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30"/>
  </p:notesMasterIdLst>
  <p:handoutMasterIdLst>
    <p:handoutMasterId r:id="rId31"/>
  </p:handoutMasterIdLst>
  <p:sldIdLst>
    <p:sldId id="256" r:id="rId2"/>
    <p:sldId id="283" r:id="rId3"/>
    <p:sldId id="286" r:id="rId4"/>
    <p:sldId id="312" r:id="rId5"/>
    <p:sldId id="287" r:id="rId6"/>
    <p:sldId id="281" r:id="rId7"/>
    <p:sldId id="288" r:id="rId8"/>
    <p:sldId id="289" r:id="rId9"/>
    <p:sldId id="291" r:id="rId10"/>
    <p:sldId id="292" r:id="rId11"/>
    <p:sldId id="293" r:id="rId12"/>
    <p:sldId id="294" r:id="rId13"/>
    <p:sldId id="295" r:id="rId14"/>
    <p:sldId id="298" r:id="rId15"/>
    <p:sldId id="300" r:id="rId16"/>
    <p:sldId id="301" r:id="rId17"/>
    <p:sldId id="302" r:id="rId18"/>
    <p:sldId id="303" r:id="rId19"/>
    <p:sldId id="304" r:id="rId20"/>
    <p:sldId id="305" r:id="rId21"/>
    <p:sldId id="306" r:id="rId22"/>
    <p:sldId id="307" r:id="rId23"/>
    <p:sldId id="308" r:id="rId24"/>
    <p:sldId id="309" r:id="rId25"/>
    <p:sldId id="311" r:id="rId26"/>
    <p:sldId id="297" r:id="rId27"/>
    <p:sldId id="264" r:id="rId28"/>
    <p:sldId id="280" r:id="rId29"/>
  </p:sldIdLst>
  <p:sldSz cx="12192000" cy="6858000"/>
  <p:notesSz cx="6858000" cy="9144000"/>
  <p:defaultTextStyle>
    <a:defPPr>
      <a:defRPr lang="en-US"/>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mn-ea"/>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mn-ea"/>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mn-ea"/>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mn-ea"/>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04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27"/>
    <p:restoredTop sz="83542" autoAdjust="0"/>
  </p:normalViewPr>
  <p:slideViewPr>
    <p:cSldViewPr snapToGrid="0" snapToObjects="1">
      <p:cViewPr varScale="1">
        <p:scale>
          <a:sx n="79" d="100"/>
          <a:sy n="79" d="100"/>
        </p:scale>
        <p:origin x="656" y="184"/>
      </p:cViewPr>
      <p:guideLst/>
    </p:cSldViewPr>
  </p:slideViewPr>
  <p:notesTextViewPr>
    <p:cViewPr>
      <p:scale>
        <a:sx n="1" d="1"/>
        <a:sy n="1" d="1"/>
      </p:scale>
      <p:origin x="0" y="-1480"/>
    </p:cViewPr>
  </p:notesTextViewPr>
  <p:sorterViewPr>
    <p:cViewPr varScale="1">
      <p:scale>
        <a:sx n="100" d="100"/>
        <a:sy n="100" d="100"/>
      </p:scale>
      <p:origin x="0" y="0"/>
    </p:cViewPr>
  </p:sorterViewPr>
  <p:notesViewPr>
    <p:cSldViewPr snapToGrid="0" snapToObjects="1">
      <p:cViewPr varScale="1">
        <p:scale>
          <a:sx n="74" d="100"/>
          <a:sy n="74" d="100"/>
        </p:scale>
        <p:origin x="3528"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DBD460-478E-3B4C-B455-26ADBF8827C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8FEF69C-9F61-DC4E-B0AB-A61E41F751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57BB0B-04E8-A64F-8402-D40D50168A22}" type="datetimeFigureOut">
              <a:rPr lang="en-US" smtClean="0"/>
              <a:t>8/13/20</a:t>
            </a:fld>
            <a:endParaRPr lang="en-US"/>
          </a:p>
        </p:txBody>
      </p:sp>
      <p:sp>
        <p:nvSpPr>
          <p:cNvPr id="4" name="Footer Placeholder 3">
            <a:extLst>
              <a:ext uri="{FF2B5EF4-FFF2-40B4-BE49-F238E27FC236}">
                <a16:creationId xmlns:a16="http://schemas.microsoft.com/office/drawing/2014/main" id="{EE7BAD10-CDCA-2546-A984-812AFEF739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 Focussed Agile LLC</a:t>
            </a:r>
          </a:p>
        </p:txBody>
      </p:sp>
      <p:sp>
        <p:nvSpPr>
          <p:cNvPr id="5" name="Slide Number Placeholder 4">
            <a:extLst>
              <a:ext uri="{FF2B5EF4-FFF2-40B4-BE49-F238E27FC236}">
                <a16:creationId xmlns:a16="http://schemas.microsoft.com/office/drawing/2014/main" id="{CB0A7BE1-C39B-5743-AFC0-4045C87297A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EE80B8-7D4D-4845-84CD-54862B2F4589}" type="slidenum">
              <a:rPr lang="en-US" smtClean="0"/>
              <a:t>‹#›</a:t>
            </a:fld>
            <a:endParaRPr lang="en-US"/>
          </a:p>
        </p:txBody>
      </p:sp>
    </p:spTree>
    <p:extLst>
      <p:ext uri="{BB962C8B-B14F-4D97-AF65-F5344CB8AC3E}">
        <p14:creationId xmlns:p14="http://schemas.microsoft.com/office/powerpoint/2010/main" val="3992929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06D28D-CFE3-7C4D-A7C2-E2C7E02CBC12}" type="datetimeFigureOut">
              <a:rPr lang="en-US" smtClean="0"/>
              <a:t>8/13/20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66F3E4-DBA9-EE4F-A099-8115F3A7944D}" type="slidenum">
              <a:rPr lang="en-US" smtClean="0"/>
              <a:t>‹#›</a:t>
            </a:fld>
            <a:endParaRPr lang="en-US"/>
          </a:p>
        </p:txBody>
      </p:sp>
    </p:spTree>
    <p:extLst>
      <p:ext uri="{BB962C8B-B14F-4D97-AF65-F5344CB8AC3E}">
        <p14:creationId xmlns:p14="http://schemas.microsoft.com/office/powerpoint/2010/main" val="29078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There is a tendency in </a:t>
            </a:r>
            <a:r>
              <a:rPr lang="en-GB"/>
              <a:t>Agile Transformations </a:t>
            </a:r>
            <a:r>
              <a:rPr lang="en-GB" dirty="0"/>
              <a:t>to think that “stable” means “we have to keep people together” so we have a chance at creating a “high performing Team”. In reality there is typically a lot of movement of people in Teams, and somehow organizations are still successful. The question becomes “when is it OK to have movement between Teams; what are the conditions?” This session is an exploration of some ideas.</a:t>
            </a:r>
          </a:p>
        </p:txBody>
      </p:sp>
      <p:sp>
        <p:nvSpPr>
          <p:cNvPr id="4" name="Slide Number Placeholder 3"/>
          <p:cNvSpPr>
            <a:spLocks noGrp="1"/>
          </p:cNvSpPr>
          <p:nvPr>
            <p:ph type="sldNum" sz="quarter" idx="10"/>
          </p:nvPr>
        </p:nvSpPr>
        <p:spPr/>
        <p:txBody>
          <a:bodyPr/>
          <a:lstStyle/>
          <a:p>
            <a:fld id="{050E2491-71B9-463D-8191-E548DA908840}" type="slidenum">
              <a:rPr lang="en-GB" smtClean="0"/>
              <a:pPr/>
              <a:t>1</a:t>
            </a:fld>
            <a:endParaRPr lang="en-GB" dirty="0"/>
          </a:p>
        </p:txBody>
      </p:sp>
    </p:spTree>
    <p:extLst>
      <p:ext uri="{BB962C8B-B14F-4D97-AF65-F5344CB8AC3E}">
        <p14:creationId xmlns:p14="http://schemas.microsoft.com/office/powerpoint/2010/main" val="1117040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book, there were a number of times where it might be OK to reteam.  The following slides represent a subset of the 44 patterns identified. These are divided into three basic </a:t>
            </a:r>
            <a:r>
              <a:rPr lang="en-US" dirty="0" err="1"/>
              <a:t>catagories</a:t>
            </a:r>
            <a:r>
              <a:rPr lang="en-US" dirty="0"/>
              <a:t>:</a:t>
            </a:r>
          </a:p>
          <a:p>
            <a:endParaRPr lang="en-US" dirty="0"/>
          </a:p>
          <a:p>
            <a:r>
              <a:rPr lang="en-US" dirty="0"/>
              <a:t>. Business need to reteam</a:t>
            </a:r>
          </a:p>
          <a:p>
            <a:r>
              <a:rPr lang="en-US" dirty="0"/>
              <a:t>. Code need to reteam</a:t>
            </a:r>
          </a:p>
          <a:p>
            <a:r>
              <a:rPr lang="en-US" dirty="0"/>
              <a:t>. Human need to reteam</a:t>
            </a:r>
          </a:p>
          <a:p>
            <a:endParaRPr lang="en-US" dirty="0"/>
          </a:p>
          <a:p>
            <a:r>
              <a:rPr lang="en-US" dirty="0"/>
              <a:t>Now I don’t agree with all of these, but I think it brings up an interesting discussion; if this approach has worked somewhere else, what is it about my experience that has been different.</a:t>
            </a:r>
          </a:p>
          <a:p>
            <a:endParaRPr lang="en-US" dirty="0"/>
          </a:p>
          <a:p>
            <a:r>
              <a:rPr lang="en-US" dirty="0"/>
              <a:t>Let's go through some of the standard patterns</a:t>
            </a:r>
          </a:p>
        </p:txBody>
      </p:sp>
      <p:sp>
        <p:nvSpPr>
          <p:cNvPr id="4" name="Slide Number Placeholder 3"/>
          <p:cNvSpPr>
            <a:spLocks noGrp="1"/>
          </p:cNvSpPr>
          <p:nvPr>
            <p:ph type="sldNum" sz="quarter" idx="5"/>
          </p:nvPr>
        </p:nvSpPr>
        <p:spPr/>
        <p:txBody>
          <a:bodyPr/>
          <a:lstStyle/>
          <a:p>
            <a:fld id="{4566F3E4-DBA9-EE4F-A099-8115F3A7944D}" type="slidenum">
              <a:rPr lang="en-US" smtClean="0"/>
              <a:t>13</a:t>
            </a:fld>
            <a:endParaRPr lang="en-US"/>
          </a:p>
        </p:txBody>
      </p:sp>
    </p:spTree>
    <p:extLst>
      <p:ext uri="{BB962C8B-B14F-4D97-AF65-F5344CB8AC3E}">
        <p14:creationId xmlns:p14="http://schemas.microsoft.com/office/powerpoint/2010/main" val="2323915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covered as much in the book but there was a set of core understanding in the organization that allowed reteaming to happen more easily. So this is my list</a:t>
            </a:r>
          </a:p>
          <a:p>
            <a:endParaRPr lang="en-US" dirty="0"/>
          </a:p>
          <a:p>
            <a:r>
              <a:rPr lang="en-US" dirty="0"/>
              <a:t>SAFe really helps here because of the standardized approach to roles, events and artifacts.</a:t>
            </a:r>
          </a:p>
        </p:txBody>
      </p:sp>
      <p:sp>
        <p:nvSpPr>
          <p:cNvPr id="4" name="Slide Number Placeholder 3"/>
          <p:cNvSpPr>
            <a:spLocks noGrp="1"/>
          </p:cNvSpPr>
          <p:nvPr>
            <p:ph type="sldNum" sz="quarter" idx="5"/>
          </p:nvPr>
        </p:nvSpPr>
        <p:spPr/>
        <p:txBody>
          <a:bodyPr/>
          <a:lstStyle/>
          <a:p>
            <a:fld id="{4566F3E4-DBA9-EE4F-A099-8115F3A7944D}" type="slidenum">
              <a:rPr lang="en-US" smtClean="0"/>
              <a:t>23</a:t>
            </a:fld>
            <a:endParaRPr lang="en-US"/>
          </a:p>
        </p:txBody>
      </p:sp>
    </p:spTree>
    <p:extLst>
      <p:ext uri="{BB962C8B-B14F-4D97-AF65-F5344CB8AC3E}">
        <p14:creationId xmlns:p14="http://schemas.microsoft.com/office/powerpoint/2010/main" val="3575644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6F3E4-DBA9-EE4F-A099-8115F3A7944D}" type="slidenum">
              <a:rPr lang="en-US" smtClean="0"/>
              <a:t>25</a:t>
            </a:fld>
            <a:endParaRPr lang="en-US"/>
          </a:p>
        </p:txBody>
      </p:sp>
    </p:spTree>
    <p:extLst>
      <p:ext uri="{BB962C8B-B14F-4D97-AF65-F5344CB8AC3E}">
        <p14:creationId xmlns:p14="http://schemas.microsoft.com/office/powerpoint/2010/main" val="380366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text comes from the Scaled Agile Framework article on Agile Teams. Here there is the assumption that Agile Teams are long-lived.</a:t>
            </a:r>
          </a:p>
          <a:p>
            <a:endParaRPr lang="en-US" dirty="0"/>
          </a:p>
          <a:p>
            <a:r>
              <a:rPr lang="en-US" dirty="0"/>
              <a:t>Sources: https://</a:t>
            </a:r>
            <a:r>
              <a:rPr lang="en-US" dirty="0" err="1"/>
              <a:t>www.scaledagileframework.com</a:t>
            </a:r>
            <a:r>
              <a:rPr lang="en-US" dirty="0"/>
              <a:t>/agile-teams/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4566F3E4-DBA9-EE4F-A099-8115F3A7944D}"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55868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text comes from Scrum </a:t>
            </a:r>
            <a:r>
              <a:rPr lang="en-US" dirty="0" err="1"/>
              <a:t>PLoP</a:t>
            </a:r>
            <a:r>
              <a:rPr lang="en-US" dirty="0"/>
              <a:t> (Scrum Published Patterns). </a:t>
            </a:r>
          </a:p>
          <a:p>
            <a:endParaRPr lang="en-US" dirty="0"/>
          </a:p>
          <a:p>
            <a:r>
              <a:rPr lang="en-US" dirty="0"/>
              <a:t>Source:  https://</a:t>
            </a:r>
            <a:r>
              <a:rPr lang="en-US" dirty="0" err="1"/>
              <a:t>sites.google.com</a:t>
            </a:r>
            <a:r>
              <a:rPr lang="en-US" dirty="0"/>
              <a:t>/a/</a:t>
            </a:r>
            <a:r>
              <a:rPr lang="en-US" dirty="0" err="1"/>
              <a:t>scrumplop.org</a:t>
            </a:r>
            <a:r>
              <a:rPr lang="en-US" dirty="0"/>
              <a:t>/published-patterns/product-organization-pattern-language/development-team/stable-teams</a:t>
            </a:r>
          </a:p>
        </p:txBody>
      </p:sp>
      <p:sp>
        <p:nvSpPr>
          <p:cNvPr id="4" name="Slide Number Placeholder 3"/>
          <p:cNvSpPr>
            <a:spLocks noGrp="1"/>
          </p:cNvSpPr>
          <p:nvPr>
            <p:ph type="sldNum" sz="quarter" idx="5"/>
          </p:nvPr>
        </p:nvSpPr>
        <p:spPr/>
        <p:txBody>
          <a:bodyPr/>
          <a:lstStyle/>
          <a:p>
            <a:fld id="{4566F3E4-DBA9-EE4F-A099-8115F3A7944D}" type="slidenum">
              <a:rPr lang="en-US" smtClean="0"/>
              <a:t>5</a:t>
            </a:fld>
            <a:endParaRPr lang="en-US"/>
          </a:p>
        </p:txBody>
      </p:sp>
    </p:spTree>
    <p:extLst>
      <p:ext uri="{BB962C8B-B14F-4D97-AF65-F5344CB8AC3E}">
        <p14:creationId xmlns:p14="http://schemas.microsoft.com/office/powerpoint/2010/main" val="2991916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text comes from a client’s “characteristics of a stable team”. This common knowledge is reflected in our own materials.</a:t>
            </a:r>
          </a:p>
          <a:p>
            <a:endParaRPr lang="en-US" dirty="0"/>
          </a:p>
          <a:p>
            <a:r>
              <a:rPr lang="en-US" dirty="0"/>
              <a:t>What is interesting to me is that the the client in this case had a very different experience. In FI we saw 50% churn rate on Teams so, to put it simply, stable Teams in the traditional way is simply not happening.</a:t>
            </a:r>
          </a:p>
          <a:p>
            <a:endParaRPr lang="en-US" dirty="0"/>
          </a:p>
          <a:p>
            <a:r>
              <a:rPr lang="en-US" dirty="0"/>
              <a:t>This is being caused by several factors – off-shoring, how people advance through jobs (say every three years). </a:t>
            </a:r>
          </a:p>
          <a:p>
            <a:endParaRPr lang="en-US" dirty="0"/>
          </a:p>
          <a:p>
            <a:r>
              <a:rPr lang="en-US" dirty="0"/>
              <a:t>My thinking that we should acknowledge this reality and see what, if anything, we can do about it.</a:t>
            </a:r>
          </a:p>
        </p:txBody>
      </p:sp>
      <p:sp>
        <p:nvSpPr>
          <p:cNvPr id="4" name="Slide Number Placeholder 3"/>
          <p:cNvSpPr>
            <a:spLocks noGrp="1"/>
          </p:cNvSpPr>
          <p:nvPr>
            <p:ph type="sldNum" sz="quarter" idx="5"/>
          </p:nvPr>
        </p:nvSpPr>
        <p:spPr/>
        <p:txBody>
          <a:bodyPr/>
          <a:lstStyle/>
          <a:p>
            <a:fld id="{4566F3E4-DBA9-EE4F-A099-8115F3A7944D}" type="slidenum">
              <a:rPr lang="en-US" smtClean="0"/>
              <a:t>6</a:t>
            </a:fld>
            <a:endParaRPr lang="en-US"/>
          </a:p>
        </p:txBody>
      </p:sp>
    </p:spTree>
    <p:extLst>
      <p:ext uri="{BB962C8B-B14F-4D97-AF65-F5344CB8AC3E}">
        <p14:creationId xmlns:p14="http://schemas.microsoft.com/office/powerpoint/2010/main" val="2305740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to put it another way, for this client we needed to become good at it.</a:t>
            </a:r>
          </a:p>
        </p:txBody>
      </p:sp>
      <p:sp>
        <p:nvSpPr>
          <p:cNvPr id="4" name="Slide Number Placeholder 3"/>
          <p:cNvSpPr>
            <a:spLocks noGrp="1"/>
          </p:cNvSpPr>
          <p:nvPr>
            <p:ph type="sldNum" sz="quarter" idx="5"/>
          </p:nvPr>
        </p:nvSpPr>
        <p:spPr/>
        <p:txBody>
          <a:bodyPr/>
          <a:lstStyle/>
          <a:p>
            <a:fld id="{4566F3E4-DBA9-EE4F-A099-8115F3A7944D}" type="slidenum">
              <a:rPr lang="en-US" smtClean="0"/>
              <a:t>7</a:t>
            </a:fld>
            <a:endParaRPr lang="en-US"/>
          </a:p>
        </p:txBody>
      </p:sp>
    </p:spTree>
    <p:extLst>
      <p:ext uri="{BB962C8B-B14F-4D97-AF65-F5344CB8AC3E}">
        <p14:creationId xmlns:p14="http://schemas.microsoft.com/office/powerpoint/2010/main" val="2667098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long time ago in a previous life I did a set of analysis to understand what the effect was of changing Teams members; we called it a churn analysis. The idea was simple – track changes in Team personal over time and understand what impact this had on velocity. The results turned out as you might expect in that adding or subtracting a Team member from a Team resulted in an average loss of velocity by Team of 21% for the next three Sprints.</a:t>
            </a:r>
          </a:p>
          <a:p>
            <a:endParaRPr lang="en-US" dirty="0"/>
          </a:p>
          <a:p>
            <a:r>
              <a:rPr lang="en-US" dirty="0"/>
              <a:t>But what was interesting was that this was not always the case. There were several cases where the velocity of the Team improved as a result of change. Interviews with related leadership revealed potential causes, which are included in the slide.</a:t>
            </a:r>
          </a:p>
          <a:p>
            <a:endParaRPr lang="en-US" dirty="0"/>
          </a:p>
          <a:p>
            <a:r>
              <a:rPr lang="en-US" dirty="0"/>
              <a:t>Source: https://</a:t>
            </a:r>
            <a:r>
              <a:rPr lang="en-US" dirty="0" err="1"/>
              <a:t>www.hanssamios.com</a:t>
            </a:r>
            <a:r>
              <a:rPr lang="en-US" dirty="0"/>
              <a:t>/</a:t>
            </a:r>
            <a:r>
              <a:rPr lang="en-US" dirty="0" err="1"/>
              <a:t>dokuwiki</a:t>
            </a:r>
            <a:r>
              <a:rPr lang="en-US" dirty="0"/>
              <a:t>/</a:t>
            </a:r>
            <a:r>
              <a:rPr lang="en-US" dirty="0" err="1"/>
              <a:t>what_is_the_effect_of_changing_team_members_on_velocity</a:t>
            </a:r>
            <a:endParaRPr lang="en-US" dirty="0"/>
          </a:p>
        </p:txBody>
      </p:sp>
      <p:sp>
        <p:nvSpPr>
          <p:cNvPr id="4" name="Slide Number Placeholder 3"/>
          <p:cNvSpPr>
            <a:spLocks noGrp="1"/>
          </p:cNvSpPr>
          <p:nvPr>
            <p:ph type="sldNum" sz="quarter" idx="5"/>
          </p:nvPr>
        </p:nvSpPr>
        <p:spPr/>
        <p:txBody>
          <a:bodyPr/>
          <a:lstStyle/>
          <a:p>
            <a:fld id="{4566F3E4-DBA9-EE4F-A099-8115F3A7944D}" type="slidenum">
              <a:rPr lang="en-US" smtClean="0"/>
              <a:t>9</a:t>
            </a:fld>
            <a:endParaRPr lang="en-US"/>
          </a:p>
        </p:txBody>
      </p:sp>
    </p:spTree>
    <p:extLst>
      <p:ext uri="{BB962C8B-B14F-4D97-AF65-F5344CB8AC3E}">
        <p14:creationId xmlns:p14="http://schemas.microsoft.com/office/powerpoint/2010/main" val="2685460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brings me to today. I recently became aware of a book whose premise was that, unlike conventional wisdom, there are actually quite a few reasons you might want to embrace changes in Teams, that there were a number of standard patterns where this will make sense, and that we should understand these approaches and know when to apply it. </a:t>
            </a:r>
          </a:p>
          <a:p>
            <a:endParaRPr lang="en-US" dirty="0"/>
          </a:p>
          <a:p>
            <a:r>
              <a:rPr lang="en-US" dirty="0"/>
              <a:t>The book was called “Dynamic Reteaming: The Art and Wisdom of Changing Teams” by Heidi </a:t>
            </a:r>
            <a:r>
              <a:rPr lang="en-US" dirty="0" err="1"/>
              <a:t>Heifand</a:t>
            </a:r>
            <a:r>
              <a:rPr lang="en-US" dirty="0"/>
              <a:t>.</a:t>
            </a:r>
          </a:p>
          <a:p>
            <a:endParaRPr lang="en-US" dirty="0"/>
          </a:p>
          <a:p>
            <a:r>
              <a:rPr lang="en-US" dirty="0"/>
              <a:t>And it points out these benefits of becoming good at reteaming.</a:t>
            </a:r>
          </a:p>
          <a:p>
            <a:endParaRPr lang="en-US" dirty="0"/>
          </a:p>
          <a:p>
            <a:r>
              <a:rPr lang="en-US" dirty="0"/>
              <a:t>Source: https://</a:t>
            </a:r>
            <a:r>
              <a:rPr lang="en-US" dirty="0" err="1"/>
              <a:t>www.amazon.com</a:t>
            </a:r>
            <a:r>
              <a:rPr lang="en-US" dirty="0"/>
              <a:t>/Dynamic-Reteaming-Wisdom-Changing-Teams-</a:t>
            </a:r>
            <a:r>
              <a:rPr lang="en-US" dirty="0" err="1"/>
              <a:t>ebook</a:t>
            </a:r>
            <a:r>
              <a:rPr lang="en-US" dirty="0"/>
              <a:t>/</a:t>
            </a:r>
            <a:r>
              <a:rPr lang="en-US" dirty="0" err="1"/>
              <a:t>dp</a:t>
            </a:r>
            <a:r>
              <a:rPr lang="en-US" dirty="0"/>
              <a:t>/B07WDYR6H3/ref=sr_1_1?dchild=1&amp;keywords=</a:t>
            </a:r>
            <a:r>
              <a:rPr lang="en-US" dirty="0" err="1"/>
              <a:t>dynamic+reteaming&amp;qid</a:t>
            </a:r>
            <a:r>
              <a:rPr lang="en-US" dirty="0"/>
              <a:t>=1590511612&amp;s=</a:t>
            </a:r>
            <a:r>
              <a:rPr lang="en-US" dirty="0" err="1"/>
              <a:t>digital-text&amp;sr</a:t>
            </a:r>
            <a:r>
              <a:rPr lang="en-US" dirty="0"/>
              <a:t>=1-1</a:t>
            </a:r>
          </a:p>
        </p:txBody>
      </p:sp>
      <p:sp>
        <p:nvSpPr>
          <p:cNvPr id="4" name="Slide Number Placeholder 3"/>
          <p:cNvSpPr>
            <a:spLocks noGrp="1"/>
          </p:cNvSpPr>
          <p:nvPr>
            <p:ph type="sldNum" sz="quarter" idx="5"/>
          </p:nvPr>
        </p:nvSpPr>
        <p:spPr/>
        <p:txBody>
          <a:bodyPr/>
          <a:lstStyle/>
          <a:p>
            <a:fld id="{4566F3E4-DBA9-EE4F-A099-8115F3A7944D}" type="slidenum">
              <a:rPr lang="en-US" smtClean="0"/>
              <a:t>10</a:t>
            </a:fld>
            <a:endParaRPr lang="en-US"/>
          </a:p>
        </p:txBody>
      </p:sp>
    </p:spTree>
    <p:extLst>
      <p:ext uri="{BB962C8B-B14F-4D97-AF65-F5344CB8AC3E}">
        <p14:creationId xmlns:p14="http://schemas.microsoft.com/office/powerpoint/2010/main" val="4130342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all familiar with the “Tuckman Model”. It is used to justify the notion of stable Teams with the idea that, with the time spent getting to “high performing” you better keep high performing Teams together as long as your can.</a:t>
            </a:r>
          </a:p>
          <a:p>
            <a:endParaRPr lang="en-US" dirty="0"/>
          </a:p>
          <a:p>
            <a:r>
              <a:rPr lang="en-US" dirty="0"/>
              <a:t>This picture is one used by a lot of people. Tuckman later updated his model to include a step, post performing, called “Adjourning” where the Team got disbanded, and performance was not as high. One premise of the book is that Tuckman forgot a step, a step called “stagnation” where the Team is doing fine, but are really not getting any better. This step could last for a long time.</a:t>
            </a:r>
          </a:p>
        </p:txBody>
      </p:sp>
      <p:sp>
        <p:nvSpPr>
          <p:cNvPr id="4" name="Slide Number Placeholder 3"/>
          <p:cNvSpPr>
            <a:spLocks noGrp="1"/>
          </p:cNvSpPr>
          <p:nvPr>
            <p:ph type="sldNum" sz="quarter" idx="5"/>
          </p:nvPr>
        </p:nvSpPr>
        <p:spPr/>
        <p:txBody>
          <a:bodyPr/>
          <a:lstStyle/>
          <a:p>
            <a:fld id="{4566F3E4-DBA9-EE4F-A099-8115F3A7944D}" type="slidenum">
              <a:rPr lang="en-US" smtClean="0"/>
              <a:t>11</a:t>
            </a:fld>
            <a:endParaRPr lang="en-US"/>
          </a:p>
        </p:txBody>
      </p:sp>
    </p:spTree>
    <p:extLst>
      <p:ext uri="{BB962C8B-B14F-4D97-AF65-F5344CB8AC3E}">
        <p14:creationId xmlns:p14="http://schemas.microsoft.com/office/powerpoint/2010/main" val="1491391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fact the book goes one step further to suggest that a Team goes through stages more like an eco life cycle, from birth to maturity, to creative destruction, to renewal, and so on.</a:t>
            </a:r>
          </a:p>
          <a:p>
            <a:endParaRPr lang="en-US" dirty="0"/>
          </a:p>
          <a:p>
            <a:r>
              <a:rPr lang="en-US" dirty="0"/>
              <a:t>The picture here shows what happened with a Team that started as a single team. It was birthed as a single team but received enough investment to get to adolescence, then grew further to maturity. But then they were a big team and the team was taking a long time to plan, attend dailies, and so on. Result was that they decided to break into 2, a process of creative destruction, which ended up through a renewal process to represent the new birth with 2 teams.</a:t>
            </a:r>
          </a:p>
          <a:p>
            <a:endParaRPr lang="en-US" dirty="0"/>
          </a:p>
          <a:p>
            <a:r>
              <a:rPr lang="en-US" dirty="0"/>
              <a:t>Why is this important? I’m sure you’ve been asked the question “how long will it take to get to a high performing Team?” Part of the issue is that the Tuckman model implies that you can go through these steps, and bingo! After X months you will have a high performing Team. Reality is that while we know a lot more about characteristics of high performing Teams, they are still elusive. And while there are a lot of reasons for that, I think the Tuckman model is part of the problem. Teams are much more organic than that, and when you add in changes over time, are better modelled and thought about as organic. </a:t>
            </a:r>
          </a:p>
          <a:p>
            <a:endParaRPr lang="en-US" dirty="0"/>
          </a:p>
          <a:p>
            <a:r>
              <a:rPr lang="en-US" dirty="0"/>
              <a:t>I will say, most of us probably think this way already. While the Tuckman model might help new Teams understand what we are trying to get to, as an organizational framework, the eco cycle is probably a better tool.</a:t>
            </a:r>
          </a:p>
          <a:p>
            <a:endParaRPr lang="en-US" dirty="0"/>
          </a:p>
          <a:p>
            <a:r>
              <a:rPr lang="en-US" dirty="0"/>
              <a:t>Source: “Dynamic Reteaming: The Art and Wisdom of Changing Teams” by Heidi </a:t>
            </a:r>
            <a:r>
              <a:rPr lang="en-US" dirty="0" err="1"/>
              <a:t>Heifand</a:t>
            </a:r>
            <a:endParaRPr lang="en-US" dirty="0"/>
          </a:p>
        </p:txBody>
      </p:sp>
      <p:sp>
        <p:nvSpPr>
          <p:cNvPr id="4" name="Slide Number Placeholder 3"/>
          <p:cNvSpPr>
            <a:spLocks noGrp="1"/>
          </p:cNvSpPr>
          <p:nvPr>
            <p:ph type="sldNum" sz="quarter" idx="5"/>
          </p:nvPr>
        </p:nvSpPr>
        <p:spPr/>
        <p:txBody>
          <a:bodyPr/>
          <a:lstStyle/>
          <a:p>
            <a:fld id="{4566F3E4-DBA9-EE4F-A099-8115F3A7944D}" type="slidenum">
              <a:rPr lang="en-US" smtClean="0"/>
              <a:t>12</a:t>
            </a:fld>
            <a:endParaRPr lang="en-US"/>
          </a:p>
        </p:txBody>
      </p:sp>
    </p:spTree>
    <p:extLst>
      <p:ext uri="{BB962C8B-B14F-4D97-AF65-F5344CB8AC3E}">
        <p14:creationId xmlns:p14="http://schemas.microsoft.com/office/powerpoint/2010/main" val="533752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noProof="1"/>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Click to edit Master subtitle style</a:t>
            </a:r>
          </a:p>
        </p:txBody>
      </p:sp>
      <p:sp>
        <p:nvSpPr>
          <p:cNvPr id="7" name="Footer Placeholder 6">
            <a:extLst>
              <a:ext uri="{FF2B5EF4-FFF2-40B4-BE49-F238E27FC236}">
                <a16:creationId xmlns:a16="http://schemas.microsoft.com/office/drawing/2014/main" id="{9023C1B3-5EF3-BE42-9D6B-C41191FEA06D}"/>
              </a:ext>
            </a:extLst>
          </p:cNvPr>
          <p:cNvSpPr>
            <a:spLocks noGrp="1"/>
          </p:cNvSpPr>
          <p:nvPr>
            <p:ph type="ftr" sz="quarter" idx="10"/>
          </p:nvPr>
        </p:nvSpPr>
        <p:spPr/>
        <p:txBody>
          <a:bodyPr/>
          <a:lstStyle/>
          <a:p>
            <a:r>
              <a:rPr lang="en-US"/>
              <a:t>2020 © Focussed Agile LLC        </a:t>
            </a:r>
            <a:fld id="{F6487C0E-661C-7E4E-B2A7-96F98285CFC8}" type="slidenum">
              <a:rPr lang="en-US" smtClean="0"/>
              <a:pPr/>
              <a:t>‹#›</a:t>
            </a:fld>
            <a:endParaRPr lang="en-US" dirty="0"/>
          </a:p>
        </p:txBody>
      </p:sp>
    </p:spTree>
    <p:extLst>
      <p:ext uri="{BB962C8B-B14F-4D97-AF65-F5344CB8AC3E}">
        <p14:creationId xmlns:p14="http://schemas.microsoft.com/office/powerpoint/2010/main" val="2387999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6" name="Footer Placeholder 5">
            <a:extLst>
              <a:ext uri="{FF2B5EF4-FFF2-40B4-BE49-F238E27FC236}">
                <a16:creationId xmlns:a16="http://schemas.microsoft.com/office/drawing/2014/main" id="{AED79275-AB3D-3F47-9736-0FBCAB594D20}"/>
              </a:ext>
            </a:extLst>
          </p:cNvPr>
          <p:cNvSpPr>
            <a:spLocks noGrp="1"/>
          </p:cNvSpPr>
          <p:nvPr>
            <p:ph type="ftr" sz="quarter" idx="10"/>
          </p:nvPr>
        </p:nvSpPr>
        <p:spPr/>
        <p:txBody>
          <a:bodyPr/>
          <a:lstStyle/>
          <a:p>
            <a:r>
              <a:rPr lang="en-US"/>
              <a:t>2020 © Focussed Agile LLC        </a:t>
            </a:r>
            <a:fld id="{F6487C0E-661C-7E4E-B2A7-96F98285CFC8}" type="slidenum">
              <a:rPr lang="en-US" smtClean="0"/>
              <a:pPr/>
              <a:t>‹#›</a:t>
            </a:fld>
            <a:endParaRPr lang="en-US" dirty="0"/>
          </a:p>
        </p:txBody>
      </p:sp>
    </p:spTree>
    <p:extLst>
      <p:ext uri="{BB962C8B-B14F-4D97-AF65-F5344CB8AC3E}">
        <p14:creationId xmlns:p14="http://schemas.microsoft.com/office/powerpoint/2010/main" val="1991196493"/>
      </p:ext>
    </p:extLst>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A81C60D-1196-0243-9191-89468CF0174C}"/>
              </a:ext>
            </a:extLst>
          </p:cNvPr>
          <p:cNvSpPr>
            <a:spLocks noGrp="1"/>
          </p:cNvSpPr>
          <p:nvPr>
            <p:ph type="ftr" sz="quarter" idx="10"/>
          </p:nvPr>
        </p:nvSpPr>
        <p:spPr/>
        <p:txBody>
          <a:bodyPr/>
          <a:lstStyle/>
          <a:p>
            <a:r>
              <a:rPr lang="en-US"/>
              <a:t>2020 © Focussed Agile LLC        </a:t>
            </a:r>
            <a:fld id="{F6487C0E-661C-7E4E-B2A7-96F98285CFC8}" type="slidenum">
              <a:rPr lang="en-US" smtClean="0"/>
              <a:pPr/>
              <a:t>‹#›</a:t>
            </a:fld>
            <a:endParaRPr lang="en-US" dirty="0"/>
          </a:p>
        </p:txBody>
      </p:sp>
    </p:spTree>
    <p:extLst>
      <p:ext uri="{BB962C8B-B14F-4D97-AF65-F5344CB8AC3E}">
        <p14:creationId xmlns:p14="http://schemas.microsoft.com/office/powerpoint/2010/main" val="19465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Footer Placeholder 6">
            <a:extLst>
              <a:ext uri="{FF2B5EF4-FFF2-40B4-BE49-F238E27FC236}">
                <a16:creationId xmlns:a16="http://schemas.microsoft.com/office/drawing/2014/main" id="{76E2E2CA-A99A-FC46-BB51-301080DA5A02}"/>
              </a:ext>
            </a:extLst>
          </p:cNvPr>
          <p:cNvSpPr>
            <a:spLocks noGrp="1"/>
          </p:cNvSpPr>
          <p:nvPr>
            <p:ph type="ftr" sz="quarter" idx="10"/>
          </p:nvPr>
        </p:nvSpPr>
        <p:spPr/>
        <p:txBody>
          <a:bodyPr/>
          <a:lstStyle/>
          <a:p>
            <a:r>
              <a:rPr lang="en-US"/>
              <a:t>2020 © Focussed Agile LLC        </a:t>
            </a:r>
            <a:fld id="{F6487C0E-661C-7E4E-B2A7-96F98285CFC8}" type="slidenum">
              <a:rPr lang="en-US" smtClean="0"/>
              <a:pPr/>
              <a:t>‹#›</a:t>
            </a:fld>
            <a:endParaRPr lang="en-US" dirty="0"/>
          </a:p>
        </p:txBody>
      </p:sp>
    </p:spTree>
    <p:extLst>
      <p:ext uri="{BB962C8B-B14F-4D97-AF65-F5344CB8AC3E}">
        <p14:creationId xmlns:p14="http://schemas.microsoft.com/office/powerpoint/2010/main" val="698414271"/>
      </p:ext>
    </p:extLst>
  </p:cSld>
  <p:clrMapOvr>
    <a:masterClrMapping/>
  </p:clrMapOvr>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noProof="1"/>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1"/>
              <a:t>Click to edit Master text styles</a:t>
            </a:r>
          </a:p>
        </p:txBody>
      </p:sp>
      <p:sp>
        <p:nvSpPr>
          <p:cNvPr id="7" name="Footer Placeholder 6">
            <a:extLst>
              <a:ext uri="{FF2B5EF4-FFF2-40B4-BE49-F238E27FC236}">
                <a16:creationId xmlns:a16="http://schemas.microsoft.com/office/drawing/2014/main" id="{986306C8-CB2F-6648-A0AD-7F8F537531D5}"/>
              </a:ext>
            </a:extLst>
          </p:cNvPr>
          <p:cNvSpPr>
            <a:spLocks noGrp="1"/>
          </p:cNvSpPr>
          <p:nvPr>
            <p:ph type="ftr" sz="quarter" idx="10"/>
          </p:nvPr>
        </p:nvSpPr>
        <p:spPr/>
        <p:txBody>
          <a:bodyPr/>
          <a:lstStyle/>
          <a:p>
            <a:r>
              <a:rPr lang="en-US"/>
              <a:t>2020 © Focussed Agile LLC        </a:t>
            </a:r>
            <a:fld id="{F6487C0E-661C-7E4E-B2A7-96F98285CFC8}" type="slidenum">
              <a:rPr lang="en-US" smtClean="0"/>
              <a:pPr/>
              <a:t>‹#›</a:t>
            </a:fld>
            <a:endParaRPr lang="en-US" dirty="0"/>
          </a:p>
        </p:txBody>
      </p:sp>
    </p:spTree>
    <p:extLst>
      <p:ext uri="{BB962C8B-B14F-4D97-AF65-F5344CB8AC3E}">
        <p14:creationId xmlns:p14="http://schemas.microsoft.com/office/powerpoint/2010/main" val="3199751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8" name="Footer Placeholder 7">
            <a:extLst>
              <a:ext uri="{FF2B5EF4-FFF2-40B4-BE49-F238E27FC236}">
                <a16:creationId xmlns:a16="http://schemas.microsoft.com/office/drawing/2014/main" id="{3FD6E2A8-8DEE-824E-B174-B98831BAB68E}"/>
              </a:ext>
            </a:extLst>
          </p:cNvPr>
          <p:cNvSpPr>
            <a:spLocks noGrp="1"/>
          </p:cNvSpPr>
          <p:nvPr>
            <p:ph type="ftr" sz="quarter" idx="10"/>
          </p:nvPr>
        </p:nvSpPr>
        <p:spPr/>
        <p:txBody>
          <a:bodyPr/>
          <a:lstStyle/>
          <a:p>
            <a:r>
              <a:rPr lang="en-US"/>
              <a:t>2020 © Focussed Agile LLC        </a:t>
            </a:r>
            <a:fld id="{F6487C0E-661C-7E4E-B2A7-96F98285CFC8}" type="slidenum">
              <a:rPr lang="en-US" smtClean="0"/>
              <a:pPr/>
              <a:t>‹#›</a:t>
            </a:fld>
            <a:endParaRPr lang="en-US" dirty="0"/>
          </a:p>
        </p:txBody>
      </p:sp>
    </p:spTree>
    <p:extLst>
      <p:ext uri="{BB962C8B-B14F-4D97-AF65-F5344CB8AC3E}">
        <p14:creationId xmlns:p14="http://schemas.microsoft.com/office/powerpoint/2010/main" val="961452934"/>
      </p:ext>
    </p:extLst>
  </p:cSld>
  <p:clrMapOvr>
    <a:masterClrMapping/>
  </p:clrMapOvr>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noProof="1"/>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10" name="Footer Placeholder 9">
            <a:extLst>
              <a:ext uri="{FF2B5EF4-FFF2-40B4-BE49-F238E27FC236}">
                <a16:creationId xmlns:a16="http://schemas.microsoft.com/office/drawing/2014/main" id="{F0946986-99AD-C64E-937B-CAA37ABBE7E8}"/>
              </a:ext>
            </a:extLst>
          </p:cNvPr>
          <p:cNvSpPr>
            <a:spLocks noGrp="1"/>
          </p:cNvSpPr>
          <p:nvPr>
            <p:ph type="ftr" sz="quarter" idx="10"/>
          </p:nvPr>
        </p:nvSpPr>
        <p:spPr/>
        <p:txBody>
          <a:bodyPr/>
          <a:lstStyle/>
          <a:p>
            <a:r>
              <a:rPr lang="en-US"/>
              <a:t>2020 © Focussed Agile LLC        </a:t>
            </a:r>
            <a:fld id="{F6487C0E-661C-7E4E-B2A7-96F98285CFC8}" type="slidenum">
              <a:rPr lang="en-US" smtClean="0"/>
              <a:pPr/>
              <a:t>‹#›</a:t>
            </a:fld>
            <a:endParaRPr lang="en-US" dirty="0"/>
          </a:p>
        </p:txBody>
      </p:sp>
    </p:spTree>
    <p:extLst>
      <p:ext uri="{BB962C8B-B14F-4D97-AF65-F5344CB8AC3E}">
        <p14:creationId xmlns:p14="http://schemas.microsoft.com/office/powerpoint/2010/main" val="273236998"/>
      </p:ext>
    </p:extLst>
  </p:cSld>
  <p:clrMapOvr>
    <a:masterClrMapping/>
  </p:clrMapOvr>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6" name="Footer Placeholder 5">
            <a:extLst>
              <a:ext uri="{FF2B5EF4-FFF2-40B4-BE49-F238E27FC236}">
                <a16:creationId xmlns:a16="http://schemas.microsoft.com/office/drawing/2014/main" id="{5DCD3490-8EDA-3345-A83E-B5BFC60308A4}"/>
              </a:ext>
            </a:extLst>
          </p:cNvPr>
          <p:cNvSpPr>
            <a:spLocks noGrp="1"/>
          </p:cNvSpPr>
          <p:nvPr>
            <p:ph type="ftr" sz="quarter" idx="10"/>
          </p:nvPr>
        </p:nvSpPr>
        <p:spPr/>
        <p:txBody>
          <a:bodyPr/>
          <a:lstStyle/>
          <a:p>
            <a:r>
              <a:rPr lang="en-US"/>
              <a:t>2020 © Focussed Agile LLC        </a:t>
            </a:r>
            <a:fld id="{F6487C0E-661C-7E4E-B2A7-96F98285CFC8}" type="slidenum">
              <a:rPr lang="en-US" smtClean="0"/>
              <a:pPr/>
              <a:t>‹#›</a:t>
            </a:fld>
            <a:endParaRPr lang="en-US" dirty="0"/>
          </a:p>
        </p:txBody>
      </p:sp>
    </p:spTree>
    <p:extLst>
      <p:ext uri="{BB962C8B-B14F-4D97-AF65-F5344CB8AC3E}">
        <p14:creationId xmlns:p14="http://schemas.microsoft.com/office/powerpoint/2010/main" val="2173932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3D48EEB-5A10-184C-8F72-D1B945A18C6E}"/>
              </a:ext>
            </a:extLst>
          </p:cNvPr>
          <p:cNvSpPr>
            <a:spLocks noGrp="1"/>
          </p:cNvSpPr>
          <p:nvPr>
            <p:ph type="ftr" sz="quarter" idx="10"/>
          </p:nvPr>
        </p:nvSpPr>
        <p:spPr/>
        <p:txBody>
          <a:bodyPr/>
          <a:lstStyle/>
          <a:p>
            <a:r>
              <a:rPr lang="en-US"/>
              <a:t>2020 © Focussed Agile LLC        </a:t>
            </a:r>
            <a:fld id="{F6487C0E-661C-7E4E-B2A7-96F98285CFC8}" type="slidenum">
              <a:rPr lang="en-US" smtClean="0"/>
              <a:pPr/>
              <a:t>‹#›</a:t>
            </a:fld>
            <a:endParaRPr lang="en-US" dirty="0"/>
          </a:p>
        </p:txBody>
      </p:sp>
    </p:spTree>
    <p:extLst>
      <p:ext uri="{BB962C8B-B14F-4D97-AF65-F5344CB8AC3E}">
        <p14:creationId xmlns:p14="http://schemas.microsoft.com/office/powerpoint/2010/main" val="3171687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noProof="1"/>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1"/>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Click to edit Master text styles</a:t>
            </a:r>
          </a:p>
        </p:txBody>
      </p:sp>
      <p:sp>
        <p:nvSpPr>
          <p:cNvPr id="8" name="Footer Placeholder 7">
            <a:extLst>
              <a:ext uri="{FF2B5EF4-FFF2-40B4-BE49-F238E27FC236}">
                <a16:creationId xmlns:a16="http://schemas.microsoft.com/office/drawing/2014/main" id="{F8E92F87-3252-6A41-9ABB-7D4852E6E98B}"/>
              </a:ext>
            </a:extLst>
          </p:cNvPr>
          <p:cNvSpPr>
            <a:spLocks noGrp="1"/>
          </p:cNvSpPr>
          <p:nvPr>
            <p:ph type="ftr" sz="quarter" idx="10"/>
          </p:nvPr>
        </p:nvSpPr>
        <p:spPr/>
        <p:txBody>
          <a:bodyPr/>
          <a:lstStyle/>
          <a:p>
            <a:r>
              <a:rPr lang="en-US"/>
              <a:t>2020 © Focussed Agile LLC        </a:t>
            </a:r>
            <a:fld id="{F6487C0E-661C-7E4E-B2A7-96F98285CFC8}" type="slidenum">
              <a:rPr lang="en-US" smtClean="0"/>
              <a:pPr/>
              <a:t>‹#›</a:t>
            </a:fld>
            <a:endParaRPr lang="en-US" dirty="0"/>
          </a:p>
        </p:txBody>
      </p:sp>
    </p:spTree>
    <p:extLst>
      <p:ext uri="{BB962C8B-B14F-4D97-AF65-F5344CB8AC3E}">
        <p14:creationId xmlns:p14="http://schemas.microsoft.com/office/powerpoint/2010/main" val="2194550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Footer Placeholder 6">
            <a:extLst>
              <a:ext uri="{FF2B5EF4-FFF2-40B4-BE49-F238E27FC236}">
                <a16:creationId xmlns:a16="http://schemas.microsoft.com/office/drawing/2014/main" id="{3437367A-306D-224B-81C2-149647A54342}"/>
              </a:ext>
            </a:extLst>
          </p:cNvPr>
          <p:cNvSpPr>
            <a:spLocks noGrp="1"/>
          </p:cNvSpPr>
          <p:nvPr>
            <p:ph type="ftr" sz="quarter" idx="10"/>
          </p:nvPr>
        </p:nvSpPr>
        <p:spPr/>
        <p:txBody>
          <a:bodyPr/>
          <a:lstStyle/>
          <a:p>
            <a:r>
              <a:rPr lang="en-US"/>
              <a:t>2020 © Focussed Agile LLC        </a:t>
            </a:r>
            <a:fld id="{F6487C0E-661C-7E4E-B2A7-96F98285CFC8}" type="slidenum">
              <a:rPr lang="en-US" smtClean="0"/>
              <a:pPr/>
              <a:t>‹#›</a:t>
            </a:fld>
            <a:endParaRPr lang="en-US" dirty="0"/>
          </a:p>
        </p:txBody>
      </p:sp>
    </p:spTree>
    <p:extLst>
      <p:ext uri="{BB962C8B-B14F-4D97-AF65-F5344CB8AC3E}">
        <p14:creationId xmlns:p14="http://schemas.microsoft.com/office/powerpoint/2010/main" val="923817163"/>
      </p:ext>
    </p:extLst>
  </p:cSld>
  <p:clrMapOvr>
    <a:masterClrMapping/>
  </p:clrMapOvr>
  <p:hf sldNum="0"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9" name="Picture 2" descr="Rectangle 1">
            <a:extLst>
              <a:ext uri="{FF2B5EF4-FFF2-40B4-BE49-F238E27FC236}">
                <a16:creationId xmlns:a16="http://schemas.microsoft.com/office/drawing/2014/main" id="{ED869F80-A5CC-0F49-AFCA-3B5CC6AEDE5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638" y="6631781"/>
            <a:ext cx="12245976" cy="264319"/>
          </a:xfrm>
          <a:prstGeom prst="rect">
            <a:avLst/>
          </a:prstGeom>
          <a:solidFill>
            <a:srgbClr val="7B040B"/>
          </a:solidFill>
          <a:ln>
            <a:noFill/>
          </a:ln>
        </p:spPr>
      </p:pic>
      <p:sp>
        <p:nvSpPr>
          <p:cNvPr id="1026" name="Title Placeholder 1">
            <a:extLst>
              <a:ext uri="{FF2B5EF4-FFF2-40B4-BE49-F238E27FC236}">
                <a16:creationId xmlns:a16="http://schemas.microsoft.com/office/drawing/2014/main" id="{861E6DAC-4AC2-3D4F-8680-115F434C29D4}"/>
              </a:ext>
            </a:extLst>
          </p:cNvPr>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dirty="0"/>
              <a:t>Click to edit Master title style</a:t>
            </a:r>
          </a:p>
        </p:txBody>
      </p:sp>
      <p:sp>
        <p:nvSpPr>
          <p:cNvPr id="1027" name="Text Placeholder 2">
            <a:extLst>
              <a:ext uri="{FF2B5EF4-FFF2-40B4-BE49-F238E27FC236}">
                <a16:creationId xmlns:a16="http://schemas.microsoft.com/office/drawing/2014/main" id="{EFFE9787-13B3-5A47-8131-8A8FE9E0F769}"/>
              </a:ext>
            </a:extLst>
          </p:cNvPr>
          <p:cNvSpPr>
            <a:spLocks noGrp="1" noChangeArrowheads="1"/>
          </p:cNvSpPr>
          <p:nvPr>
            <p:ph type="body" idx="4294967295"/>
          </p:nvPr>
        </p:nvSpPr>
        <p:spPr bwMode="auto">
          <a:xfrm>
            <a:off x="838200" y="1825625"/>
            <a:ext cx="10515600" cy="396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pic>
        <p:nvPicPr>
          <p:cNvPr id="10" name="Picture 2" descr="Rectangle 1">
            <a:extLst>
              <a:ext uri="{FF2B5EF4-FFF2-40B4-BE49-F238E27FC236}">
                <a16:creationId xmlns:a16="http://schemas.microsoft.com/office/drawing/2014/main" id="{066DC3FD-C34A-9846-A8E4-3FB498733303}"/>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2205" y="-127794"/>
            <a:ext cx="12245976" cy="264319"/>
          </a:xfrm>
          <a:prstGeom prst="rect">
            <a:avLst/>
          </a:prstGeom>
          <a:solidFill>
            <a:srgbClr val="7B040B"/>
          </a:solidFill>
          <a:ln>
            <a:noFill/>
          </a:ln>
        </p:spPr>
      </p:pic>
      <p:pic>
        <p:nvPicPr>
          <p:cNvPr id="8" name="Picture 4" descr="Group 36">
            <a:extLst>
              <a:ext uri="{FF2B5EF4-FFF2-40B4-BE49-F238E27FC236}">
                <a16:creationId xmlns:a16="http://schemas.microsoft.com/office/drawing/2014/main" id="{3F9B0AA3-6AA0-EA4E-AE1A-B1E9BF1A17D2}"/>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1771" y="5936717"/>
            <a:ext cx="1763485" cy="925524"/>
          </a:xfrm>
          <a:prstGeom prst="rect">
            <a:avLst/>
          </a:prstGeom>
          <a:solidFill>
            <a:schemeClr val="bg1"/>
          </a:solidFill>
          <a:ln>
            <a:noFill/>
          </a:ln>
        </p:spPr>
      </p:pic>
      <p:sp>
        <p:nvSpPr>
          <p:cNvPr id="2" name="Footer Placeholder 1">
            <a:extLst>
              <a:ext uri="{FF2B5EF4-FFF2-40B4-BE49-F238E27FC236}">
                <a16:creationId xmlns:a16="http://schemas.microsoft.com/office/drawing/2014/main" id="{5F67AAE5-606C-3F43-9543-6567A5FFA7ED}"/>
              </a:ext>
            </a:extLst>
          </p:cNvPr>
          <p:cNvSpPr>
            <a:spLocks noGrp="1"/>
          </p:cNvSpPr>
          <p:nvPr>
            <p:ph type="ftr" sz="quarter" idx="3"/>
          </p:nvPr>
        </p:nvSpPr>
        <p:spPr>
          <a:xfrm>
            <a:off x="4044950" y="658137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2020 © Focussed Agile LLC        </a:t>
            </a:r>
            <a:fld id="{F6487C0E-661C-7E4E-B2A7-96F98285CFC8}" type="slidenum">
              <a:rPr lang="en-US" smtClean="0"/>
              <a:pPr/>
              <a:t>‹#›</a:t>
            </a:fld>
            <a:endParaRPr lang="en-US" dirty="0"/>
          </a:p>
        </p:txBody>
      </p:sp>
      <p:pic>
        <p:nvPicPr>
          <p:cNvPr id="13" name="Picture 12">
            <a:extLst>
              <a:ext uri="{FF2B5EF4-FFF2-40B4-BE49-F238E27FC236}">
                <a16:creationId xmlns:a16="http://schemas.microsoft.com/office/drawing/2014/main" id="{C536F389-9B4B-634E-9F75-B99F68D37B39}"/>
              </a:ext>
            </a:extLst>
          </p:cNvPr>
          <p:cNvPicPr>
            <a:picLocks noChangeAspect="1"/>
          </p:cNvPicPr>
          <p:nvPr userDrawn="1"/>
        </p:nvPicPr>
        <p:blipFill>
          <a:blip r:embed="rId15"/>
          <a:stretch>
            <a:fillRect/>
          </a:stretch>
        </p:blipFill>
        <p:spPr>
          <a:xfrm>
            <a:off x="11273547" y="5936717"/>
            <a:ext cx="940904" cy="914306"/>
          </a:xfrm>
          <a:prstGeom prst="rect">
            <a:avLst/>
          </a:prstGeom>
          <a:solidFill>
            <a:schemeClr val="bg1"/>
          </a:solidFill>
        </p:spPr>
      </p:pic>
    </p:spTree>
    <p:extLst>
      <p:ext uri="{BB962C8B-B14F-4D97-AF65-F5344CB8AC3E}">
        <p14:creationId xmlns:p14="http://schemas.microsoft.com/office/powerpoint/2010/main" val="164963587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6" r:id="rId11"/>
  </p:sldLayoutIdLst>
  <p:hf sldNum="0" hdr="0"/>
  <p:txStyles>
    <p:titleStyle>
      <a:lvl1pPr algn="l" rtl="0" eaLnBrk="1" fontAlgn="base" hangingPunct="1">
        <a:lnSpc>
          <a:spcPct val="90000"/>
        </a:lnSpc>
        <a:spcBef>
          <a:spcPct val="0"/>
        </a:spcBef>
        <a:spcAft>
          <a:spcPct val="0"/>
        </a:spcAft>
        <a:defRPr sz="5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40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36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32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28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ans@focussedagil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mazon.com/Dynamic-Reteaming-Wisdom-Changing-Teams-ebook/dp/B07WDYR6H3/ref=sr_1_1?dchild=1&amp;keywords=dynamic+reteaming&amp;qid=1590511612&amp;s=digital-text&amp;sr=1-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1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WEgQBAk7ivs" TargetMode="External"/><Relationship Id="rId2" Type="http://schemas.openxmlformats.org/officeDocument/2006/relationships/hyperlink" Target="http://www.heidihelfand.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B040B"/>
        </a:solidFill>
        <a:effectLst/>
      </p:bgPr>
    </p:bg>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normAutofit fontScale="47500" lnSpcReduction="20000"/>
          </a:bodyPr>
          <a:lstStyle/>
          <a:p>
            <a:endParaRPr lang="en-US" sz="3600" dirty="0">
              <a:solidFill>
                <a:schemeClr val="bg1"/>
              </a:solidFill>
            </a:endParaRPr>
          </a:p>
          <a:p>
            <a:endParaRPr lang="en-US" sz="3600" dirty="0">
              <a:solidFill>
                <a:schemeClr val="bg1"/>
              </a:solidFill>
            </a:endParaRPr>
          </a:p>
          <a:p>
            <a:r>
              <a:rPr lang="en-US" sz="3600" dirty="0">
                <a:solidFill>
                  <a:schemeClr val="bg1"/>
                </a:solidFill>
              </a:rPr>
              <a:t>Hans Samios</a:t>
            </a:r>
          </a:p>
          <a:p>
            <a:r>
              <a:rPr lang="en-US" sz="3600" dirty="0">
                <a:solidFill>
                  <a:schemeClr val="bg1"/>
                </a:solidFill>
                <a:hlinkClick r:id="rId3"/>
              </a:rPr>
              <a:t>hans@focussedagile.com</a:t>
            </a:r>
            <a:endParaRPr lang="en-US" sz="3600" dirty="0">
              <a:solidFill>
                <a:schemeClr val="bg1"/>
              </a:solidFill>
            </a:endParaRPr>
          </a:p>
          <a:p>
            <a:r>
              <a:rPr lang="en-US" sz="3600" dirty="0" err="1">
                <a:solidFill>
                  <a:schemeClr val="bg1"/>
                </a:solidFill>
              </a:rPr>
              <a:t>hans.samios@iconagility.com</a:t>
            </a:r>
            <a:endParaRPr lang="en-US" sz="3600" dirty="0">
              <a:solidFill>
                <a:schemeClr val="bg1"/>
              </a:solidFill>
            </a:endParaRPr>
          </a:p>
        </p:txBody>
      </p:sp>
      <p:sp>
        <p:nvSpPr>
          <p:cNvPr id="3" name="Footer Placeholder 2"/>
          <p:cNvSpPr>
            <a:spLocks noGrp="1"/>
          </p:cNvSpPr>
          <p:nvPr>
            <p:ph type="ftr" sz="quarter" idx="10"/>
          </p:nvPr>
        </p:nvSpPr>
        <p:spPr/>
        <p:txBody>
          <a:bodyPr/>
          <a:lstStyle/>
          <a:p>
            <a:r>
              <a:rPr lang="en-US" dirty="0"/>
              <a:t>2020 © Focussed Agile LLC</a:t>
            </a:r>
          </a:p>
        </p:txBody>
      </p:sp>
      <p:sp>
        <p:nvSpPr>
          <p:cNvPr id="8" name="Title 7">
            <a:extLst>
              <a:ext uri="{FF2B5EF4-FFF2-40B4-BE49-F238E27FC236}">
                <a16:creationId xmlns:a16="http://schemas.microsoft.com/office/drawing/2014/main" id="{C9BF37FE-2315-B645-B9AB-1AFF36D8663D}"/>
              </a:ext>
            </a:extLst>
          </p:cNvPr>
          <p:cNvSpPr>
            <a:spLocks noGrp="1"/>
          </p:cNvSpPr>
          <p:nvPr>
            <p:ph type="ctrTitle"/>
          </p:nvPr>
        </p:nvSpPr>
        <p:spPr/>
        <p:txBody>
          <a:bodyPr/>
          <a:lstStyle/>
          <a:p>
            <a:r>
              <a:rPr lang="en-US" dirty="0">
                <a:solidFill>
                  <a:schemeClr val="bg1"/>
                </a:solidFill>
              </a:rPr>
              <a:t>Dynamic Reteaming: </a:t>
            </a:r>
            <a:br>
              <a:rPr lang="en-US" dirty="0">
                <a:solidFill>
                  <a:schemeClr val="bg1"/>
                </a:solidFill>
              </a:rPr>
            </a:br>
            <a:r>
              <a:rPr lang="en-US" dirty="0">
                <a:solidFill>
                  <a:schemeClr val="bg1"/>
                </a:solidFill>
              </a:rPr>
              <a:t>When Does It Make Sense to Adjust Team Membership?</a:t>
            </a:r>
          </a:p>
        </p:txBody>
      </p:sp>
    </p:spTree>
    <p:extLst>
      <p:ext uri="{BB962C8B-B14F-4D97-AF65-F5344CB8AC3E}">
        <p14:creationId xmlns:p14="http://schemas.microsoft.com/office/powerpoint/2010/main" val="1728198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D38130-D21F-9C4F-B103-155C480F4225}"/>
              </a:ext>
            </a:extLst>
          </p:cNvPr>
          <p:cNvSpPr>
            <a:spLocks noGrp="1"/>
          </p:cNvSpPr>
          <p:nvPr>
            <p:ph idx="1"/>
          </p:nvPr>
        </p:nvSpPr>
        <p:spPr>
          <a:xfrm>
            <a:off x="5016246" y="758825"/>
            <a:ext cx="6699503" cy="3969196"/>
          </a:xfrm>
        </p:spPr>
        <p:txBody>
          <a:bodyPr/>
          <a:lstStyle/>
          <a:p>
            <a:r>
              <a:rPr lang="en-US" dirty="0"/>
              <a:t>Reduce the risk of</a:t>
            </a:r>
          </a:p>
          <a:p>
            <a:pPr lvl="1"/>
            <a:r>
              <a:rPr lang="en-US" dirty="0"/>
              <a:t>Attrition</a:t>
            </a:r>
          </a:p>
          <a:p>
            <a:pPr lvl="1"/>
            <a:r>
              <a:rPr lang="en-US" dirty="0"/>
              <a:t>Learning stagnation</a:t>
            </a:r>
          </a:p>
          <a:p>
            <a:pPr lvl="1"/>
            <a:r>
              <a:rPr lang="en-US" dirty="0"/>
              <a:t>Career stagnation</a:t>
            </a:r>
          </a:p>
          <a:p>
            <a:pPr lvl="1"/>
            <a:r>
              <a:rPr lang="en-US" dirty="0"/>
              <a:t>Knowledge silo development</a:t>
            </a:r>
          </a:p>
          <a:p>
            <a:endParaRPr lang="en-US" dirty="0"/>
          </a:p>
          <a:p>
            <a:r>
              <a:rPr lang="en-US" dirty="0"/>
              <a:t>While maintaining high performance</a:t>
            </a:r>
          </a:p>
        </p:txBody>
      </p:sp>
      <p:sp>
        <p:nvSpPr>
          <p:cNvPr id="4" name="Footer Placeholder 3">
            <a:extLst>
              <a:ext uri="{FF2B5EF4-FFF2-40B4-BE49-F238E27FC236}">
                <a16:creationId xmlns:a16="http://schemas.microsoft.com/office/drawing/2014/main" id="{C86B00E3-C14A-814D-8938-8F5D59B4B021}"/>
              </a:ext>
            </a:extLst>
          </p:cNvPr>
          <p:cNvSpPr>
            <a:spLocks noGrp="1"/>
          </p:cNvSpPr>
          <p:nvPr>
            <p:ph type="ftr" sz="quarter" idx="10"/>
          </p:nvPr>
        </p:nvSpPr>
        <p:spPr>
          <a:xfrm>
            <a:off x="5277329" y="6356350"/>
            <a:ext cx="4729332" cy="365125"/>
          </a:xfrm>
          <a:noFill/>
        </p:spPr>
        <p:txBody>
          <a:bodyPr/>
          <a:lstStyle/>
          <a:p>
            <a:pPr algn="l" fontAlgn="auto">
              <a:spcBef>
                <a:spcPts val="0"/>
              </a:spcBef>
              <a:spcAft>
                <a:spcPts val="600"/>
              </a:spcAft>
              <a:defRPr/>
            </a:pPr>
            <a:r>
              <a:rPr lang="en-US" kern="1200">
                <a:solidFill>
                  <a:prstClr val="black">
                    <a:tint val="75000"/>
                  </a:prstClr>
                </a:solidFill>
                <a:latin typeface="Calibri" panose="020F0502020204030204"/>
                <a:ea typeface="+mn-ea"/>
                <a:cs typeface="+mn-cs"/>
              </a:rPr>
              <a:t>2020 © Focussed Agile LLC        </a:t>
            </a:r>
            <a:fld id="{F6487C0E-661C-7E4E-B2A7-96F98285CFC8}" type="slidenum">
              <a:rPr lang="en-US" kern="1200">
                <a:solidFill>
                  <a:prstClr val="black">
                    <a:tint val="75000"/>
                  </a:prstClr>
                </a:solidFill>
                <a:latin typeface="Calibri" panose="020F0502020204030204"/>
                <a:ea typeface="+mn-ea"/>
                <a:cs typeface="+mn-cs"/>
              </a:rPr>
              <a:pPr algn="l" fontAlgn="auto">
                <a:spcBef>
                  <a:spcPts val="0"/>
                </a:spcBef>
                <a:spcAft>
                  <a:spcPts val="600"/>
                </a:spcAft>
                <a:defRPr/>
              </a:pPr>
              <a:t>10</a:t>
            </a:fld>
            <a:endParaRPr lang="en-US" kern="1200">
              <a:solidFill>
                <a:prstClr val="black">
                  <a:tint val="75000"/>
                </a:prstClr>
              </a:solidFill>
              <a:latin typeface="Calibri" panose="020F0502020204030204"/>
              <a:ea typeface="+mn-ea"/>
              <a:cs typeface="+mn-cs"/>
            </a:endParaRPr>
          </a:p>
        </p:txBody>
      </p:sp>
      <p:pic>
        <p:nvPicPr>
          <p:cNvPr id="5" name="Picture 4">
            <a:hlinkClick r:id="rId3"/>
            <a:extLst>
              <a:ext uri="{FF2B5EF4-FFF2-40B4-BE49-F238E27FC236}">
                <a16:creationId xmlns:a16="http://schemas.microsoft.com/office/drawing/2014/main" id="{54D12CD3-0A82-9542-AA21-C6A913F472C9}"/>
              </a:ext>
            </a:extLst>
          </p:cNvPr>
          <p:cNvPicPr>
            <a:picLocks noChangeAspect="1"/>
          </p:cNvPicPr>
          <p:nvPr/>
        </p:nvPicPr>
        <p:blipFill>
          <a:blip r:embed="rId4"/>
          <a:srcRect t="4850" r="-1" b="3057"/>
          <a:stretch>
            <a:fillRect/>
          </a:stretch>
        </p:blipFill>
        <p:spPr>
          <a:xfrm>
            <a:off x="1" y="10"/>
            <a:ext cx="4654296" cy="6857990"/>
          </a:xfrm>
          <a:prstGeom prst="rect">
            <a:avLst/>
          </a:prstGeom>
        </p:spPr>
      </p:pic>
    </p:spTree>
    <p:extLst>
      <p:ext uri="{BB962C8B-B14F-4D97-AF65-F5344CB8AC3E}">
        <p14:creationId xmlns:p14="http://schemas.microsoft.com/office/powerpoint/2010/main" val="400831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13D854-F91E-FB40-9241-DCFBAADCAC47}"/>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rPr>
              <a:t>Tuckman Model</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73CD67E0-21FE-6847-BDFB-846629413576}"/>
              </a:ext>
            </a:extLst>
          </p:cNvPr>
          <p:cNvPicPr>
            <a:picLocks noGrp="1" noChangeAspect="1"/>
          </p:cNvPicPr>
          <p:nvPr>
            <p:ph idx="1"/>
          </p:nvPr>
        </p:nvPicPr>
        <p:blipFill rotWithShape="1">
          <a:blip r:embed="rId3"/>
          <a:srcRect l="6146" r="2" b="2"/>
          <a:stretch/>
        </p:blipFill>
        <p:spPr>
          <a:xfrm>
            <a:off x="976251" y="942538"/>
            <a:ext cx="7163222" cy="4808332"/>
          </a:xfrm>
          <a:prstGeom prst="rect">
            <a:avLst/>
          </a:prstGeom>
          <a:effectLst/>
        </p:spPr>
      </p:pic>
      <p:sp>
        <p:nvSpPr>
          <p:cNvPr id="4" name="Footer Placeholder 3">
            <a:extLst>
              <a:ext uri="{FF2B5EF4-FFF2-40B4-BE49-F238E27FC236}">
                <a16:creationId xmlns:a16="http://schemas.microsoft.com/office/drawing/2014/main" id="{E3F383F2-B590-6F4B-8002-42514D2F61E7}"/>
              </a:ext>
            </a:extLst>
          </p:cNvPr>
          <p:cNvSpPr>
            <a:spLocks noGrp="1"/>
          </p:cNvSpPr>
          <p:nvPr>
            <p:ph type="ftr" sz="quarter" idx="10"/>
          </p:nvPr>
        </p:nvSpPr>
        <p:spPr>
          <a:xfrm>
            <a:off x="4038600" y="6356350"/>
            <a:ext cx="4114800" cy="365125"/>
          </a:xfrm>
        </p:spPr>
        <p:txBody>
          <a:bodyPr vert="horz" lIns="91440" tIns="45720" rIns="91440" bIns="45720" rtlCol="0" anchor="ctr">
            <a:normAutofit/>
          </a:bodyPr>
          <a:lstStyle/>
          <a:p>
            <a:pPr defTabSz="457200">
              <a:spcAft>
                <a:spcPts val="600"/>
              </a:spcAft>
            </a:pPr>
            <a:r>
              <a:rPr lang="en-US" kern="1200">
                <a:solidFill>
                  <a:srgbClr val="FFFFFF"/>
                </a:solidFill>
                <a:latin typeface="+mn-lt"/>
                <a:ea typeface="+mn-ea"/>
                <a:cs typeface="+mn-cs"/>
              </a:rPr>
              <a:t>2020 © Focussed Agile LLC        </a:t>
            </a:r>
            <a:fld id="{F6487C0E-661C-7E4E-B2A7-96F98285CFC8}" type="slidenum">
              <a:rPr lang="en-US" kern="1200">
                <a:solidFill>
                  <a:srgbClr val="FFFFFF"/>
                </a:solidFill>
                <a:latin typeface="+mn-lt"/>
                <a:ea typeface="+mn-ea"/>
                <a:cs typeface="+mn-cs"/>
              </a:rPr>
              <a:pPr defTabSz="457200">
                <a:spcAft>
                  <a:spcPts val="600"/>
                </a:spcAft>
              </a:pPr>
              <a:t>11</a:t>
            </a:fld>
            <a:endParaRPr lang="en-US" kern="1200">
              <a:solidFill>
                <a:srgbClr val="FFFFFF"/>
              </a:solidFill>
              <a:latin typeface="+mn-lt"/>
              <a:ea typeface="+mn-ea"/>
              <a:cs typeface="+mn-cs"/>
            </a:endParaRPr>
          </a:p>
        </p:txBody>
      </p:sp>
    </p:spTree>
    <p:extLst>
      <p:ext uri="{BB962C8B-B14F-4D97-AF65-F5344CB8AC3E}">
        <p14:creationId xmlns:p14="http://schemas.microsoft.com/office/powerpoint/2010/main" val="575823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A1620E4-3A08-B946-A47B-7232058184FF}"/>
              </a:ext>
            </a:extLst>
          </p:cNvPr>
          <p:cNvSpPr>
            <a:spLocks noGrp="1"/>
          </p:cNvSpPr>
          <p:nvPr>
            <p:ph type="title"/>
          </p:nvPr>
        </p:nvSpPr>
        <p:spPr>
          <a:xfrm>
            <a:off x="8842248" y="1481328"/>
            <a:ext cx="2926080" cy="2468880"/>
          </a:xfrm>
        </p:spPr>
        <p:txBody>
          <a:bodyPr vert="horz" lIns="91440" tIns="45720" rIns="91440" bIns="45720" rtlCol="0" anchor="b">
            <a:normAutofit/>
          </a:bodyPr>
          <a:lstStyle/>
          <a:p>
            <a:r>
              <a:rPr lang="en-US" sz="4000"/>
              <a:t>The “Ecocycle”</a:t>
            </a:r>
          </a:p>
        </p:txBody>
      </p:sp>
      <p:sp>
        <p:nvSpPr>
          <p:cNvPr id="39"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Shape 42">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7" name="Content Placeholder 6">
            <a:extLst>
              <a:ext uri="{FF2B5EF4-FFF2-40B4-BE49-F238E27FC236}">
                <a16:creationId xmlns:a16="http://schemas.microsoft.com/office/drawing/2014/main" id="{17BA1EBE-7EEB-D546-B443-40D425F23105}"/>
              </a:ext>
            </a:extLst>
          </p:cNvPr>
          <p:cNvPicPr>
            <a:picLocks noGrp="1" noChangeAspect="1"/>
          </p:cNvPicPr>
          <p:nvPr>
            <p:ph idx="1"/>
          </p:nvPr>
        </p:nvPicPr>
        <p:blipFill rotWithShape="1">
          <a:blip r:embed="rId3"/>
          <a:srcRect r="1" b="1310"/>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4" name="Footer Placeholder 3">
            <a:extLst>
              <a:ext uri="{FF2B5EF4-FFF2-40B4-BE49-F238E27FC236}">
                <a16:creationId xmlns:a16="http://schemas.microsoft.com/office/drawing/2014/main" id="{07F51F20-DABB-3D42-AFD3-E48FAAE257F5}"/>
              </a:ext>
            </a:extLst>
          </p:cNvPr>
          <p:cNvSpPr>
            <a:spLocks noGrp="1"/>
          </p:cNvSpPr>
          <p:nvPr>
            <p:ph type="ftr" sz="quarter" idx="10"/>
          </p:nvPr>
        </p:nvSpPr>
        <p:spPr>
          <a:xfrm>
            <a:off x="804672" y="6227064"/>
            <a:ext cx="10588752" cy="320040"/>
          </a:xfrm>
        </p:spPr>
        <p:txBody>
          <a:bodyPr vert="horz" lIns="91440" tIns="45720" rIns="91440" bIns="45720" rtlCol="0" anchor="ctr">
            <a:normAutofit/>
          </a:bodyPr>
          <a:lstStyle/>
          <a:p>
            <a:pPr fontAlgn="auto">
              <a:spcBef>
                <a:spcPts val="0"/>
              </a:spcBef>
              <a:spcAft>
                <a:spcPts val="600"/>
              </a:spcAft>
              <a:defRPr/>
            </a:pPr>
            <a:r>
              <a:rPr lang="en-US" kern="1200">
                <a:solidFill>
                  <a:schemeClr val="tx1">
                    <a:lumMod val="50000"/>
                    <a:lumOff val="50000"/>
                  </a:schemeClr>
                </a:solidFill>
                <a:latin typeface="Calibri" panose="020F0502020204030204"/>
                <a:ea typeface="+mn-ea"/>
                <a:cs typeface="+mn-cs"/>
              </a:rPr>
              <a:t>2020 © Focussed Agile LLC        </a:t>
            </a:r>
            <a:fld id="{F6487C0E-661C-7E4E-B2A7-96F98285CFC8}" type="slidenum">
              <a:rPr lang="en-US" kern="1200">
                <a:solidFill>
                  <a:schemeClr val="tx1">
                    <a:lumMod val="50000"/>
                    <a:lumOff val="50000"/>
                  </a:schemeClr>
                </a:solidFill>
                <a:latin typeface="Calibri" panose="020F0502020204030204"/>
                <a:ea typeface="+mn-ea"/>
                <a:cs typeface="+mn-cs"/>
              </a:rPr>
              <a:pPr fontAlgn="auto">
                <a:spcBef>
                  <a:spcPts val="0"/>
                </a:spcBef>
                <a:spcAft>
                  <a:spcPts val="600"/>
                </a:spcAft>
                <a:defRPr/>
              </a:pPr>
              <a:t>12</a:t>
            </a:fld>
            <a:endParaRPr lang="en-US" kern="1200">
              <a:solidFill>
                <a:schemeClr val="tx1">
                  <a:lumMod val="50000"/>
                  <a:lumOff val="50000"/>
                </a:schemeClr>
              </a:solidFill>
              <a:latin typeface="Calibri" panose="020F0502020204030204"/>
              <a:ea typeface="+mn-ea"/>
              <a:cs typeface="+mn-cs"/>
            </a:endParaRPr>
          </a:p>
        </p:txBody>
      </p:sp>
      <p:sp>
        <p:nvSpPr>
          <p:cNvPr id="3" name="Rectangle 2">
            <a:extLst>
              <a:ext uri="{FF2B5EF4-FFF2-40B4-BE49-F238E27FC236}">
                <a16:creationId xmlns:a16="http://schemas.microsoft.com/office/drawing/2014/main" id="{7F842997-12EB-8F4C-A492-6B9EFF86ECDF}"/>
              </a:ext>
            </a:extLst>
          </p:cNvPr>
          <p:cNvSpPr/>
          <p:nvPr/>
        </p:nvSpPr>
        <p:spPr>
          <a:xfrm>
            <a:off x="5782201" y="5656288"/>
            <a:ext cx="6096000" cy="276999"/>
          </a:xfrm>
          <a:prstGeom prst="rect">
            <a:avLst/>
          </a:prstGeom>
        </p:spPr>
        <p:txBody>
          <a:bodyPr>
            <a:spAutoFit/>
          </a:bodyPr>
          <a:lstStyle/>
          <a:p>
            <a:r>
              <a:rPr lang="en-US" sz="1200" dirty="0"/>
              <a:t>Source: “Dynamic Reteaming: The Art and Wisdom of Changing Teams” by Heidi </a:t>
            </a:r>
            <a:r>
              <a:rPr lang="en-US" sz="1200" dirty="0" err="1"/>
              <a:t>Heifand</a:t>
            </a:r>
            <a:endParaRPr lang="en-US" sz="1200" dirty="0"/>
          </a:p>
        </p:txBody>
      </p:sp>
    </p:spTree>
    <p:extLst>
      <p:ext uri="{BB962C8B-B14F-4D97-AF65-F5344CB8AC3E}">
        <p14:creationId xmlns:p14="http://schemas.microsoft.com/office/powerpoint/2010/main" val="1044214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643A39-46C1-6249-94EB-0619C9E237F5}"/>
              </a:ext>
            </a:extLst>
          </p:cNvPr>
          <p:cNvSpPr>
            <a:spLocks noGrp="1"/>
          </p:cNvSpPr>
          <p:nvPr>
            <p:ph type="title"/>
          </p:nvPr>
        </p:nvSpPr>
        <p:spPr/>
        <p:txBody>
          <a:bodyPr/>
          <a:lstStyle/>
          <a:p>
            <a:r>
              <a:rPr lang="en-US" dirty="0"/>
              <a:t>(Some) Reteaming Patterns</a:t>
            </a:r>
          </a:p>
        </p:txBody>
      </p:sp>
      <p:sp>
        <p:nvSpPr>
          <p:cNvPr id="6" name="Text Placeholder 5">
            <a:extLst>
              <a:ext uri="{FF2B5EF4-FFF2-40B4-BE49-F238E27FC236}">
                <a16:creationId xmlns:a16="http://schemas.microsoft.com/office/drawing/2014/main" id="{ED2AD2D5-2DB3-8847-8560-A6531B01788C}"/>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4ABCDBB4-35C5-4A4D-AB01-601F5C2740D0}"/>
              </a:ext>
            </a:extLst>
          </p:cNvPr>
          <p:cNvSpPr>
            <a:spLocks noGrp="1"/>
          </p:cNvSpPr>
          <p:nvPr>
            <p:ph type="ftr" sz="quarter" idx="10"/>
          </p:nvPr>
        </p:nvSpPr>
        <p:spPr/>
        <p:txBody>
          <a:bodyPr/>
          <a:lstStyle/>
          <a:p>
            <a:r>
              <a:rPr lang="en-US"/>
              <a:t>2020 © Focussed Agile LLC        </a:t>
            </a:r>
            <a:fld id="{F6487C0E-661C-7E4E-B2A7-96F98285CFC8}" type="slidenum">
              <a:rPr lang="en-US" smtClean="0"/>
              <a:pPr/>
              <a:t>13</a:t>
            </a:fld>
            <a:endParaRPr lang="en-US" dirty="0"/>
          </a:p>
        </p:txBody>
      </p:sp>
    </p:spTree>
    <p:extLst>
      <p:ext uri="{BB962C8B-B14F-4D97-AF65-F5344CB8AC3E}">
        <p14:creationId xmlns:p14="http://schemas.microsoft.com/office/powerpoint/2010/main" val="2474025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7AA7CD-22E0-B44B-B7D3-BA9B2A5961F6}"/>
              </a:ext>
            </a:extLst>
          </p:cNvPr>
          <p:cNvSpPr>
            <a:spLocks noGrp="1"/>
          </p:cNvSpPr>
          <p:nvPr>
            <p:ph type="title"/>
          </p:nvPr>
        </p:nvSpPr>
        <p:spPr/>
        <p:txBody>
          <a:bodyPr/>
          <a:lstStyle/>
          <a:p>
            <a:r>
              <a:rPr lang="en-US" sz="2800" dirty="0"/>
              <a:t>(The Business Need to Reteam) </a:t>
            </a:r>
            <a:br>
              <a:rPr lang="en-US" dirty="0"/>
            </a:br>
            <a:r>
              <a:rPr lang="en-US" dirty="0"/>
              <a:t>Growing the Company</a:t>
            </a:r>
          </a:p>
        </p:txBody>
      </p:sp>
      <p:sp>
        <p:nvSpPr>
          <p:cNvPr id="6" name="Content Placeholder 5">
            <a:extLst>
              <a:ext uri="{FF2B5EF4-FFF2-40B4-BE49-F238E27FC236}">
                <a16:creationId xmlns:a16="http://schemas.microsoft.com/office/drawing/2014/main" id="{9610B12A-7DD7-854E-B6AD-C74727547B82}"/>
              </a:ext>
            </a:extLst>
          </p:cNvPr>
          <p:cNvSpPr>
            <a:spLocks noGrp="1"/>
          </p:cNvSpPr>
          <p:nvPr>
            <p:ph idx="1"/>
          </p:nvPr>
        </p:nvSpPr>
        <p:spPr/>
        <p:txBody>
          <a:bodyPr/>
          <a:lstStyle/>
          <a:p>
            <a:r>
              <a:rPr lang="en-US" i="1" dirty="0"/>
              <a:t>Cell division: Grow a team “big,” and split it in half</a:t>
            </a:r>
          </a:p>
          <a:p>
            <a:pPr lvl="1"/>
            <a:r>
              <a:rPr lang="en-US" i="1" dirty="0"/>
              <a:t>Higher level with Team-of-Teams</a:t>
            </a:r>
          </a:p>
          <a:p>
            <a:r>
              <a:rPr lang="en-US" i="1" dirty="0"/>
              <a:t>Put a new engineer on a team with existing engineers</a:t>
            </a:r>
            <a:endParaRPr lang="en-US" dirty="0"/>
          </a:p>
          <a:p>
            <a:endParaRPr lang="en-US" dirty="0"/>
          </a:p>
        </p:txBody>
      </p:sp>
      <p:sp>
        <p:nvSpPr>
          <p:cNvPr id="4" name="Footer Placeholder 3">
            <a:extLst>
              <a:ext uri="{FF2B5EF4-FFF2-40B4-BE49-F238E27FC236}">
                <a16:creationId xmlns:a16="http://schemas.microsoft.com/office/drawing/2014/main" id="{335779DA-6FF7-2F4F-B068-4658A69B876B}"/>
              </a:ext>
            </a:extLst>
          </p:cNvPr>
          <p:cNvSpPr>
            <a:spLocks noGrp="1"/>
          </p:cNvSpPr>
          <p:nvPr>
            <p:ph type="ftr" sz="quarter" idx="10"/>
          </p:nvPr>
        </p:nvSpPr>
        <p:spPr/>
        <p:txBody>
          <a:bodyPr/>
          <a:lstStyle/>
          <a:p>
            <a:r>
              <a:rPr lang="en-US"/>
              <a:t>2020 © Focussed Agile LLC        </a:t>
            </a:r>
            <a:fld id="{F6487C0E-661C-7E4E-B2A7-96F98285CFC8}" type="slidenum">
              <a:rPr lang="en-US" smtClean="0"/>
              <a:pPr/>
              <a:t>14</a:t>
            </a:fld>
            <a:endParaRPr lang="en-US" dirty="0"/>
          </a:p>
        </p:txBody>
      </p:sp>
    </p:spTree>
    <p:extLst>
      <p:ext uri="{BB962C8B-B14F-4D97-AF65-F5344CB8AC3E}">
        <p14:creationId xmlns:p14="http://schemas.microsoft.com/office/powerpoint/2010/main" val="1627182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7AA7CD-22E0-B44B-B7D3-BA9B2A5961F6}"/>
              </a:ext>
            </a:extLst>
          </p:cNvPr>
          <p:cNvSpPr>
            <a:spLocks noGrp="1"/>
          </p:cNvSpPr>
          <p:nvPr>
            <p:ph type="title"/>
          </p:nvPr>
        </p:nvSpPr>
        <p:spPr/>
        <p:txBody>
          <a:bodyPr/>
          <a:lstStyle/>
          <a:p>
            <a:r>
              <a:rPr lang="en-US" sz="2800" dirty="0"/>
              <a:t>(The Business Need to Reteam) </a:t>
            </a:r>
            <a:br>
              <a:rPr lang="en-US" dirty="0"/>
            </a:br>
            <a:r>
              <a:rPr lang="en-US" dirty="0"/>
              <a:t>New Product Development</a:t>
            </a:r>
          </a:p>
        </p:txBody>
      </p:sp>
      <p:sp>
        <p:nvSpPr>
          <p:cNvPr id="6" name="Content Placeholder 5">
            <a:extLst>
              <a:ext uri="{FF2B5EF4-FFF2-40B4-BE49-F238E27FC236}">
                <a16:creationId xmlns:a16="http://schemas.microsoft.com/office/drawing/2014/main" id="{9610B12A-7DD7-854E-B6AD-C74727547B82}"/>
              </a:ext>
            </a:extLst>
          </p:cNvPr>
          <p:cNvSpPr>
            <a:spLocks noGrp="1"/>
          </p:cNvSpPr>
          <p:nvPr>
            <p:ph idx="1"/>
          </p:nvPr>
        </p:nvSpPr>
        <p:spPr/>
        <p:txBody>
          <a:bodyPr/>
          <a:lstStyle/>
          <a:p>
            <a:r>
              <a:rPr lang="en-US" i="1" dirty="0"/>
              <a:t>Take engineers out of current teams. Put them into a new team.</a:t>
            </a:r>
          </a:p>
          <a:p>
            <a:pPr lvl="1"/>
            <a:r>
              <a:rPr lang="en-US" i="1" dirty="0"/>
              <a:t>Isolate them from other teams. </a:t>
            </a:r>
          </a:p>
          <a:p>
            <a:pPr lvl="1"/>
            <a:r>
              <a:rPr lang="en-US" i="1" dirty="0"/>
              <a:t>Tell people not to bother them. </a:t>
            </a:r>
          </a:p>
          <a:p>
            <a:pPr lvl="1"/>
            <a:r>
              <a:rPr lang="en-US" i="1" dirty="0"/>
              <a:t>Give them complete process freedom.</a:t>
            </a:r>
            <a:endParaRPr lang="en-US" dirty="0"/>
          </a:p>
        </p:txBody>
      </p:sp>
      <p:sp>
        <p:nvSpPr>
          <p:cNvPr id="4" name="Footer Placeholder 3">
            <a:extLst>
              <a:ext uri="{FF2B5EF4-FFF2-40B4-BE49-F238E27FC236}">
                <a16:creationId xmlns:a16="http://schemas.microsoft.com/office/drawing/2014/main" id="{335779DA-6FF7-2F4F-B068-4658A69B876B}"/>
              </a:ext>
            </a:extLst>
          </p:cNvPr>
          <p:cNvSpPr>
            <a:spLocks noGrp="1"/>
          </p:cNvSpPr>
          <p:nvPr>
            <p:ph type="ftr" sz="quarter" idx="10"/>
          </p:nvPr>
        </p:nvSpPr>
        <p:spPr/>
        <p:txBody>
          <a:bodyPr/>
          <a:lstStyle/>
          <a:p>
            <a:r>
              <a:rPr lang="en-US"/>
              <a:t>2020 © Focussed Agile LLC        </a:t>
            </a:r>
            <a:fld id="{F6487C0E-661C-7E4E-B2A7-96F98285CFC8}" type="slidenum">
              <a:rPr lang="en-US" smtClean="0"/>
              <a:pPr/>
              <a:t>15</a:t>
            </a:fld>
            <a:endParaRPr lang="en-US" dirty="0"/>
          </a:p>
        </p:txBody>
      </p:sp>
    </p:spTree>
    <p:extLst>
      <p:ext uri="{BB962C8B-B14F-4D97-AF65-F5344CB8AC3E}">
        <p14:creationId xmlns:p14="http://schemas.microsoft.com/office/powerpoint/2010/main" val="2038488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7AA7CD-22E0-B44B-B7D3-BA9B2A5961F6}"/>
              </a:ext>
            </a:extLst>
          </p:cNvPr>
          <p:cNvSpPr>
            <a:spLocks noGrp="1"/>
          </p:cNvSpPr>
          <p:nvPr>
            <p:ph type="title"/>
          </p:nvPr>
        </p:nvSpPr>
        <p:spPr/>
        <p:txBody>
          <a:bodyPr>
            <a:normAutofit/>
          </a:bodyPr>
          <a:lstStyle/>
          <a:p>
            <a:r>
              <a:rPr lang="en-US" sz="3100" dirty="0"/>
              <a:t>(The Business Need to Reteam) </a:t>
            </a:r>
            <a:br>
              <a:rPr lang="en-US" dirty="0"/>
            </a:br>
            <a:r>
              <a:rPr lang="en-US" dirty="0"/>
              <a:t>“High Performance” Anti-Pattern</a:t>
            </a:r>
          </a:p>
        </p:txBody>
      </p:sp>
      <p:sp>
        <p:nvSpPr>
          <p:cNvPr id="6" name="Content Placeholder 5">
            <a:extLst>
              <a:ext uri="{FF2B5EF4-FFF2-40B4-BE49-F238E27FC236}">
                <a16:creationId xmlns:a16="http://schemas.microsoft.com/office/drawing/2014/main" id="{9610B12A-7DD7-854E-B6AD-C74727547B82}"/>
              </a:ext>
            </a:extLst>
          </p:cNvPr>
          <p:cNvSpPr>
            <a:spLocks noGrp="1"/>
          </p:cNvSpPr>
          <p:nvPr>
            <p:ph idx="1"/>
          </p:nvPr>
        </p:nvSpPr>
        <p:spPr/>
        <p:txBody>
          <a:bodyPr/>
          <a:lstStyle/>
          <a:p>
            <a:r>
              <a:rPr lang="en-US" i="1" dirty="0"/>
              <a:t>Move existing team members out of a “high performance” team</a:t>
            </a:r>
          </a:p>
          <a:p>
            <a:pPr lvl="1"/>
            <a:r>
              <a:rPr lang="en-US" i="1" dirty="0"/>
              <a:t>In order to spread out the “high performance” among the other teams</a:t>
            </a:r>
            <a:endParaRPr lang="en-US" dirty="0"/>
          </a:p>
        </p:txBody>
      </p:sp>
      <p:sp>
        <p:nvSpPr>
          <p:cNvPr id="4" name="Footer Placeholder 3">
            <a:extLst>
              <a:ext uri="{FF2B5EF4-FFF2-40B4-BE49-F238E27FC236}">
                <a16:creationId xmlns:a16="http://schemas.microsoft.com/office/drawing/2014/main" id="{335779DA-6FF7-2F4F-B068-4658A69B876B}"/>
              </a:ext>
            </a:extLst>
          </p:cNvPr>
          <p:cNvSpPr>
            <a:spLocks noGrp="1"/>
          </p:cNvSpPr>
          <p:nvPr>
            <p:ph type="ftr" sz="quarter" idx="10"/>
          </p:nvPr>
        </p:nvSpPr>
        <p:spPr/>
        <p:txBody>
          <a:bodyPr/>
          <a:lstStyle/>
          <a:p>
            <a:r>
              <a:rPr lang="en-US"/>
              <a:t>2020 © Focussed Agile LLC        </a:t>
            </a:r>
            <a:fld id="{F6487C0E-661C-7E4E-B2A7-96F98285CFC8}" type="slidenum">
              <a:rPr lang="en-US" smtClean="0"/>
              <a:pPr/>
              <a:t>16</a:t>
            </a:fld>
            <a:endParaRPr lang="en-US" dirty="0"/>
          </a:p>
        </p:txBody>
      </p:sp>
    </p:spTree>
    <p:extLst>
      <p:ext uri="{BB962C8B-B14F-4D97-AF65-F5344CB8AC3E}">
        <p14:creationId xmlns:p14="http://schemas.microsoft.com/office/powerpoint/2010/main" val="2328108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7AA7CD-22E0-B44B-B7D3-BA9B2A5961F6}"/>
              </a:ext>
            </a:extLst>
          </p:cNvPr>
          <p:cNvSpPr>
            <a:spLocks noGrp="1"/>
          </p:cNvSpPr>
          <p:nvPr>
            <p:ph type="title"/>
          </p:nvPr>
        </p:nvSpPr>
        <p:spPr>
          <a:xfrm>
            <a:off x="838200" y="365125"/>
            <a:ext cx="10877550" cy="1325563"/>
          </a:xfrm>
        </p:spPr>
        <p:txBody>
          <a:bodyPr>
            <a:normAutofit fontScale="90000"/>
          </a:bodyPr>
          <a:lstStyle/>
          <a:p>
            <a:r>
              <a:rPr lang="en-US" sz="3200" dirty="0"/>
              <a:t>(</a:t>
            </a:r>
            <a:r>
              <a:rPr lang="en-US" sz="3100" dirty="0"/>
              <a:t>The Code’s Need To Reteam</a:t>
            </a:r>
            <a:r>
              <a:rPr lang="en-US" sz="3200" dirty="0"/>
              <a:t>)</a:t>
            </a:r>
            <a:r>
              <a:rPr lang="en-US" sz="4400" dirty="0"/>
              <a:t> </a:t>
            </a:r>
            <a:br>
              <a:rPr lang="en-US" dirty="0"/>
            </a:br>
            <a:r>
              <a:rPr lang="en-US" dirty="0"/>
              <a:t>Focus on Technical Debt and Sustainability</a:t>
            </a:r>
            <a:br>
              <a:rPr lang="en-US" dirty="0"/>
            </a:br>
            <a:endParaRPr lang="en-US" dirty="0"/>
          </a:p>
        </p:txBody>
      </p:sp>
      <p:sp>
        <p:nvSpPr>
          <p:cNvPr id="6" name="Content Placeholder 5">
            <a:extLst>
              <a:ext uri="{FF2B5EF4-FFF2-40B4-BE49-F238E27FC236}">
                <a16:creationId xmlns:a16="http://schemas.microsoft.com/office/drawing/2014/main" id="{9610B12A-7DD7-854E-B6AD-C74727547B82}"/>
              </a:ext>
            </a:extLst>
          </p:cNvPr>
          <p:cNvSpPr>
            <a:spLocks noGrp="1"/>
          </p:cNvSpPr>
          <p:nvPr>
            <p:ph idx="1"/>
          </p:nvPr>
        </p:nvSpPr>
        <p:spPr/>
        <p:txBody>
          <a:bodyPr/>
          <a:lstStyle/>
          <a:p>
            <a:r>
              <a:rPr lang="en-US" i="1" dirty="0"/>
              <a:t>Take engineers out of standard teams, put them in an infrastructure team</a:t>
            </a:r>
          </a:p>
          <a:p>
            <a:pPr lvl="1"/>
            <a:r>
              <a:rPr lang="en-US" i="1" dirty="0"/>
              <a:t>Give them process freedom. </a:t>
            </a:r>
          </a:p>
          <a:p>
            <a:pPr lvl="1"/>
            <a:r>
              <a:rPr lang="en-US" i="1" dirty="0"/>
              <a:t>Let them work on what the code needs</a:t>
            </a:r>
            <a:endParaRPr lang="en-US" dirty="0"/>
          </a:p>
        </p:txBody>
      </p:sp>
      <p:sp>
        <p:nvSpPr>
          <p:cNvPr id="4" name="Footer Placeholder 3">
            <a:extLst>
              <a:ext uri="{FF2B5EF4-FFF2-40B4-BE49-F238E27FC236}">
                <a16:creationId xmlns:a16="http://schemas.microsoft.com/office/drawing/2014/main" id="{335779DA-6FF7-2F4F-B068-4658A69B876B}"/>
              </a:ext>
            </a:extLst>
          </p:cNvPr>
          <p:cNvSpPr>
            <a:spLocks noGrp="1"/>
          </p:cNvSpPr>
          <p:nvPr>
            <p:ph type="ftr" sz="quarter" idx="10"/>
          </p:nvPr>
        </p:nvSpPr>
        <p:spPr/>
        <p:txBody>
          <a:bodyPr/>
          <a:lstStyle/>
          <a:p>
            <a:r>
              <a:rPr lang="en-US"/>
              <a:t>2020 © Focussed Agile LLC        </a:t>
            </a:r>
            <a:fld id="{F6487C0E-661C-7E4E-B2A7-96F98285CFC8}" type="slidenum">
              <a:rPr lang="en-US" smtClean="0"/>
              <a:pPr/>
              <a:t>17</a:t>
            </a:fld>
            <a:endParaRPr lang="en-US" dirty="0"/>
          </a:p>
        </p:txBody>
      </p:sp>
    </p:spTree>
    <p:extLst>
      <p:ext uri="{BB962C8B-B14F-4D97-AF65-F5344CB8AC3E}">
        <p14:creationId xmlns:p14="http://schemas.microsoft.com/office/powerpoint/2010/main" val="2717633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7AA7CD-22E0-B44B-B7D3-BA9B2A5961F6}"/>
              </a:ext>
            </a:extLst>
          </p:cNvPr>
          <p:cNvSpPr>
            <a:spLocks noGrp="1"/>
          </p:cNvSpPr>
          <p:nvPr>
            <p:ph type="title"/>
          </p:nvPr>
        </p:nvSpPr>
        <p:spPr>
          <a:xfrm>
            <a:off x="838200" y="365125"/>
            <a:ext cx="10877550" cy="1325563"/>
          </a:xfrm>
        </p:spPr>
        <p:txBody>
          <a:bodyPr>
            <a:normAutofit fontScale="90000"/>
          </a:bodyPr>
          <a:lstStyle/>
          <a:p>
            <a:r>
              <a:rPr lang="en-US" sz="3200" dirty="0"/>
              <a:t>(</a:t>
            </a:r>
            <a:r>
              <a:rPr lang="en-US" sz="3100" dirty="0"/>
              <a:t>The Code’s Need To Reteam</a:t>
            </a:r>
            <a:r>
              <a:rPr lang="en-US" sz="3200" dirty="0"/>
              <a:t>)</a:t>
            </a:r>
            <a:r>
              <a:rPr lang="en-US" sz="4400" dirty="0"/>
              <a:t> </a:t>
            </a:r>
            <a:br>
              <a:rPr lang="en-US" dirty="0"/>
            </a:br>
            <a:r>
              <a:rPr lang="en-US" i="1" dirty="0"/>
              <a:t>Address Challenges Posed by the Code</a:t>
            </a:r>
            <a:br>
              <a:rPr lang="en-US" dirty="0"/>
            </a:br>
            <a:endParaRPr lang="en-US" dirty="0"/>
          </a:p>
        </p:txBody>
      </p:sp>
      <p:sp>
        <p:nvSpPr>
          <p:cNvPr id="6" name="Content Placeholder 5">
            <a:extLst>
              <a:ext uri="{FF2B5EF4-FFF2-40B4-BE49-F238E27FC236}">
                <a16:creationId xmlns:a16="http://schemas.microsoft.com/office/drawing/2014/main" id="{9610B12A-7DD7-854E-B6AD-C74727547B82}"/>
              </a:ext>
            </a:extLst>
          </p:cNvPr>
          <p:cNvSpPr>
            <a:spLocks noGrp="1"/>
          </p:cNvSpPr>
          <p:nvPr>
            <p:ph idx="1"/>
          </p:nvPr>
        </p:nvSpPr>
        <p:spPr/>
        <p:txBody>
          <a:bodyPr/>
          <a:lstStyle/>
          <a:p>
            <a:r>
              <a:rPr lang="en-US" i="1" dirty="0"/>
              <a:t>Take team members off of existing teams to solve a short term challenge. </a:t>
            </a:r>
          </a:p>
          <a:p>
            <a:pPr lvl="1"/>
            <a:r>
              <a:rPr lang="en-US" i="1" dirty="0"/>
              <a:t>Isolate the team and give them process freedom. </a:t>
            </a:r>
          </a:p>
          <a:p>
            <a:pPr lvl="1"/>
            <a:r>
              <a:rPr lang="en-US" i="1" dirty="0"/>
              <a:t>Dissolve the team when the challenge is accomplished.</a:t>
            </a:r>
          </a:p>
        </p:txBody>
      </p:sp>
      <p:sp>
        <p:nvSpPr>
          <p:cNvPr id="4" name="Footer Placeholder 3">
            <a:extLst>
              <a:ext uri="{FF2B5EF4-FFF2-40B4-BE49-F238E27FC236}">
                <a16:creationId xmlns:a16="http://schemas.microsoft.com/office/drawing/2014/main" id="{335779DA-6FF7-2F4F-B068-4658A69B876B}"/>
              </a:ext>
            </a:extLst>
          </p:cNvPr>
          <p:cNvSpPr>
            <a:spLocks noGrp="1"/>
          </p:cNvSpPr>
          <p:nvPr>
            <p:ph type="ftr" sz="quarter" idx="10"/>
          </p:nvPr>
        </p:nvSpPr>
        <p:spPr/>
        <p:txBody>
          <a:bodyPr/>
          <a:lstStyle/>
          <a:p>
            <a:r>
              <a:rPr lang="en-US"/>
              <a:t>2020 © Focussed Agile LLC        </a:t>
            </a:r>
            <a:fld id="{F6487C0E-661C-7E4E-B2A7-96F98285CFC8}" type="slidenum">
              <a:rPr lang="en-US" smtClean="0"/>
              <a:pPr/>
              <a:t>18</a:t>
            </a:fld>
            <a:endParaRPr lang="en-US" dirty="0"/>
          </a:p>
        </p:txBody>
      </p:sp>
    </p:spTree>
    <p:extLst>
      <p:ext uri="{BB962C8B-B14F-4D97-AF65-F5344CB8AC3E}">
        <p14:creationId xmlns:p14="http://schemas.microsoft.com/office/powerpoint/2010/main" val="2933800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7AA7CD-22E0-B44B-B7D3-BA9B2A5961F6}"/>
              </a:ext>
            </a:extLst>
          </p:cNvPr>
          <p:cNvSpPr>
            <a:spLocks noGrp="1"/>
          </p:cNvSpPr>
          <p:nvPr>
            <p:ph type="title"/>
          </p:nvPr>
        </p:nvSpPr>
        <p:spPr>
          <a:xfrm>
            <a:off x="838200" y="365125"/>
            <a:ext cx="10877550" cy="1325563"/>
          </a:xfrm>
        </p:spPr>
        <p:txBody>
          <a:bodyPr>
            <a:normAutofit fontScale="90000"/>
          </a:bodyPr>
          <a:lstStyle/>
          <a:p>
            <a:r>
              <a:rPr lang="en-US" sz="3200" dirty="0"/>
              <a:t>(</a:t>
            </a:r>
            <a:r>
              <a:rPr lang="en-US" sz="3100" dirty="0"/>
              <a:t>The Human Need To Reteam</a:t>
            </a:r>
            <a:r>
              <a:rPr lang="en-US" sz="3200" dirty="0"/>
              <a:t>)</a:t>
            </a:r>
            <a:r>
              <a:rPr lang="en-US" sz="4400" dirty="0"/>
              <a:t> </a:t>
            </a:r>
            <a:br>
              <a:rPr lang="en-US" dirty="0"/>
            </a:br>
            <a:r>
              <a:rPr lang="en-US" dirty="0"/>
              <a:t>Reteaming to Find Fulfillment</a:t>
            </a:r>
            <a:br>
              <a:rPr lang="en-US" dirty="0"/>
            </a:br>
            <a:endParaRPr lang="en-US" dirty="0"/>
          </a:p>
        </p:txBody>
      </p:sp>
      <p:sp>
        <p:nvSpPr>
          <p:cNvPr id="6" name="Content Placeholder 5">
            <a:extLst>
              <a:ext uri="{FF2B5EF4-FFF2-40B4-BE49-F238E27FC236}">
                <a16:creationId xmlns:a16="http://schemas.microsoft.com/office/drawing/2014/main" id="{9610B12A-7DD7-854E-B6AD-C74727547B82}"/>
              </a:ext>
            </a:extLst>
          </p:cNvPr>
          <p:cNvSpPr>
            <a:spLocks noGrp="1"/>
          </p:cNvSpPr>
          <p:nvPr>
            <p:ph idx="1"/>
          </p:nvPr>
        </p:nvSpPr>
        <p:spPr/>
        <p:txBody>
          <a:bodyPr/>
          <a:lstStyle/>
          <a:p>
            <a:r>
              <a:rPr lang="en-US" i="1" dirty="0"/>
              <a:t>Switch an engineer to another team in order to work with the people or content they want.</a:t>
            </a:r>
          </a:p>
          <a:p>
            <a:r>
              <a:rPr lang="en-US" i="1" dirty="0"/>
              <a:t>Hack Days: Temporarily break up all teams for 24 hours. </a:t>
            </a:r>
          </a:p>
          <a:p>
            <a:pPr lvl="1"/>
            <a:r>
              <a:rPr lang="en-US" i="1" dirty="0"/>
              <a:t>Facilitate activities to derive content and team formation.</a:t>
            </a:r>
            <a:endParaRPr lang="en-US" dirty="0"/>
          </a:p>
        </p:txBody>
      </p:sp>
      <p:sp>
        <p:nvSpPr>
          <p:cNvPr id="4" name="Footer Placeholder 3">
            <a:extLst>
              <a:ext uri="{FF2B5EF4-FFF2-40B4-BE49-F238E27FC236}">
                <a16:creationId xmlns:a16="http://schemas.microsoft.com/office/drawing/2014/main" id="{335779DA-6FF7-2F4F-B068-4658A69B876B}"/>
              </a:ext>
            </a:extLst>
          </p:cNvPr>
          <p:cNvSpPr>
            <a:spLocks noGrp="1"/>
          </p:cNvSpPr>
          <p:nvPr>
            <p:ph type="ftr" sz="quarter" idx="10"/>
          </p:nvPr>
        </p:nvSpPr>
        <p:spPr/>
        <p:txBody>
          <a:bodyPr/>
          <a:lstStyle/>
          <a:p>
            <a:r>
              <a:rPr lang="en-US"/>
              <a:t>2020 © Focussed Agile LLC        </a:t>
            </a:r>
            <a:fld id="{F6487C0E-661C-7E4E-B2A7-96F98285CFC8}" type="slidenum">
              <a:rPr lang="en-US" smtClean="0"/>
              <a:pPr/>
              <a:t>19</a:t>
            </a:fld>
            <a:endParaRPr lang="en-US" dirty="0"/>
          </a:p>
        </p:txBody>
      </p:sp>
    </p:spTree>
    <p:extLst>
      <p:ext uri="{BB962C8B-B14F-4D97-AF65-F5344CB8AC3E}">
        <p14:creationId xmlns:p14="http://schemas.microsoft.com/office/powerpoint/2010/main" val="2430236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4D00-32E3-FA4C-8A3B-DC3CB1EF8C9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22E86F69-A27E-8B4C-BA9D-072083CA6BDE}"/>
              </a:ext>
            </a:extLst>
          </p:cNvPr>
          <p:cNvSpPr>
            <a:spLocks noGrp="1"/>
          </p:cNvSpPr>
          <p:nvPr>
            <p:ph idx="1"/>
          </p:nvPr>
        </p:nvSpPr>
        <p:spPr/>
        <p:txBody>
          <a:bodyPr/>
          <a:lstStyle/>
          <a:p>
            <a:r>
              <a:rPr lang="en-US" dirty="0"/>
              <a:t>Why This Session?</a:t>
            </a:r>
          </a:p>
          <a:p>
            <a:r>
              <a:rPr lang="en-US" dirty="0"/>
              <a:t>Benefits of Reteaming</a:t>
            </a:r>
          </a:p>
          <a:p>
            <a:r>
              <a:rPr lang="en-US" dirty="0"/>
              <a:t>(Some) Reteaming Patterns</a:t>
            </a:r>
          </a:p>
          <a:p>
            <a:r>
              <a:rPr lang="en-US" dirty="0"/>
              <a:t>Foundations for Reteaming</a:t>
            </a:r>
          </a:p>
          <a:p>
            <a:r>
              <a:rPr lang="en-US" dirty="0"/>
              <a:t>Conclusion</a:t>
            </a:r>
          </a:p>
        </p:txBody>
      </p:sp>
      <p:sp>
        <p:nvSpPr>
          <p:cNvPr id="4" name="Footer Placeholder 3">
            <a:extLst>
              <a:ext uri="{FF2B5EF4-FFF2-40B4-BE49-F238E27FC236}">
                <a16:creationId xmlns:a16="http://schemas.microsoft.com/office/drawing/2014/main" id="{E44A43F6-6AAE-AF4B-B830-E9551E3370B1}"/>
              </a:ext>
            </a:extLst>
          </p:cNvPr>
          <p:cNvSpPr>
            <a:spLocks noGrp="1"/>
          </p:cNvSpPr>
          <p:nvPr>
            <p:ph type="ftr" sz="quarter" idx="10"/>
          </p:nvPr>
        </p:nvSpPr>
        <p:spPr/>
        <p:txBody>
          <a:bodyPr/>
          <a:lstStyle/>
          <a:p>
            <a:r>
              <a:rPr lang="en-US"/>
              <a:t>2020 © Focussed Agile LLC        </a:t>
            </a:r>
            <a:fld id="{F6487C0E-661C-7E4E-B2A7-96F98285CFC8}" type="slidenum">
              <a:rPr lang="en-US" smtClean="0"/>
              <a:pPr/>
              <a:t>2</a:t>
            </a:fld>
            <a:endParaRPr lang="en-US" dirty="0"/>
          </a:p>
        </p:txBody>
      </p:sp>
    </p:spTree>
    <p:extLst>
      <p:ext uri="{BB962C8B-B14F-4D97-AF65-F5344CB8AC3E}">
        <p14:creationId xmlns:p14="http://schemas.microsoft.com/office/powerpoint/2010/main" val="1557460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7AA7CD-22E0-B44B-B7D3-BA9B2A5961F6}"/>
              </a:ext>
            </a:extLst>
          </p:cNvPr>
          <p:cNvSpPr>
            <a:spLocks noGrp="1"/>
          </p:cNvSpPr>
          <p:nvPr>
            <p:ph type="title"/>
          </p:nvPr>
        </p:nvSpPr>
        <p:spPr>
          <a:xfrm>
            <a:off x="838200" y="365125"/>
            <a:ext cx="10877550" cy="1325563"/>
          </a:xfrm>
        </p:spPr>
        <p:txBody>
          <a:bodyPr>
            <a:normAutofit fontScale="90000"/>
          </a:bodyPr>
          <a:lstStyle/>
          <a:p>
            <a:r>
              <a:rPr lang="en-US" sz="3200" dirty="0"/>
              <a:t>(</a:t>
            </a:r>
            <a:r>
              <a:rPr lang="en-US" sz="3100" dirty="0"/>
              <a:t>The Human Need To Reteam</a:t>
            </a:r>
            <a:r>
              <a:rPr lang="en-US" sz="3200" dirty="0"/>
              <a:t>)</a:t>
            </a:r>
            <a:r>
              <a:rPr lang="en-US" sz="4400" dirty="0"/>
              <a:t> </a:t>
            </a:r>
            <a:br>
              <a:rPr lang="en-US" dirty="0"/>
            </a:br>
            <a:r>
              <a:rPr lang="en-US" dirty="0"/>
              <a:t>Reteaming to Learn</a:t>
            </a:r>
          </a:p>
        </p:txBody>
      </p:sp>
      <p:sp>
        <p:nvSpPr>
          <p:cNvPr id="6" name="Content Placeholder 5">
            <a:extLst>
              <a:ext uri="{FF2B5EF4-FFF2-40B4-BE49-F238E27FC236}">
                <a16:creationId xmlns:a16="http://schemas.microsoft.com/office/drawing/2014/main" id="{9610B12A-7DD7-854E-B6AD-C74727547B82}"/>
              </a:ext>
            </a:extLst>
          </p:cNvPr>
          <p:cNvSpPr>
            <a:spLocks noGrp="1"/>
          </p:cNvSpPr>
          <p:nvPr>
            <p:ph idx="1"/>
          </p:nvPr>
        </p:nvSpPr>
        <p:spPr/>
        <p:txBody>
          <a:bodyPr>
            <a:normAutofit fontScale="92500" lnSpcReduction="20000"/>
          </a:bodyPr>
          <a:lstStyle/>
          <a:p>
            <a:r>
              <a:rPr lang="en-US" i="1" dirty="0"/>
              <a:t>On a regular basis, rotate an engineer from one team to the next in order to stimulate learning and camaraderie.</a:t>
            </a:r>
          </a:p>
          <a:p>
            <a:r>
              <a:rPr lang="en-US" i="1" dirty="0"/>
              <a:t>Switch engineer from a specialized team like tech support onto another team in order to gain knowledge to bring back to their team.</a:t>
            </a:r>
          </a:p>
          <a:p>
            <a:r>
              <a:rPr lang="en-US" i="1" dirty="0"/>
              <a:t>Switch engineer from an existing team over to another team for a short term in order to share specialized knowledge with the other team.</a:t>
            </a:r>
            <a:endParaRPr lang="en-US" dirty="0"/>
          </a:p>
        </p:txBody>
      </p:sp>
      <p:sp>
        <p:nvSpPr>
          <p:cNvPr id="4" name="Footer Placeholder 3">
            <a:extLst>
              <a:ext uri="{FF2B5EF4-FFF2-40B4-BE49-F238E27FC236}">
                <a16:creationId xmlns:a16="http://schemas.microsoft.com/office/drawing/2014/main" id="{335779DA-6FF7-2F4F-B068-4658A69B876B}"/>
              </a:ext>
            </a:extLst>
          </p:cNvPr>
          <p:cNvSpPr>
            <a:spLocks noGrp="1"/>
          </p:cNvSpPr>
          <p:nvPr>
            <p:ph type="ftr" sz="quarter" idx="10"/>
          </p:nvPr>
        </p:nvSpPr>
        <p:spPr/>
        <p:txBody>
          <a:bodyPr/>
          <a:lstStyle/>
          <a:p>
            <a:r>
              <a:rPr lang="en-US"/>
              <a:t>2020 © Focussed Agile LLC        </a:t>
            </a:r>
            <a:fld id="{F6487C0E-661C-7E4E-B2A7-96F98285CFC8}" type="slidenum">
              <a:rPr lang="en-US" smtClean="0"/>
              <a:pPr/>
              <a:t>20</a:t>
            </a:fld>
            <a:endParaRPr lang="en-US" dirty="0"/>
          </a:p>
        </p:txBody>
      </p:sp>
    </p:spTree>
    <p:extLst>
      <p:ext uri="{BB962C8B-B14F-4D97-AF65-F5344CB8AC3E}">
        <p14:creationId xmlns:p14="http://schemas.microsoft.com/office/powerpoint/2010/main" val="2557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7AA7CD-22E0-B44B-B7D3-BA9B2A5961F6}"/>
              </a:ext>
            </a:extLst>
          </p:cNvPr>
          <p:cNvSpPr>
            <a:spLocks noGrp="1"/>
          </p:cNvSpPr>
          <p:nvPr>
            <p:ph type="title"/>
          </p:nvPr>
        </p:nvSpPr>
        <p:spPr>
          <a:xfrm>
            <a:off x="838200" y="365125"/>
            <a:ext cx="10877550" cy="1325563"/>
          </a:xfrm>
        </p:spPr>
        <p:txBody>
          <a:bodyPr>
            <a:normAutofit fontScale="90000"/>
          </a:bodyPr>
          <a:lstStyle/>
          <a:p>
            <a:r>
              <a:rPr lang="en-US" sz="3200" dirty="0"/>
              <a:t>(</a:t>
            </a:r>
            <a:r>
              <a:rPr lang="en-US" sz="3100" dirty="0"/>
              <a:t>The Human Need To Reteam</a:t>
            </a:r>
            <a:r>
              <a:rPr lang="en-US" sz="3200" dirty="0"/>
              <a:t>)</a:t>
            </a:r>
            <a:r>
              <a:rPr lang="en-US" sz="4400" dirty="0"/>
              <a:t> </a:t>
            </a:r>
            <a:br>
              <a:rPr lang="en-US" dirty="0"/>
            </a:br>
            <a:r>
              <a:rPr lang="en-US" dirty="0"/>
              <a:t>Reteaming to Liberate</a:t>
            </a:r>
          </a:p>
        </p:txBody>
      </p:sp>
      <p:sp>
        <p:nvSpPr>
          <p:cNvPr id="6" name="Content Placeholder 5">
            <a:extLst>
              <a:ext uri="{FF2B5EF4-FFF2-40B4-BE49-F238E27FC236}">
                <a16:creationId xmlns:a16="http://schemas.microsoft.com/office/drawing/2014/main" id="{9610B12A-7DD7-854E-B6AD-C74727547B82}"/>
              </a:ext>
            </a:extLst>
          </p:cNvPr>
          <p:cNvSpPr>
            <a:spLocks noGrp="1"/>
          </p:cNvSpPr>
          <p:nvPr>
            <p:ph idx="1"/>
          </p:nvPr>
        </p:nvSpPr>
        <p:spPr/>
        <p:txBody>
          <a:bodyPr/>
          <a:lstStyle/>
          <a:p>
            <a:r>
              <a:rPr lang="en-US" i="1" dirty="0"/>
              <a:t>Acknowledge that you have one team embedded within another team. </a:t>
            </a:r>
          </a:p>
          <a:p>
            <a:pPr lvl="1"/>
            <a:r>
              <a:rPr lang="en-US" i="1" dirty="0"/>
              <a:t>Break them into a separate team and “reset” the team to help them find their process.</a:t>
            </a:r>
            <a:endParaRPr lang="en-US" dirty="0"/>
          </a:p>
        </p:txBody>
      </p:sp>
      <p:sp>
        <p:nvSpPr>
          <p:cNvPr id="4" name="Footer Placeholder 3">
            <a:extLst>
              <a:ext uri="{FF2B5EF4-FFF2-40B4-BE49-F238E27FC236}">
                <a16:creationId xmlns:a16="http://schemas.microsoft.com/office/drawing/2014/main" id="{335779DA-6FF7-2F4F-B068-4658A69B876B}"/>
              </a:ext>
            </a:extLst>
          </p:cNvPr>
          <p:cNvSpPr>
            <a:spLocks noGrp="1"/>
          </p:cNvSpPr>
          <p:nvPr>
            <p:ph type="ftr" sz="quarter" idx="10"/>
          </p:nvPr>
        </p:nvSpPr>
        <p:spPr/>
        <p:txBody>
          <a:bodyPr/>
          <a:lstStyle/>
          <a:p>
            <a:r>
              <a:rPr lang="en-US"/>
              <a:t>2020 © Focussed Agile LLC        </a:t>
            </a:r>
            <a:fld id="{F6487C0E-661C-7E4E-B2A7-96F98285CFC8}" type="slidenum">
              <a:rPr lang="en-US" smtClean="0"/>
              <a:pPr/>
              <a:t>21</a:t>
            </a:fld>
            <a:endParaRPr lang="en-US" dirty="0"/>
          </a:p>
        </p:txBody>
      </p:sp>
    </p:spTree>
    <p:extLst>
      <p:ext uri="{BB962C8B-B14F-4D97-AF65-F5344CB8AC3E}">
        <p14:creationId xmlns:p14="http://schemas.microsoft.com/office/powerpoint/2010/main" val="3397748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12297F-870E-3A42-A3B6-4C0737ACCDD7}"/>
              </a:ext>
            </a:extLst>
          </p:cNvPr>
          <p:cNvSpPr>
            <a:spLocks noGrp="1"/>
          </p:cNvSpPr>
          <p:nvPr>
            <p:ph type="title"/>
          </p:nvPr>
        </p:nvSpPr>
        <p:spPr/>
        <p:txBody>
          <a:bodyPr/>
          <a:lstStyle/>
          <a:p>
            <a:r>
              <a:rPr lang="en-US" dirty="0"/>
              <a:t>Foundations for Reteaming</a:t>
            </a:r>
          </a:p>
        </p:txBody>
      </p:sp>
      <p:sp>
        <p:nvSpPr>
          <p:cNvPr id="6" name="Text Placeholder 5">
            <a:extLst>
              <a:ext uri="{FF2B5EF4-FFF2-40B4-BE49-F238E27FC236}">
                <a16:creationId xmlns:a16="http://schemas.microsoft.com/office/drawing/2014/main" id="{A9914335-3D41-024C-ABFB-8211890D0BC0}"/>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ED6B7988-C654-4844-9AA0-3D93B50B5EF8}"/>
              </a:ext>
            </a:extLst>
          </p:cNvPr>
          <p:cNvSpPr>
            <a:spLocks noGrp="1"/>
          </p:cNvSpPr>
          <p:nvPr>
            <p:ph type="ftr" sz="quarter" idx="10"/>
          </p:nvPr>
        </p:nvSpPr>
        <p:spPr/>
        <p:txBody>
          <a:bodyPr/>
          <a:lstStyle/>
          <a:p>
            <a:r>
              <a:rPr lang="en-US"/>
              <a:t>2020 © Focussed Agile LLC        </a:t>
            </a:r>
            <a:fld id="{F6487C0E-661C-7E4E-B2A7-96F98285CFC8}" type="slidenum">
              <a:rPr lang="en-US" smtClean="0"/>
              <a:pPr/>
              <a:t>22</a:t>
            </a:fld>
            <a:endParaRPr lang="en-US" dirty="0"/>
          </a:p>
        </p:txBody>
      </p:sp>
    </p:spTree>
    <p:extLst>
      <p:ext uri="{BB962C8B-B14F-4D97-AF65-F5344CB8AC3E}">
        <p14:creationId xmlns:p14="http://schemas.microsoft.com/office/powerpoint/2010/main" val="996992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903580-F8C8-7B49-A52E-B915BDED53F2}"/>
              </a:ext>
            </a:extLst>
          </p:cNvPr>
          <p:cNvSpPr>
            <a:spLocks noGrp="1"/>
          </p:cNvSpPr>
          <p:nvPr>
            <p:ph type="title"/>
          </p:nvPr>
        </p:nvSpPr>
        <p:spPr/>
        <p:txBody>
          <a:bodyPr/>
          <a:lstStyle/>
          <a:p>
            <a:r>
              <a:rPr lang="en-US" dirty="0"/>
              <a:t>What Do We Need to Put In Place?</a:t>
            </a:r>
          </a:p>
        </p:txBody>
      </p:sp>
      <p:sp>
        <p:nvSpPr>
          <p:cNvPr id="6" name="Content Placeholder 5">
            <a:extLst>
              <a:ext uri="{FF2B5EF4-FFF2-40B4-BE49-F238E27FC236}">
                <a16:creationId xmlns:a16="http://schemas.microsoft.com/office/drawing/2014/main" id="{55587099-247E-1A49-A7C1-B58376FB0996}"/>
              </a:ext>
            </a:extLst>
          </p:cNvPr>
          <p:cNvSpPr>
            <a:spLocks noGrp="1"/>
          </p:cNvSpPr>
          <p:nvPr>
            <p:ph idx="1"/>
          </p:nvPr>
        </p:nvSpPr>
        <p:spPr/>
        <p:txBody>
          <a:bodyPr>
            <a:normAutofit fontScale="92500" lnSpcReduction="10000"/>
          </a:bodyPr>
          <a:lstStyle/>
          <a:p>
            <a:r>
              <a:rPr lang="en-US" dirty="0"/>
              <a:t>Common roles</a:t>
            </a:r>
            <a:r>
              <a:rPr lang="en-US"/>
              <a:t>, events, </a:t>
            </a:r>
            <a:r>
              <a:rPr lang="en-US" dirty="0"/>
              <a:t>and artifacts; common terminology</a:t>
            </a:r>
          </a:p>
          <a:p>
            <a:endParaRPr lang="en-US" dirty="0"/>
          </a:p>
          <a:p>
            <a:r>
              <a:rPr lang="en-US" dirty="0"/>
              <a:t>Psychological safety</a:t>
            </a:r>
          </a:p>
          <a:p>
            <a:endParaRPr lang="en-US" dirty="0"/>
          </a:p>
          <a:p>
            <a:r>
              <a:rPr lang="en-US" dirty="0"/>
              <a:t>Faith that the people that are closest to the work should make decisions about the work</a:t>
            </a:r>
          </a:p>
        </p:txBody>
      </p:sp>
      <p:sp>
        <p:nvSpPr>
          <p:cNvPr id="4" name="Footer Placeholder 3">
            <a:extLst>
              <a:ext uri="{FF2B5EF4-FFF2-40B4-BE49-F238E27FC236}">
                <a16:creationId xmlns:a16="http://schemas.microsoft.com/office/drawing/2014/main" id="{B03CF609-062A-9046-B853-AB03D2946261}"/>
              </a:ext>
            </a:extLst>
          </p:cNvPr>
          <p:cNvSpPr>
            <a:spLocks noGrp="1"/>
          </p:cNvSpPr>
          <p:nvPr>
            <p:ph type="ftr" sz="quarter" idx="10"/>
          </p:nvPr>
        </p:nvSpPr>
        <p:spPr/>
        <p:txBody>
          <a:bodyPr/>
          <a:lstStyle/>
          <a:p>
            <a:r>
              <a:rPr lang="en-US"/>
              <a:t>2020 © Focussed Agile LLC        </a:t>
            </a:r>
            <a:fld id="{F6487C0E-661C-7E4E-B2A7-96F98285CFC8}" type="slidenum">
              <a:rPr lang="en-US" smtClean="0"/>
              <a:pPr/>
              <a:t>23</a:t>
            </a:fld>
            <a:endParaRPr lang="en-US" dirty="0"/>
          </a:p>
        </p:txBody>
      </p:sp>
    </p:spTree>
    <p:extLst>
      <p:ext uri="{BB962C8B-B14F-4D97-AF65-F5344CB8AC3E}">
        <p14:creationId xmlns:p14="http://schemas.microsoft.com/office/powerpoint/2010/main" val="1416673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5DA324-3854-934E-853D-CB8E320C894F}"/>
              </a:ext>
            </a:extLst>
          </p:cNvPr>
          <p:cNvSpPr>
            <a:spLocks noGrp="1"/>
          </p:cNvSpPr>
          <p:nvPr>
            <p:ph type="title"/>
          </p:nvPr>
        </p:nvSpPr>
        <p:spPr/>
        <p:txBody>
          <a:bodyPr/>
          <a:lstStyle/>
          <a:p>
            <a:r>
              <a:rPr lang="en-US" dirty="0"/>
              <a:t>Conclusion</a:t>
            </a:r>
          </a:p>
        </p:txBody>
      </p:sp>
      <p:sp>
        <p:nvSpPr>
          <p:cNvPr id="6" name="Text Placeholder 5">
            <a:extLst>
              <a:ext uri="{FF2B5EF4-FFF2-40B4-BE49-F238E27FC236}">
                <a16:creationId xmlns:a16="http://schemas.microsoft.com/office/drawing/2014/main" id="{FF206BC5-5611-E941-8932-00A602D9A81E}"/>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9D98E5C4-8AE7-C743-BE77-8B5306DA1393}"/>
              </a:ext>
            </a:extLst>
          </p:cNvPr>
          <p:cNvSpPr>
            <a:spLocks noGrp="1"/>
          </p:cNvSpPr>
          <p:nvPr>
            <p:ph type="ftr" sz="quarter" idx="10"/>
          </p:nvPr>
        </p:nvSpPr>
        <p:spPr/>
        <p:txBody>
          <a:bodyPr/>
          <a:lstStyle/>
          <a:p>
            <a:r>
              <a:rPr lang="en-US"/>
              <a:t>2020 © Focussed Agile LLC        </a:t>
            </a:r>
            <a:fld id="{F6487C0E-661C-7E4E-B2A7-96F98285CFC8}" type="slidenum">
              <a:rPr lang="en-US" smtClean="0"/>
              <a:pPr/>
              <a:t>24</a:t>
            </a:fld>
            <a:endParaRPr lang="en-US" dirty="0"/>
          </a:p>
        </p:txBody>
      </p:sp>
    </p:spTree>
    <p:extLst>
      <p:ext uri="{BB962C8B-B14F-4D97-AF65-F5344CB8AC3E}">
        <p14:creationId xmlns:p14="http://schemas.microsoft.com/office/powerpoint/2010/main" val="2480378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B040B"/>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DF6EBE-5EF6-7D46-B3CF-181A13596FFB}"/>
              </a:ext>
            </a:extLst>
          </p:cNvPr>
          <p:cNvSpPr>
            <a:spLocks noGrp="1"/>
          </p:cNvSpPr>
          <p:nvPr>
            <p:ph type="title"/>
          </p:nvPr>
        </p:nvSpPr>
        <p:spPr>
          <a:xfrm>
            <a:off x="1663246" y="1709738"/>
            <a:ext cx="8865507" cy="1719262"/>
          </a:xfrm>
        </p:spPr>
        <p:txBody>
          <a:bodyPr/>
          <a:lstStyle/>
          <a:p>
            <a:r>
              <a:rPr lang="en-US" dirty="0">
                <a:solidFill>
                  <a:schemeClr val="bg1"/>
                </a:solidFill>
              </a:rPr>
              <a:t>“If reteaming is going to happen, we might as well get good at it.”</a:t>
            </a:r>
            <a:endParaRPr lang="en-US" dirty="0"/>
          </a:p>
        </p:txBody>
      </p:sp>
      <p:sp>
        <p:nvSpPr>
          <p:cNvPr id="3" name="Content Placeholder 2">
            <a:extLst>
              <a:ext uri="{FF2B5EF4-FFF2-40B4-BE49-F238E27FC236}">
                <a16:creationId xmlns:a16="http://schemas.microsoft.com/office/drawing/2014/main" id="{B7FD7B06-C953-1E4E-B19C-83986EE7C5FD}"/>
              </a:ext>
            </a:extLst>
          </p:cNvPr>
          <p:cNvSpPr>
            <a:spLocks noGrp="1"/>
          </p:cNvSpPr>
          <p:nvPr>
            <p:ph type="body" idx="1"/>
          </p:nvPr>
        </p:nvSpPr>
        <p:spPr>
          <a:xfrm>
            <a:off x="6095999" y="4589463"/>
            <a:ext cx="5900057" cy="1500187"/>
          </a:xfrm>
        </p:spPr>
        <p:txBody>
          <a:bodyPr/>
          <a:lstStyle/>
          <a:p>
            <a:pPr lvl="1"/>
            <a:r>
              <a:rPr lang="en-US" dirty="0">
                <a:solidFill>
                  <a:schemeClr val="bg1"/>
                </a:solidFill>
              </a:rPr>
              <a:t>Anonymous</a:t>
            </a:r>
          </a:p>
        </p:txBody>
      </p:sp>
      <p:sp>
        <p:nvSpPr>
          <p:cNvPr id="4" name="Footer Placeholder 3">
            <a:extLst>
              <a:ext uri="{FF2B5EF4-FFF2-40B4-BE49-F238E27FC236}">
                <a16:creationId xmlns:a16="http://schemas.microsoft.com/office/drawing/2014/main" id="{EB79FAA6-D986-4B45-ACE1-4263DE02C42B}"/>
              </a:ext>
            </a:extLst>
          </p:cNvPr>
          <p:cNvSpPr>
            <a:spLocks noGrp="1"/>
          </p:cNvSpPr>
          <p:nvPr>
            <p:ph type="ftr" sz="quarter" idx="10"/>
          </p:nvPr>
        </p:nvSpPr>
        <p:spPr/>
        <p:txBody>
          <a:bodyPr/>
          <a:lstStyle/>
          <a:p>
            <a:r>
              <a:rPr lang="en-US"/>
              <a:t>2020 © Focussed Agile LLC        </a:t>
            </a:r>
            <a:fld id="{F6487C0E-661C-7E4E-B2A7-96F98285CFC8}" type="slidenum">
              <a:rPr lang="en-US" smtClean="0"/>
              <a:pPr/>
              <a:t>25</a:t>
            </a:fld>
            <a:endParaRPr lang="en-US" dirty="0"/>
          </a:p>
        </p:txBody>
      </p:sp>
    </p:spTree>
    <p:extLst>
      <p:ext uri="{BB962C8B-B14F-4D97-AF65-F5344CB8AC3E}">
        <p14:creationId xmlns:p14="http://schemas.microsoft.com/office/powerpoint/2010/main" val="1232684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42E2C5-6DB3-194C-990A-C572E009F14A}"/>
              </a:ext>
            </a:extLst>
          </p:cNvPr>
          <p:cNvSpPr>
            <a:spLocks noGrp="1"/>
          </p:cNvSpPr>
          <p:nvPr>
            <p:ph type="title"/>
          </p:nvPr>
        </p:nvSpPr>
        <p:spPr/>
        <p:txBody>
          <a:bodyPr/>
          <a:lstStyle/>
          <a:p>
            <a:r>
              <a:rPr lang="en-US" dirty="0"/>
              <a:t>Want to Know More?</a:t>
            </a:r>
          </a:p>
        </p:txBody>
      </p:sp>
      <p:sp>
        <p:nvSpPr>
          <p:cNvPr id="6" name="Content Placeholder 5">
            <a:extLst>
              <a:ext uri="{FF2B5EF4-FFF2-40B4-BE49-F238E27FC236}">
                <a16:creationId xmlns:a16="http://schemas.microsoft.com/office/drawing/2014/main" id="{FE82FE32-A35A-A442-8B04-0C103B177983}"/>
              </a:ext>
            </a:extLst>
          </p:cNvPr>
          <p:cNvSpPr>
            <a:spLocks noGrp="1"/>
          </p:cNvSpPr>
          <p:nvPr>
            <p:ph idx="1"/>
          </p:nvPr>
        </p:nvSpPr>
        <p:spPr/>
        <p:txBody>
          <a:bodyPr/>
          <a:lstStyle/>
          <a:p>
            <a:r>
              <a:rPr lang="en-US" dirty="0"/>
              <a:t>Website: </a:t>
            </a:r>
            <a:r>
              <a:rPr lang="en-US" dirty="0">
                <a:hlinkClick r:id="rId2"/>
              </a:rPr>
              <a:t>http://www.heidihelfand.com</a:t>
            </a:r>
            <a:endParaRPr lang="en-US" dirty="0"/>
          </a:p>
          <a:p>
            <a:pPr marL="0" indent="0">
              <a:buNone/>
            </a:pPr>
            <a:endParaRPr lang="en-US" dirty="0"/>
          </a:p>
          <a:p>
            <a:r>
              <a:rPr lang="en-US" dirty="0"/>
              <a:t>Video: </a:t>
            </a:r>
            <a:r>
              <a:rPr lang="en-US" dirty="0">
                <a:hlinkClick r:id="rId3"/>
              </a:rPr>
              <a:t>https://www.youtube.com/watch?v=WEgQBAk7ivs</a:t>
            </a:r>
            <a:r>
              <a:rPr lang="en-US" dirty="0"/>
              <a:t> </a:t>
            </a:r>
          </a:p>
        </p:txBody>
      </p:sp>
      <p:sp>
        <p:nvSpPr>
          <p:cNvPr id="4" name="Footer Placeholder 3">
            <a:extLst>
              <a:ext uri="{FF2B5EF4-FFF2-40B4-BE49-F238E27FC236}">
                <a16:creationId xmlns:a16="http://schemas.microsoft.com/office/drawing/2014/main" id="{385D141C-5F03-D948-A8B9-A449A1380981}"/>
              </a:ext>
            </a:extLst>
          </p:cNvPr>
          <p:cNvSpPr>
            <a:spLocks noGrp="1"/>
          </p:cNvSpPr>
          <p:nvPr>
            <p:ph type="ftr" sz="quarter" idx="10"/>
          </p:nvPr>
        </p:nvSpPr>
        <p:spPr/>
        <p:txBody>
          <a:bodyPr/>
          <a:lstStyle/>
          <a:p>
            <a:r>
              <a:rPr lang="en-US"/>
              <a:t>2020 © Focussed Agile LLC        </a:t>
            </a:r>
            <a:fld id="{F6487C0E-661C-7E4E-B2A7-96F98285CFC8}" type="slidenum">
              <a:rPr lang="en-US" smtClean="0"/>
              <a:pPr/>
              <a:t>26</a:t>
            </a:fld>
            <a:endParaRPr lang="en-US" dirty="0"/>
          </a:p>
        </p:txBody>
      </p:sp>
    </p:spTree>
    <p:extLst>
      <p:ext uri="{BB962C8B-B14F-4D97-AF65-F5344CB8AC3E}">
        <p14:creationId xmlns:p14="http://schemas.microsoft.com/office/powerpoint/2010/main" val="3488199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B040B"/>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4C5D96-5DC4-484E-9B48-C4A88F109F69}"/>
              </a:ext>
            </a:extLst>
          </p:cNvPr>
          <p:cNvSpPr>
            <a:spLocks noGrp="1"/>
          </p:cNvSpPr>
          <p:nvPr>
            <p:ph type="ftr" sz="quarter" idx="10"/>
          </p:nvPr>
        </p:nvSpPr>
        <p:spPr/>
        <p:txBody>
          <a:bodyPr/>
          <a:lstStyle/>
          <a:p>
            <a:r>
              <a:rPr lang="en-US"/>
              <a:t>2020 © Focussed Agile LLC        </a:t>
            </a:r>
            <a:fld id="{F6487C0E-661C-7E4E-B2A7-96F98285CFC8}" type="slidenum">
              <a:rPr lang="en-US" smtClean="0"/>
              <a:pPr/>
              <a:t>27</a:t>
            </a:fld>
            <a:endParaRPr lang="en-US" dirty="0"/>
          </a:p>
        </p:txBody>
      </p:sp>
      <p:sp>
        <p:nvSpPr>
          <p:cNvPr id="3" name="TextBox 2">
            <a:extLst>
              <a:ext uri="{FF2B5EF4-FFF2-40B4-BE49-F238E27FC236}">
                <a16:creationId xmlns:a16="http://schemas.microsoft.com/office/drawing/2014/main" id="{46763292-E349-8646-99F1-ED912C8E6B06}"/>
              </a:ext>
            </a:extLst>
          </p:cNvPr>
          <p:cNvSpPr txBox="1"/>
          <p:nvPr/>
        </p:nvSpPr>
        <p:spPr>
          <a:xfrm>
            <a:off x="3437996" y="1982450"/>
            <a:ext cx="5316007" cy="1446550"/>
          </a:xfrm>
          <a:prstGeom prst="rect">
            <a:avLst/>
          </a:prstGeom>
          <a:noFill/>
        </p:spPr>
        <p:txBody>
          <a:bodyPr wrap="none" rtlCol="0">
            <a:spAutoFit/>
          </a:bodyPr>
          <a:lstStyle/>
          <a:p>
            <a:r>
              <a:rPr lang="en-US" sz="8800" dirty="0">
                <a:solidFill>
                  <a:schemeClr val="bg1"/>
                </a:solidFill>
              </a:rPr>
              <a:t>Questions?</a:t>
            </a:r>
          </a:p>
        </p:txBody>
      </p:sp>
    </p:spTree>
    <p:extLst>
      <p:ext uri="{BB962C8B-B14F-4D97-AF65-F5344CB8AC3E}">
        <p14:creationId xmlns:p14="http://schemas.microsoft.com/office/powerpoint/2010/main" val="979507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DC863-AC18-D149-AE46-0FEDF6AA8FCA}"/>
              </a:ext>
            </a:extLst>
          </p:cNvPr>
          <p:cNvSpPr>
            <a:spLocks noGrp="1"/>
          </p:cNvSpPr>
          <p:nvPr>
            <p:ph type="title"/>
          </p:nvPr>
        </p:nvSpPr>
        <p:spPr/>
        <p:txBody>
          <a:bodyPr/>
          <a:lstStyle/>
          <a:p>
            <a:r>
              <a:rPr lang="en-US" dirty="0"/>
              <a:t>Revision History</a:t>
            </a:r>
          </a:p>
        </p:txBody>
      </p:sp>
      <p:sp>
        <p:nvSpPr>
          <p:cNvPr id="3" name="Content Placeholder 2">
            <a:extLst>
              <a:ext uri="{FF2B5EF4-FFF2-40B4-BE49-F238E27FC236}">
                <a16:creationId xmlns:a16="http://schemas.microsoft.com/office/drawing/2014/main" id="{D8FF19D4-539A-4747-AC91-298B71DBFD49}"/>
              </a:ext>
            </a:extLst>
          </p:cNvPr>
          <p:cNvSpPr>
            <a:spLocks noGrp="1"/>
          </p:cNvSpPr>
          <p:nvPr>
            <p:ph idx="1"/>
          </p:nvPr>
        </p:nvSpPr>
        <p:spPr/>
        <p:txBody>
          <a:bodyPr/>
          <a:lstStyle/>
          <a:p>
            <a:r>
              <a:rPr lang="en-US" dirty="0"/>
              <a:t>2020-06-30: Removed specific customer references and “goodbye” slide. Add in “description” with at the beginning of the pitch so people can understand purpose. Added emphasis on eco-cycle model approach.</a:t>
            </a:r>
          </a:p>
          <a:p>
            <a:r>
              <a:rPr lang="en-US" dirty="0"/>
              <a:t>2020-05-26: Initial Version</a:t>
            </a:r>
          </a:p>
        </p:txBody>
      </p:sp>
      <p:sp>
        <p:nvSpPr>
          <p:cNvPr id="4" name="Footer Placeholder 3">
            <a:extLst>
              <a:ext uri="{FF2B5EF4-FFF2-40B4-BE49-F238E27FC236}">
                <a16:creationId xmlns:a16="http://schemas.microsoft.com/office/drawing/2014/main" id="{5D083288-D4FD-324C-8979-D0C73E96BEC8}"/>
              </a:ext>
            </a:extLst>
          </p:cNvPr>
          <p:cNvSpPr>
            <a:spLocks noGrp="1"/>
          </p:cNvSpPr>
          <p:nvPr>
            <p:ph type="ftr" sz="quarter" idx="10"/>
          </p:nvPr>
        </p:nvSpPr>
        <p:spPr/>
        <p:txBody>
          <a:bodyPr/>
          <a:lstStyle/>
          <a:p>
            <a:r>
              <a:rPr lang="en-US"/>
              <a:t>2020 © Focussed Agile LLC        </a:t>
            </a:r>
            <a:fld id="{F6487C0E-661C-7E4E-B2A7-96F98285CFC8}" type="slidenum">
              <a:rPr lang="en-US" smtClean="0"/>
              <a:pPr/>
              <a:t>28</a:t>
            </a:fld>
            <a:endParaRPr lang="en-US" dirty="0"/>
          </a:p>
        </p:txBody>
      </p:sp>
    </p:spTree>
    <p:extLst>
      <p:ext uri="{BB962C8B-B14F-4D97-AF65-F5344CB8AC3E}">
        <p14:creationId xmlns:p14="http://schemas.microsoft.com/office/powerpoint/2010/main" val="1000071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B0BCCC-47A7-714D-A3A0-A6E41FCAD702}"/>
              </a:ext>
            </a:extLst>
          </p:cNvPr>
          <p:cNvSpPr>
            <a:spLocks noGrp="1"/>
          </p:cNvSpPr>
          <p:nvPr>
            <p:ph type="title"/>
          </p:nvPr>
        </p:nvSpPr>
        <p:spPr/>
        <p:txBody>
          <a:bodyPr/>
          <a:lstStyle/>
          <a:p>
            <a:r>
              <a:rPr lang="en-US" dirty="0"/>
              <a:t>Why This Session?</a:t>
            </a:r>
          </a:p>
        </p:txBody>
      </p:sp>
      <p:sp>
        <p:nvSpPr>
          <p:cNvPr id="6" name="Text Placeholder 5">
            <a:extLst>
              <a:ext uri="{FF2B5EF4-FFF2-40B4-BE49-F238E27FC236}">
                <a16:creationId xmlns:a16="http://schemas.microsoft.com/office/drawing/2014/main" id="{C2F9EE96-0644-1340-B97A-EF14BA8220A9}"/>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0008208A-AEC0-4340-83E0-101979B89D20}"/>
              </a:ext>
            </a:extLst>
          </p:cNvPr>
          <p:cNvSpPr>
            <a:spLocks noGrp="1"/>
          </p:cNvSpPr>
          <p:nvPr>
            <p:ph type="ftr" sz="quarter" idx="10"/>
          </p:nvPr>
        </p:nvSpPr>
        <p:spPr/>
        <p:txBody>
          <a:bodyPr/>
          <a:lstStyle/>
          <a:p>
            <a:r>
              <a:rPr lang="en-US"/>
              <a:t>2020 © Focussed Agile LLC        </a:t>
            </a:r>
            <a:fld id="{F6487C0E-661C-7E4E-B2A7-96F98285CFC8}" type="slidenum">
              <a:rPr lang="en-US" smtClean="0"/>
              <a:pPr/>
              <a:t>3</a:t>
            </a:fld>
            <a:endParaRPr lang="en-US" dirty="0"/>
          </a:p>
        </p:txBody>
      </p:sp>
    </p:spTree>
    <p:extLst>
      <p:ext uri="{BB962C8B-B14F-4D97-AF65-F5344CB8AC3E}">
        <p14:creationId xmlns:p14="http://schemas.microsoft.com/office/powerpoint/2010/main" val="2190415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B040B"/>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DF6EBE-5EF6-7D46-B3CF-181A13596FFB}"/>
              </a:ext>
            </a:extLst>
          </p:cNvPr>
          <p:cNvSpPr>
            <a:spLocks noGrp="1"/>
          </p:cNvSpPr>
          <p:nvPr>
            <p:ph type="title"/>
          </p:nvPr>
        </p:nvSpPr>
        <p:spPr>
          <a:xfrm>
            <a:off x="1663246" y="1709738"/>
            <a:ext cx="8865507" cy="1719262"/>
          </a:xfrm>
        </p:spPr>
        <p:txBody>
          <a:bodyPr/>
          <a:lstStyle/>
          <a:p>
            <a:r>
              <a:rPr lang="en-US" dirty="0">
                <a:solidFill>
                  <a:schemeClr val="bg1"/>
                </a:solidFill>
              </a:rPr>
              <a:t>“Enterprises … create long lived teams and teams-of-teams”</a:t>
            </a:r>
            <a:endParaRPr lang="en-US" dirty="0"/>
          </a:p>
        </p:txBody>
      </p:sp>
      <p:sp>
        <p:nvSpPr>
          <p:cNvPr id="3" name="Content Placeholder 2">
            <a:extLst>
              <a:ext uri="{FF2B5EF4-FFF2-40B4-BE49-F238E27FC236}">
                <a16:creationId xmlns:a16="http://schemas.microsoft.com/office/drawing/2014/main" id="{B7FD7B06-C953-1E4E-B19C-83986EE7C5FD}"/>
              </a:ext>
            </a:extLst>
          </p:cNvPr>
          <p:cNvSpPr>
            <a:spLocks noGrp="1"/>
          </p:cNvSpPr>
          <p:nvPr>
            <p:ph type="body" idx="1"/>
          </p:nvPr>
        </p:nvSpPr>
        <p:spPr>
          <a:xfrm>
            <a:off x="4784271" y="4589463"/>
            <a:ext cx="7211785" cy="1500187"/>
          </a:xfrm>
        </p:spPr>
        <p:txBody>
          <a:bodyPr/>
          <a:lstStyle/>
          <a:p>
            <a:pPr lvl="1"/>
            <a:r>
              <a:rPr lang="en-US" dirty="0">
                <a:solidFill>
                  <a:schemeClr val="bg1"/>
                </a:solidFill>
              </a:rPr>
              <a:t>SAFe - https://</a:t>
            </a:r>
            <a:r>
              <a:rPr lang="en-US" dirty="0" err="1">
                <a:solidFill>
                  <a:schemeClr val="bg1"/>
                </a:solidFill>
              </a:rPr>
              <a:t>www.scaledagileframework.com</a:t>
            </a:r>
            <a:r>
              <a:rPr lang="en-US" dirty="0">
                <a:solidFill>
                  <a:schemeClr val="bg1"/>
                </a:solidFill>
              </a:rPr>
              <a:t>/agile-teams/</a:t>
            </a:r>
          </a:p>
        </p:txBody>
      </p:sp>
      <p:sp>
        <p:nvSpPr>
          <p:cNvPr id="4" name="Footer Placeholder 3">
            <a:extLst>
              <a:ext uri="{FF2B5EF4-FFF2-40B4-BE49-F238E27FC236}">
                <a16:creationId xmlns:a16="http://schemas.microsoft.com/office/drawing/2014/main" id="{EB79FAA6-D986-4B45-ACE1-4263DE02C42B}"/>
              </a:ext>
            </a:extLst>
          </p:cNvPr>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t>2020 © Focussed Agile LLC        </a:t>
            </a:r>
            <a:fld id="{F6487C0E-661C-7E4E-B2A7-96F98285CFC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94113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B040B"/>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DF6EBE-5EF6-7D46-B3CF-181A13596FFB}"/>
              </a:ext>
            </a:extLst>
          </p:cNvPr>
          <p:cNvSpPr>
            <a:spLocks noGrp="1"/>
          </p:cNvSpPr>
          <p:nvPr>
            <p:ph type="title"/>
          </p:nvPr>
        </p:nvSpPr>
        <p:spPr>
          <a:xfrm>
            <a:off x="1663246" y="2362878"/>
            <a:ext cx="8865507" cy="1719262"/>
          </a:xfrm>
        </p:spPr>
        <p:txBody>
          <a:bodyPr/>
          <a:lstStyle/>
          <a:p>
            <a:r>
              <a:rPr lang="en-US" sz="4000" dirty="0">
                <a:solidFill>
                  <a:schemeClr val="bg1"/>
                </a:solidFill>
              </a:rPr>
              <a:t>“Keep teams stable and avoid shuffling people around between teams. Stable teams tend to get to know their capacity, which makes it possible for the business to have some predictability.”</a:t>
            </a:r>
          </a:p>
        </p:txBody>
      </p:sp>
      <p:sp>
        <p:nvSpPr>
          <p:cNvPr id="3" name="Content Placeholder 2">
            <a:extLst>
              <a:ext uri="{FF2B5EF4-FFF2-40B4-BE49-F238E27FC236}">
                <a16:creationId xmlns:a16="http://schemas.microsoft.com/office/drawing/2014/main" id="{B7FD7B06-C953-1E4E-B19C-83986EE7C5FD}"/>
              </a:ext>
            </a:extLst>
          </p:cNvPr>
          <p:cNvSpPr>
            <a:spLocks noGrp="1"/>
          </p:cNvSpPr>
          <p:nvPr>
            <p:ph type="body" idx="1"/>
          </p:nvPr>
        </p:nvSpPr>
        <p:spPr>
          <a:xfrm>
            <a:off x="6095999" y="4937799"/>
            <a:ext cx="5900057" cy="1500187"/>
          </a:xfrm>
        </p:spPr>
        <p:txBody>
          <a:bodyPr/>
          <a:lstStyle/>
          <a:p>
            <a:pPr lvl="1"/>
            <a:r>
              <a:rPr lang="en-US" dirty="0">
                <a:solidFill>
                  <a:schemeClr val="bg1"/>
                </a:solidFill>
              </a:rPr>
              <a:t>Scrum </a:t>
            </a:r>
            <a:r>
              <a:rPr lang="en-US" dirty="0" err="1">
                <a:solidFill>
                  <a:schemeClr val="bg1"/>
                </a:solidFill>
              </a:rPr>
              <a:t>PLoP</a:t>
            </a:r>
            <a:endParaRPr lang="en-US" dirty="0">
              <a:solidFill>
                <a:schemeClr val="bg1"/>
              </a:solidFill>
            </a:endParaRPr>
          </a:p>
        </p:txBody>
      </p:sp>
      <p:sp>
        <p:nvSpPr>
          <p:cNvPr id="4" name="Footer Placeholder 3">
            <a:extLst>
              <a:ext uri="{FF2B5EF4-FFF2-40B4-BE49-F238E27FC236}">
                <a16:creationId xmlns:a16="http://schemas.microsoft.com/office/drawing/2014/main" id="{EB79FAA6-D986-4B45-ACE1-4263DE02C42B}"/>
              </a:ext>
            </a:extLst>
          </p:cNvPr>
          <p:cNvSpPr>
            <a:spLocks noGrp="1"/>
          </p:cNvSpPr>
          <p:nvPr>
            <p:ph type="ftr" sz="quarter" idx="10"/>
          </p:nvPr>
        </p:nvSpPr>
        <p:spPr/>
        <p:txBody>
          <a:bodyPr/>
          <a:lstStyle/>
          <a:p>
            <a:r>
              <a:rPr lang="en-US"/>
              <a:t>2020 © Focussed Agile LLC        </a:t>
            </a:r>
            <a:fld id="{F6487C0E-661C-7E4E-B2A7-96F98285CFC8}" type="slidenum">
              <a:rPr lang="en-US" smtClean="0"/>
              <a:pPr/>
              <a:t>5</a:t>
            </a:fld>
            <a:endParaRPr lang="en-US" dirty="0"/>
          </a:p>
        </p:txBody>
      </p:sp>
    </p:spTree>
    <p:extLst>
      <p:ext uri="{BB962C8B-B14F-4D97-AF65-F5344CB8AC3E}">
        <p14:creationId xmlns:p14="http://schemas.microsoft.com/office/powerpoint/2010/main" val="3219453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B040B"/>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DF6EBE-5EF6-7D46-B3CF-181A13596FFB}"/>
              </a:ext>
            </a:extLst>
          </p:cNvPr>
          <p:cNvSpPr>
            <a:spLocks noGrp="1"/>
          </p:cNvSpPr>
          <p:nvPr>
            <p:ph type="title"/>
          </p:nvPr>
        </p:nvSpPr>
        <p:spPr>
          <a:xfrm>
            <a:off x="1663246" y="1709738"/>
            <a:ext cx="8865507" cy="1719262"/>
          </a:xfrm>
        </p:spPr>
        <p:txBody>
          <a:bodyPr/>
          <a:lstStyle/>
          <a:p>
            <a:r>
              <a:rPr lang="en-US" dirty="0">
                <a:solidFill>
                  <a:schemeClr val="bg1"/>
                </a:solidFill>
              </a:rPr>
              <a:t>“Team exists as long as capability exists”</a:t>
            </a:r>
            <a:endParaRPr lang="en-US" dirty="0"/>
          </a:p>
        </p:txBody>
      </p:sp>
      <p:sp>
        <p:nvSpPr>
          <p:cNvPr id="3" name="Content Placeholder 2">
            <a:extLst>
              <a:ext uri="{FF2B5EF4-FFF2-40B4-BE49-F238E27FC236}">
                <a16:creationId xmlns:a16="http://schemas.microsoft.com/office/drawing/2014/main" id="{B7FD7B06-C953-1E4E-B19C-83986EE7C5FD}"/>
              </a:ext>
            </a:extLst>
          </p:cNvPr>
          <p:cNvSpPr>
            <a:spLocks noGrp="1"/>
          </p:cNvSpPr>
          <p:nvPr>
            <p:ph type="body" idx="1"/>
          </p:nvPr>
        </p:nvSpPr>
        <p:spPr>
          <a:xfrm>
            <a:off x="6095999" y="4589463"/>
            <a:ext cx="5900057" cy="1500187"/>
          </a:xfrm>
        </p:spPr>
        <p:txBody>
          <a:bodyPr/>
          <a:lstStyle/>
          <a:p>
            <a:pPr lvl="1"/>
            <a:r>
              <a:rPr lang="en-US" dirty="0">
                <a:solidFill>
                  <a:schemeClr val="bg1"/>
                </a:solidFill>
              </a:rPr>
              <a:t>“Characteristics of a Stable Team”</a:t>
            </a:r>
          </a:p>
        </p:txBody>
      </p:sp>
      <p:sp>
        <p:nvSpPr>
          <p:cNvPr id="4" name="Footer Placeholder 3">
            <a:extLst>
              <a:ext uri="{FF2B5EF4-FFF2-40B4-BE49-F238E27FC236}">
                <a16:creationId xmlns:a16="http://schemas.microsoft.com/office/drawing/2014/main" id="{EB79FAA6-D986-4B45-ACE1-4263DE02C42B}"/>
              </a:ext>
            </a:extLst>
          </p:cNvPr>
          <p:cNvSpPr>
            <a:spLocks noGrp="1"/>
          </p:cNvSpPr>
          <p:nvPr>
            <p:ph type="ftr" sz="quarter" idx="10"/>
          </p:nvPr>
        </p:nvSpPr>
        <p:spPr/>
        <p:txBody>
          <a:bodyPr/>
          <a:lstStyle/>
          <a:p>
            <a:r>
              <a:rPr lang="en-US"/>
              <a:t>2020 © Focussed Agile LLC        </a:t>
            </a:r>
            <a:fld id="{F6487C0E-661C-7E4E-B2A7-96F98285CFC8}" type="slidenum">
              <a:rPr lang="en-US" smtClean="0"/>
              <a:pPr/>
              <a:t>6</a:t>
            </a:fld>
            <a:endParaRPr lang="en-US" dirty="0"/>
          </a:p>
        </p:txBody>
      </p:sp>
    </p:spTree>
    <p:extLst>
      <p:ext uri="{BB962C8B-B14F-4D97-AF65-F5344CB8AC3E}">
        <p14:creationId xmlns:p14="http://schemas.microsoft.com/office/powerpoint/2010/main" val="290621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B040B"/>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DF6EBE-5EF6-7D46-B3CF-181A13596FFB}"/>
              </a:ext>
            </a:extLst>
          </p:cNvPr>
          <p:cNvSpPr>
            <a:spLocks noGrp="1"/>
          </p:cNvSpPr>
          <p:nvPr>
            <p:ph type="title"/>
          </p:nvPr>
        </p:nvSpPr>
        <p:spPr>
          <a:xfrm>
            <a:off x="1663246" y="1709738"/>
            <a:ext cx="8865507" cy="1719262"/>
          </a:xfrm>
        </p:spPr>
        <p:txBody>
          <a:bodyPr/>
          <a:lstStyle/>
          <a:p>
            <a:r>
              <a:rPr lang="en-US" dirty="0">
                <a:solidFill>
                  <a:schemeClr val="bg1"/>
                </a:solidFill>
              </a:rPr>
              <a:t>“If reteaming is going to happen, we might as well get good at it.”</a:t>
            </a:r>
            <a:endParaRPr lang="en-US" dirty="0"/>
          </a:p>
        </p:txBody>
      </p:sp>
      <p:sp>
        <p:nvSpPr>
          <p:cNvPr id="3" name="Content Placeholder 2">
            <a:extLst>
              <a:ext uri="{FF2B5EF4-FFF2-40B4-BE49-F238E27FC236}">
                <a16:creationId xmlns:a16="http://schemas.microsoft.com/office/drawing/2014/main" id="{B7FD7B06-C953-1E4E-B19C-83986EE7C5FD}"/>
              </a:ext>
            </a:extLst>
          </p:cNvPr>
          <p:cNvSpPr>
            <a:spLocks noGrp="1"/>
          </p:cNvSpPr>
          <p:nvPr>
            <p:ph type="body" idx="1"/>
          </p:nvPr>
        </p:nvSpPr>
        <p:spPr>
          <a:xfrm>
            <a:off x="6095999" y="4589463"/>
            <a:ext cx="5900057" cy="1500187"/>
          </a:xfrm>
        </p:spPr>
        <p:txBody>
          <a:bodyPr/>
          <a:lstStyle/>
          <a:p>
            <a:pPr lvl="1"/>
            <a:r>
              <a:rPr lang="en-US" dirty="0">
                <a:solidFill>
                  <a:schemeClr val="bg1"/>
                </a:solidFill>
              </a:rPr>
              <a:t>Anonymous</a:t>
            </a:r>
          </a:p>
        </p:txBody>
      </p:sp>
      <p:sp>
        <p:nvSpPr>
          <p:cNvPr id="4" name="Footer Placeholder 3">
            <a:extLst>
              <a:ext uri="{FF2B5EF4-FFF2-40B4-BE49-F238E27FC236}">
                <a16:creationId xmlns:a16="http://schemas.microsoft.com/office/drawing/2014/main" id="{EB79FAA6-D986-4B45-ACE1-4263DE02C42B}"/>
              </a:ext>
            </a:extLst>
          </p:cNvPr>
          <p:cNvSpPr>
            <a:spLocks noGrp="1"/>
          </p:cNvSpPr>
          <p:nvPr>
            <p:ph type="ftr" sz="quarter" idx="10"/>
          </p:nvPr>
        </p:nvSpPr>
        <p:spPr/>
        <p:txBody>
          <a:bodyPr/>
          <a:lstStyle/>
          <a:p>
            <a:r>
              <a:rPr lang="en-US"/>
              <a:t>2020 © Focussed Agile LLC        </a:t>
            </a:r>
            <a:fld id="{F6487C0E-661C-7E4E-B2A7-96F98285CFC8}" type="slidenum">
              <a:rPr lang="en-US" smtClean="0"/>
              <a:pPr/>
              <a:t>7</a:t>
            </a:fld>
            <a:endParaRPr lang="en-US" dirty="0"/>
          </a:p>
        </p:txBody>
      </p:sp>
    </p:spTree>
    <p:extLst>
      <p:ext uri="{BB962C8B-B14F-4D97-AF65-F5344CB8AC3E}">
        <p14:creationId xmlns:p14="http://schemas.microsoft.com/office/powerpoint/2010/main" val="1025970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8E250-7A4E-E24D-9A23-653410B89C8F}"/>
              </a:ext>
            </a:extLst>
          </p:cNvPr>
          <p:cNvSpPr>
            <a:spLocks noGrp="1"/>
          </p:cNvSpPr>
          <p:nvPr>
            <p:ph type="title"/>
          </p:nvPr>
        </p:nvSpPr>
        <p:spPr/>
        <p:txBody>
          <a:bodyPr/>
          <a:lstStyle/>
          <a:p>
            <a:r>
              <a:rPr lang="en-US" dirty="0"/>
              <a:t>Benefits of Reteaming</a:t>
            </a:r>
          </a:p>
        </p:txBody>
      </p:sp>
      <p:sp>
        <p:nvSpPr>
          <p:cNvPr id="3" name="Text Placeholder 2">
            <a:extLst>
              <a:ext uri="{FF2B5EF4-FFF2-40B4-BE49-F238E27FC236}">
                <a16:creationId xmlns:a16="http://schemas.microsoft.com/office/drawing/2014/main" id="{06239937-A84B-614F-A069-68BCD49F5D49}"/>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86C8C972-480D-5143-B4D3-22E1D7C18023}"/>
              </a:ext>
            </a:extLst>
          </p:cNvPr>
          <p:cNvSpPr>
            <a:spLocks noGrp="1"/>
          </p:cNvSpPr>
          <p:nvPr>
            <p:ph type="ftr" sz="quarter" idx="10"/>
          </p:nvPr>
        </p:nvSpPr>
        <p:spPr/>
        <p:txBody>
          <a:bodyPr/>
          <a:lstStyle/>
          <a:p>
            <a:r>
              <a:rPr lang="en-US"/>
              <a:t>2020 © Focussed Agile LLC        </a:t>
            </a:r>
            <a:fld id="{F6487C0E-661C-7E4E-B2A7-96F98285CFC8}" type="slidenum">
              <a:rPr lang="en-US" smtClean="0"/>
              <a:pPr/>
              <a:t>8</a:t>
            </a:fld>
            <a:endParaRPr lang="en-US" dirty="0"/>
          </a:p>
        </p:txBody>
      </p:sp>
    </p:spTree>
    <p:extLst>
      <p:ext uri="{BB962C8B-B14F-4D97-AF65-F5344CB8AC3E}">
        <p14:creationId xmlns:p14="http://schemas.microsoft.com/office/powerpoint/2010/main" val="2421973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FFE57-1E72-264C-A8A6-3DAC8C69414C}"/>
              </a:ext>
            </a:extLst>
          </p:cNvPr>
          <p:cNvSpPr>
            <a:spLocks noGrp="1"/>
          </p:cNvSpPr>
          <p:nvPr>
            <p:ph type="title"/>
          </p:nvPr>
        </p:nvSpPr>
        <p:spPr/>
        <p:txBody>
          <a:bodyPr/>
          <a:lstStyle/>
          <a:p>
            <a:r>
              <a:rPr lang="en-US" dirty="0"/>
              <a:t>A Place for Judicious Change</a:t>
            </a:r>
          </a:p>
        </p:txBody>
      </p:sp>
      <p:sp>
        <p:nvSpPr>
          <p:cNvPr id="3" name="Content Placeholder 2">
            <a:extLst>
              <a:ext uri="{FF2B5EF4-FFF2-40B4-BE49-F238E27FC236}">
                <a16:creationId xmlns:a16="http://schemas.microsoft.com/office/drawing/2014/main" id="{654DC57E-4684-8240-907B-C4C8A439489D}"/>
              </a:ext>
            </a:extLst>
          </p:cNvPr>
          <p:cNvSpPr>
            <a:spLocks noGrp="1"/>
          </p:cNvSpPr>
          <p:nvPr>
            <p:ph idx="1"/>
          </p:nvPr>
        </p:nvSpPr>
        <p:spPr/>
        <p:txBody>
          <a:bodyPr>
            <a:normAutofit fontScale="85000" lnSpcReduction="20000"/>
          </a:bodyPr>
          <a:lstStyle/>
          <a:p>
            <a:r>
              <a:rPr lang="en-US" dirty="0"/>
              <a:t>Removing a toxic / ineffective member of the team</a:t>
            </a:r>
          </a:p>
          <a:p>
            <a:endParaRPr lang="en-US" dirty="0"/>
          </a:p>
          <a:p>
            <a:r>
              <a:rPr lang="en-US" dirty="0"/>
              <a:t>Adding a specific skill set to a team, to overcome something which is impeding delivery</a:t>
            </a:r>
          </a:p>
          <a:p>
            <a:endParaRPr lang="en-US" dirty="0"/>
          </a:p>
          <a:p>
            <a:r>
              <a:rPr lang="en-US" dirty="0"/>
              <a:t>Changing the dynamics of the team</a:t>
            </a:r>
          </a:p>
          <a:p>
            <a:endParaRPr lang="en-US" dirty="0"/>
          </a:p>
          <a:p>
            <a:r>
              <a:rPr lang="en-US" dirty="0"/>
              <a:t>Fresh blood</a:t>
            </a:r>
          </a:p>
        </p:txBody>
      </p:sp>
      <p:sp>
        <p:nvSpPr>
          <p:cNvPr id="4" name="Footer Placeholder 3">
            <a:extLst>
              <a:ext uri="{FF2B5EF4-FFF2-40B4-BE49-F238E27FC236}">
                <a16:creationId xmlns:a16="http://schemas.microsoft.com/office/drawing/2014/main" id="{1E8E465E-26CC-374A-99CC-26990D436DEA}"/>
              </a:ext>
            </a:extLst>
          </p:cNvPr>
          <p:cNvSpPr>
            <a:spLocks noGrp="1"/>
          </p:cNvSpPr>
          <p:nvPr>
            <p:ph type="ftr" sz="quarter" idx="10"/>
          </p:nvPr>
        </p:nvSpPr>
        <p:spPr/>
        <p:txBody>
          <a:bodyPr/>
          <a:lstStyle/>
          <a:p>
            <a:r>
              <a:rPr lang="en-US"/>
              <a:t>2020 © Focussed Agile LLC        </a:t>
            </a:r>
            <a:fld id="{F6487C0E-661C-7E4E-B2A7-96F98285CFC8}" type="slidenum">
              <a:rPr lang="en-US" smtClean="0"/>
              <a:pPr/>
              <a:t>9</a:t>
            </a:fld>
            <a:endParaRPr lang="en-US" dirty="0"/>
          </a:p>
        </p:txBody>
      </p:sp>
    </p:spTree>
    <p:extLst>
      <p:ext uri="{BB962C8B-B14F-4D97-AF65-F5344CB8AC3E}">
        <p14:creationId xmlns:p14="http://schemas.microsoft.com/office/powerpoint/2010/main" val="718717188"/>
      </p:ext>
    </p:extLst>
  </p:cSld>
  <p:clrMapOvr>
    <a:masterClrMapping/>
  </p:clrMapOvr>
</p:sld>
</file>

<file path=ppt/theme/theme1.xml><?xml version="1.0" encoding="utf-8"?>
<a:theme xmlns:a="http://schemas.openxmlformats.org/drawingml/2006/main" name="PresentationD editab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2113</Words>
  <Application>Microsoft Macintosh PowerPoint</Application>
  <PresentationFormat>Widescreen</PresentationFormat>
  <Paragraphs>181</Paragraphs>
  <Slides>28</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Rockwell</vt:lpstr>
      <vt:lpstr>PresentationD editable</vt:lpstr>
      <vt:lpstr>Dynamic Reteaming:  When Does It Make Sense to Adjust Team Membership?</vt:lpstr>
      <vt:lpstr>Agenda</vt:lpstr>
      <vt:lpstr>Why This Session?</vt:lpstr>
      <vt:lpstr>“Enterprises … create long lived teams and teams-of-teams”</vt:lpstr>
      <vt:lpstr>“Keep teams stable and avoid shuffling people around between teams. Stable teams tend to get to know their capacity, which makes it possible for the business to have some predictability.”</vt:lpstr>
      <vt:lpstr>“Team exists as long as capability exists”</vt:lpstr>
      <vt:lpstr>“If reteaming is going to happen, we might as well get good at it.”</vt:lpstr>
      <vt:lpstr>Benefits of Reteaming</vt:lpstr>
      <vt:lpstr>A Place for Judicious Change</vt:lpstr>
      <vt:lpstr>PowerPoint Presentation</vt:lpstr>
      <vt:lpstr>Tuckman Model</vt:lpstr>
      <vt:lpstr>The “Ecocycle”</vt:lpstr>
      <vt:lpstr>(Some) Reteaming Patterns</vt:lpstr>
      <vt:lpstr>(The Business Need to Reteam)  Growing the Company</vt:lpstr>
      <vt:lpstr>(The Business Need to Reteam)  New Product Development</vt:lpstr>
      <vt:lpstr>(The Business Need to Reteam)  “High Performance” Anti-Pattern</vt:lpstr>
      <vt:lpstr>(The Code’s Need To Reteam)  Focus on Technical Debt and Sustainability </vt:lpstr>
      <vt:lpstr>(The Code’s Need To Reteam)  Address Challenges Posed by the Code </vt:lpstr>
      <vt:lpstr>(The Human Need To Reteam)  Reteaming to Find Fulfillment </vt:lpstr>
      <vt:lpstr>(The Human Need To Reteam)  Reteaming to Learn</vt:lpstr>
      <vt:lpstr>(The Human Need To Reteam)  Reteaming to Liberate</vt:lpstr>
      <vt:lpstr>Foundations for Reteaming</vt:lpstr>
      <vt:lpstr>What Do We Need to Put In Place?</vt:lpstr>
      <vt:lpstr>Conclusion</vt:lpstr>
      <vt:lpstr>“If reteaming is going to happen, we might as well get good at it.”</vt:lpstr>
      <vt:lpstr>Want to Know More?</vt:lpstr>
      <vt:lpstr>PowerPoint Presentation</vt:lpstr>
      <vt:lpstr>Revision History</vt:lpstr>
    </vt:vector>
  </TitlesOfParts>
  <Manager/>
  <Company>Focussed Agile LLC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Re-teaming: When Does It Make Sense to Adjust Team Membership</dc:title>
  <dc:subject/>
  <dc:creator>Hans Samios</dc:creator>
  <cp:keywords>Team; makeup; productivity</cp:keywords>
  <dc:description/>
  <cp:lastModifiedBy>Hans Samios</cp:lastModifiedBy>
  <cp:revision>20</cp:revision>
  <dcterms:created xsi:type="dcterms:W3CDTF">2020-05-26T18:12:24Z</dcterms:created>
  <dcterms:modified xsi:type="dcterms:W3CDTF">2020-08-13T16:07:46Z</dcterms:modified>
  <cp:category/>
</cp:coreProperties>
</file>