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57" r:id="rId4"/>
    <p:sldId id="281" r:id="rId5"/>
    <p:sldId id="280" r:id="rId6"/>
    <p:sldId id="258" r:id="rId7"/>
    <p:sldId id="259" r:id="rId8"/>
    <p:sldId id="260" r:id="rId9"/>
    <p:sldId id="261" r:id="rId10"/>
    <p:sldId id="263" r:id="rId11"/>
    <p:sldId id="264" r:id="rId12"/>
    <p:sldId id="278" r:id="rId13"/>
    <p:sldId id="279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193"/>
    <p:restoredTop sz="93033"/>
  </p:normalViewPr>
  <p:slideViewPr>
    <p:cSldViewPr snapToGrid="0" snapToObjects="1">
      <p:cViewPr>
        <p:scale>
          <a:sx n="67" d="100"/>
          <a:sy n="67" d="100"/>
        </p:scale>
        <p:origin x="41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6D28D-CFE3-7C4D-A7C2-E2C7E02CBC12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6F3E4-DBA9-EE4F-A099-8115F3A7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E2491-71B9-463D-8191-E548DA90884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040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5ED85-C061-421F-8B61-18EF0DF6834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0CE5B-5FED-454B-89E7-CA63A3C7973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8208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E9378-C463-5242-9F8E-21EF552AA0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75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0CE5B-5FED-454B-89E7-CA63A3C7973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0796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0CE5B-5FED-454B-89E7-CA63A3C7973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5180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0CE5B-5FED-454B-89E7-CA63A3C7973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456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0CE5B-5FED-454B-89E7-CA63A3C7973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4219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0CE5B-5FED-454B-89E7-CA63A3C7973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2103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08B4D-7C28-4DC9-A64F-B8AC4246E4E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82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0E07-02FB-FF48-B0BE-7C69472104D4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E4B8-0374-7247-960B-0F3EF9238482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BD0D-7538-0C46-982A-893112034938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4720-8E8A-D048-979D-328D3A698102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D611-F776-D04D-81BF-64CE5C85E8BD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-4358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169578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364121"/>
            <a:ext cx="3298976" cy="342708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348" y="169578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364119"/>
            <a:ext cx="3303351" cy="342708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1467" y="169578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364119"/>
            <a:ext cx="3304928" cy="342708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5FF3-F35D-CE46-AB9C-AF37FE669CE8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2363" y="3392064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17359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100397"/>
            <a:ext cx="3296409" cy="1690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348" y="3392064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17359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100398"/>
            <a:ext cx="3303352" cy="169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887" y="3392064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17359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100398"/>
            <a:ext cx="3305053" cy="169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A420-DC3C-364D-BC9E-6A2702E707E0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1711235"/>
            <a:ext cx="10364452" cy="40799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5092-71B6-334C-9FF0-735F52E4C009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29A3-90E5-5044-9F09-003937633FD0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11234"/>
            <a:ext cx="10363826" cy="4079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80BA-F211-C24B-953B-730431E5DBD5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DFD1-75A0-7440-93B0-5C60C277382A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17620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05874"/>
            <a:ext cx="5106026" cy="40853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1705872"/>
            <a:ext cx="5105400" cy="40853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4256-5D55-A84B-9E0E-D226035380D0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4560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1730933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2541124"/>
            <a:ext cx="5106027" cy="32500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1730936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2541130"/>
            <a:ext cx="5105401" cy="32500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FB38-D73D-1C48-BC73-31184CE3C0CD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5F55-2780-9B4A-A801-0DC65DF8DF4A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627-E187-FD43-8BEA-74261031EE3A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2DB6-BDC9-0A44-A245-9C61F9C703F6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A9A3-3CB7-CB48-975C-6C3A517F38E2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0" b="-492"/>
          <a:stretch/>
        </p:blipFill>
        <p:spPr bwMode="auto">
          <a:xfrm>
            <a:off x="-33866" y="-84667"/>
            <a:ext cx="12237156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17622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1716089"/>
            <a:ext cx="10364452" cy="4075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0687" y="63785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B87C5A-5755-B248-98F9-86EC1FFC15FC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5724" y="63785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2015 © Focussed Agile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5961" y="63785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6388184"/>
            <a:ext cx="1084261" cy="3469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9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17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6"/>
          <p:cNvSpPr txBox="1">
            <a:spLocks/>
          </p:cNvSpPr>
          <p:nvPr/>
        </p:nvSpPr>
        <p:spPr>
          <a:xfrm>
            <a:off x="1901292" y="457200"/>
            <a:ext cx="8233309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b="1" dirty="0">
                <a:solidFill>
                  <a:schemeClr val="bg1"/>
                </a:solidFill>
              </a:rPr>
              <a:t>Agile Stakeholder Participation Benefits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Scrum for Stakeholders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Role and Benefits</a:t>
            </a:r>
          </a:p>
          <a:p>
            <a:endParaRPr lang="en-US" dirty="0"/>
          </a:p>
          <a:p>
            <a:r>
              <a:rPr lang="en-US" dirty="0" smtClean="0"/>
              <a:t>Hans Samios @ Focussed Agile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What Participation is Required and How Much?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What is required?</a:t>
            </a:r>
          </a:p>
          <a:p>
            <a:pPr lvl="1"/>
            <a:r>
              <a:rPr lang="en-US" dirty="0"/>
              <a:t>Attend monthly Sprint Reviews</a:t>
            </a:r>
          </a:p>
          <a:p>
            <a:pPr lvl="1"/>
            <a:r>
              <a:rPr lang="en-US" dirty="0"/>
              <a:t>Give feedback good and bad</a:t>
            </a:r>
          </a:p>
          <a:p>
            <a:pPr lvl="1"/>
            <a:r>
              <a:rPr lang="en-US" dirty="0"/>
              <a:t>Answer questions on designs, workflows</a:t>
            </a:r>
          </a:p>
          <a:p>
            <a:pPr lvl="1"/>
            <a:r>
              <a:rPr lang="en-US" dirty="0"/>
              <a:t>Assist with requirement definition and design reviews</a:t>
            </a:r>
          </a:p>
          <a:p>
            <a:pPr lvl="1"/>
            <a:r>
              <a:rPr lang="en-US" dirty="0" smtClean="0"/>
              <a:t>Assess </a:t>
            </a:r>
            <a:r>
              <a:rPr lang="en-US" dirty="0"/>
              <a:t>prototypes and provide </a:t>
            </a:r>
            <a:r>
              <a:rPr lang="en-US" dirty="0" smtClean="0"/>
              <a:t>feedback</a:t>
            </a:r>
            <a:endParaRPr lang="en-US" dirty="0"/>
          </a:p>
          <a:p>
            <a:pPr lvl="0"/>
            <a:r>
              <a:rPr lang="en-US" dirty="0"/>
              <a:t>How much time is required?</a:t>
            </a:r>
          </a:p>
          <a:p>
            <a:pPr lvl="1"/>
            <a:r>
              <a:rPr lang="en-US" b="1" dirty="0" smtClean="0"/>
              <a:t>About </a:t>
            </a:r>
            <a:r>
              <a:rPr lang="en-US" b="1" dirty="0"/>
              <a:t>4-8 hours a </a:t>
            </a:r>
            <a:r>
              <a:rPr lang="en-US" b="1" dirty="0" smtClean="0"/>
              <a:t>month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152B-4678-CD48-A51D-A366CC467F9C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4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Participation in the Scrum Life Cycle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2514601"/>
            <a:ext cx="1600200" cy="144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Sprint Planning 1</a:t>
            </a:r>
          </a:p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(2 </a:t>
            </a:r>
            <a:r>
              <a:rPr lang="en-US" dirty="0">
                <a:solidFill>
                  <a:schemeClr val="tx1"/>
                </a:solidFill>
              </a:rPr>
              <a:t>hours)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8800" y="3962401"/>
            <a:ext cx="1600200" cy="1447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Sprint Planning 2</a:t>
            </a:r>
          </a:p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(2 </a:t>
            </a:r>
            <a:r>
              <a:rPr lang="en-US" dirty="0">
                <a:solidFill>
                  <a:schemeClr val="tx1"/>
                </a:solidFill>
              </a:rPr>
              <a:t>hours)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10600" y="2514601"/>
            <a:ext cx="1600200" cy="144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Sprint Review</a:t>
            </a:r>
          </a:p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(2 </a:t>
            </a:r>
            <a:r>
              <a:rPr lang="en-US" dirty="0">
                <a:solidFill>
                  <a:schemeClr val="tx1"/>
                </a:solidFill>
              </a:rPr>
              <a:t>hours)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10600" y="3962401"/>
            <a:ext cx="1600200" cy="1219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Sprint Retrospective</a:t>
            </a:r>
          </a:p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(1.5 </a:t>
            </a:r>
            <a:r>
              <a:rPr lang="en-US" dirty="0">
                <a:solidFill>
                  <a:schemeClr val="tx1"/>
                </a:solidFill>
              </a:rPr>
              <a:t>hours)</a:t>
            </a:r>
          </a:p>
        </p:txBody>
      </p:sp>
      <p:sp>
        <p:nvSpPr>
          <p:cNvPr id="15" name="Curved Up Arrow 14"/>
          <p:cNvSpPr/>
          <p:nvPr/>
        </p:nvSpPr>
        <p:spPr>
          <a:xfrm rot="10800000">
            <a:off x="1676400" y="1524001"/>
            <a:ext cx="8610600" cy="914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77" name="TextBox 15"/>
          <p:cNvSpPr txBox="1">
            <a:spLocks noChangeArrowheads="1"/>
          </p:cNvSpPr>
          <p:nvPr/>
        </p:nvSpPr>
        <p:spPr bwMode="auto">
          <a:xfrm>
            <a:off x="5319713" y="1524001"/>
            <a:ext cx="840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Repeat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9000" y="3657601"/>
            <a:ext cx="518160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Sprint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(Days </a:t>
            </a:r>
            <a:r>
              <a:rPr lang="en-US" dirty="0" smtClean="0">
                <a:solidFill>
                  <a:schemeClr val="tx1"/>
                </a:solidFill>
              </a:rPr>
              <a:t>2-9)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Week 1    </a:t>
            </a:r>
            <a:r>
              <a:rPr lang="en-US" dirty="0" smtClean="0">
                <a:solidFill>
                  <a:schemeClr val="tx1"/>
                </a:solidFill>
              </a:rPr>
              <a:t>                         </a:t>
            </a:r>
            <a:r>
              <a:rPr lang="en-US" dirty="0">
                <a:solidFill>
                  <a:schemeClr val="tx1"/>
                </a:solidFill>
              </a:rPr>
              <a:t>Week 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3624942" y="4572001"/>
            <a:ext cx="228600" cy="228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4176123" y="4572001"/>
            <a:ext cx="228600" cy="228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4770072" y="4573568"/>
            <a:ext cx="228600" cy="228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5906025" y="4572001"/>
            <a:ext cx="304800" cy="381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ounded Rectangular Callout 37"/>
          <p:cNvSpPr/>
          <p:nvPr/>
        </p:nvSpPr>
        <p:spPr>
          <a:xfrm>
            <a:off x="3810000" y="5339766"/>
            <a:ext cx="1295400" cy="838200"/>
          </a:xfrm>
          <a:prstGeom prst="wedgeRoundRectCallout">
            <a:avLst>
              <a:gd name="adj1" fmla="val -53301"/>
              <a:gd name="adj2" fmla="val -11931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Daily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Scrum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(15 </a:t>
            </a:r>
            <a:r>
              <a:rPr lang="en-US" dirty="0" err="1">
                <a:solidFill>
                  <a:schemeClr val="tx1"/>
                </a:solidFill>
              </a:rPr>
              <a:t>mins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2" name="Cloud Callout 41"/>
          <p:cNvSpPr/>
          <p:nvPr/>
        </p:nvSpPr>
        <p:spPr>
          <a:xfrm>
            <a:off x="3581400" y="2057400"/>
            <a:ext cx="2286000" cy="762000"/>
          </a:xfrm>
          <a:prstGeom prst="cloudCallout">
            <a:avLst>
              <a:gd name="adj1" fmla="val -68696"/>
              <a:gd name="adj2" fmla="val 9361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Stakeholder may be Involved</a:t>
            </a:r>
          </a:p>
        </p:txBody>
      </p:sp>
      <p:sp>
        <p:nvSpPr>
          <p:cNvPr id="43" name="Cloud Callout 42"/>
          <p:cNvSpPr/>
          <p:nvPr/>
        </p:nvSpPr>
        <p:spPr>
          <a:xfrm>
            <a:off x="6400800" y="2057400"/>
            <a:ext cx="1981200" cy="762000"/>
          </a:xfrm>
          <a:prstGeom prst="cloudCallout">
            <a:avLst>
              <a:gd name="adj1" fmla="val 67201"/>
              <a:gd name="adj2" fmla="val 11361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Stakeholder f</a:t>
            </a:r>
            <a:r>
              <a:rPr lang="en-US" sz="1400" dirty="0" smtClean="0">
                <a:solidFill>
                  <a:schemeClr val="tx1"/>
                </a:solidFill>
              </a:rPr>
              <a:t>ully </a:t>
            </a:r>
            <a:r>
              <a:rPr lang="en-US" sz="1400" dirty="0">
                <a:solidFill>
                  <a:schemeClr val="tx1"/>
                </a:solidFill>
              </a:rPr>
              <a:t>Involved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5486400" y="5105402"/>
            <a:ext cx="2274131" cy="815974"/>
          </a:xfrm>
          <a:prstGeom prst="cloudCallout">
            <a:avLst>
              <a:gd name="adj1" fmla="val 25228"/>
              <a:gd name="adj2" fmla="val -8189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Stakeholder </a:t>
            </a:r>
            <a:r>
              <a:rPr lang="en-US" sz="1400" dirty="0" smtClean="0">
                <a:solidFill>
                  <a:schemeClr val="tx1"/>
                </a:solidFill>
              </a:rPr>
              <a:t>may be Involved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59642" y="2126510"/>
            <a:ext cx="75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789816" y="2119415"/>
            <a:ext cx="87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 </a:t>
            </a: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1" name="Isosceles Triangle 24"/>
          <p:cNvSpPr/>
          <p:nvPr/>
        </p:nvSpPr>
        <p:spPr>
          <a:xfrm>
            <a:off x="5364795" y="4573568"/>
            <a:ext cx="228600" cy="228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Isosceles Triangle 22"/>
          <p:cNvSpPr/>
          <p:nvPr/>
        </p:nvSpPr>
        <p:spPr>
          <a:xfrm>
            <a:off x="6372287" y="4558434"/>
            <a:ext cx="228600" cy="228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Isosceles Triangle 23"/>
          <p:cNvSpPr/>
          <p:nvPr/>
        </p:nvSpPr>
        <p:spPr>
          <a:xfrm>
            <a:off x="6937982" y="4558434"/>
            <a:ext cx="228600" cy="228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Isosceles Triangle 24"/>
          <p:cNvSpPr/>
          <p:nvPr/>
        </p:nvSpPr>
        <p:spPr>
          <a:xfrm>
            <a:off x="7531931" y="4560001"/>
            <a:ext cx="228600" cy="228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Isosceles Triangle 24"/>
          <p:cNvSpPr/>
          <p:nvPr/>
        </p:nvSpPr>
        <p:spPr>
          <a:xfrm>
            <a:off x="8126654" y="4560001"/>
            <a:ext cx="228600" cy="228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2F8-F802-234B-843A-6A8131DA995C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4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Increase Your Influence At a Sprint Review?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sz="1800" dirty="0"/>
              <a:t>Try to share your enthusiasm for the work that is being done</a:t>
            </a:r>
          </a:p>
          <a:p>
            <a:r>
              <a:rPr lang="en-US" sz="1800" dirty="0"/>
              <a:t>Keep feedback focused to topics relevant to agenda</a:t>
            </a:r>
          </a:p>
          <a:p>
            <a:r>
              <a:rPr lang="en-US" sz="1800" dirty="0"/>
              <a:t>Think in terms of the end user</a:t>
            </a:r>
          </a:p>
          <a:p>
            <a:r>
              <a:rPr lang="en-US" sz="1800" dirty="0"/>
              <a:t>Provide feedback on perceived business value</a:t>
            </a:r>
          </a:p>
          <a:p>
            <a:pPr lvl="1"/>
            <a:r>
              <a:rPr lang="en-US" sz="1600" dirty="0"/>
              <a:t>“This will significantly improve our current work process by…”</a:t>
            </a:r>
          </a:p>
          <a:p>
            <a:pPr lvl="1"/>
            <a:r>
              <a:rPr lang="en-US" sz="1600" dirty="0"/>
              <a:t>“This looks slick; however, don’t see it helping our bottom line.”</a:t>
            </a:r>
          </a:p>
          <a:p>
            <a:r>
              <a:rPr lang="en-US" sz="1800" dirty="0"/>
              <a:t>Provide feedback where solutions have hit the mark</a:t>
            </a:r>
          </a:p>
          <a:p>
            <a:pPr lvl="1"/>
            <a:r>
              <a:rPr lang="en-US" sz="1600" dirty="0"/>
              <a:t>Let the team know when a solution is good</a:t>
            </a:r>
          </a:p>
          <a:p>
            <a:pPr lvl="1"/>
            <a:r>
              <a:rPr lang="en-US" sz="1600" dirty="0"/>
              <a:t>Tell them when the value has been realized so they can move to other requirements</a:t>
            </a:r>
          </a:p>
          <a:p>
            <a:r>
              <a:rPr lang="en-US" sz="1800" dirty="0"/>
              <a:t>Provide feedback on opportunities for improvement</a:t>
            </a:r>
          </a:p>
          <a:p>
            <a:r>
              <a:rPr lang="en-US" sz="1800" dirty="0"/>
              <a:t>When possible, offer recommendations on how the solution should work</a:t>
            </a:r>
          </a:p>
          <a:p>
            <a:r>
              <a:rPr lang="en-US" sz="1800" dirty="0"/>
              <a:t>Raise concerns even if the solution is not immediately apparent</a:t>
            </a:r>
          </a:p>
          <a:p>
            <a:r>
              <a:rPr lang="en-US" sz="1800" dirty="0"/>
              <a:t>Provide ideas for new requirements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0623-5AB5-4A1C-BF7C-59C6A7EC49C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0FD3-0DED-0849-A46D-E1DA6CDC0B57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Things to Avoid in a Sprint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 smtClean="0"/>
              <a:t>Don’t </a:t>
            </a:r>
            <a:r>
              <a:rPr lang="en-US" sz="1800" dirty="0"/>
              <a:t>be hyper-critical</a:t>
            </a:r>
          </a:p>
          <a:p>
            <a:pPr lvl="1"/>
            <a:r>
              <a:rPr lang="en-US" sz="1600" dirty="0"/>
              <a:t>We want to be told what does not work for you, but we also want a team that is motivated</a:t>
            </a:r>
          </a:p>
          <a:p>
            <a:r>
              <a:rPr lang="en-US" sz="1800" dirty="0"/>
              <a:t>Don’t be silent</a:t>
            </a:r>
          </a:p>
          <a:p>
            <a:pPr lvl="1"/>
            <a:r>
              <a:rPr lang="en-US" sz="1600" dirty="0"/>
              <a:t>It leaves too many questions open about what you might be thinking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0623-5AB5-4A1C-BF7C-59C6A7EC49C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EBEF-F781-6546-AE78-A10238626CDA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3800" dirty="0" smtClean="0"/>
              <a:t>Questions?</a:t>
            </a:r>
            <a:endParaRPr lang="en-US" sz="13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3E88-DC96-2A45-B44F-65F1B6578E8F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1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6212" y="819150"/>
            <a:ext cx="9302752" cy="2783354"/>
          </a:xfrm>
        </p:spPr>
        <p:txBody>
          <a:bodyPr>
            <a:noAutofit/>
          </a:bodyPr>
          <a:lstStyle/>
          <a:p>
            <a:r>
              <a:rPr lang="en-US" sz="3600" dirty="0" smtClean="0"/>
              <a:t>A </a:t>
            </a:r>
            <a:r>
              <a:rPr lang="en-US" sz="3600" dirty="0"/>
              <a:t>lot of times, people don't know what they want until you show it to them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 smtClean="0"/>
              <a:t>Steve Jobs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This is why we need Engaged Stakeholders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8624-FB22-A246-A957-52667B203CBA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What is Scrum?</a:t>
            </a:r>
          </a:p>
          <a:p>
            <a:pPr lvl="0"/>
            <a:r>
              <a:rPr lang="en-US" dirty="0" smtClean="0"/>
              <a:t>What </a:t>
            </a:r>
            <a:r>
              <a:rPr lang="en-US" dirty="0"/>
              <a:t>is a Stakeholder?</a:t>
            </a:r>
          </a:p>
          <a:p>
            <a:pPr lvl="0"/>
            <a:r>
              <a:rPr lang="en-US" dirty="0" smtClean="0"/>
              <a:t>Why </a:t>
            </a:r>
            <a:r>
              <a:rPr lang="en-US" dirty="0"/>
              <a:t>are </a:t>
            </a:r>
            <a:r>
              <a:rPr lang="en-US" dirty="0" smtClean="0"/>
              <a:t>Stakeholders Important</a:t>
            </a:r>
            <a:r>
              <a:rPr lang="en-US" dirty="0"/>
              <a:t>?</a:t>
            </a:r>
          </a:p>
          <a:p>
            <a:pPr lvl="0"/>
            <a:r>
              <a:rPr lang="en-US" dirty="0"/>
              <a:t>What Do </a:t>
            </a:r>
            <a:r>
              <a:rPr lang="en-US" dirty="0" smtClean="0"/>
              <a:t>You </a:t>
            </a:r>
            <a:r>
              <a:rPr lang="en-US" dirty="0"/>
              <a:t>Get Out of It?</a:t>
            </a:r>
          </a:p>
          <a:p>
            <a:pPr lvl="0"/>
            <a:r>
              <a:rPr lang="en-US" dirty="0" smtClean="0"/>
              <a:t>What </a:t>
            </a:r>
            <a:r>
              <a:rPr lang="en-US" dirty="0"/>
              <a:t>Participation is Required and How Much</a:t>
            </a:r>
            <a:r>
              <a:rPr lang="en-US" dirty="0" smtClean="0"/>
              <a:t>?</a:t>
            </a:r>
          </a:p>
          <a:p>
            <a:pPr lvl="0"/>
            <a:r>
              <a:rPr lang="en-US" dirty="0" smtClean="0"/>
              <a:t>How to Increase your Influence at a Sprint Review?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3363-40AD-BD4B-9910-16DB0DA4A477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3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ight Arrow Callout 146"/>
          <p:cNvSpPr/>
          <p:nvPr/>
        </p:nvSpPr>
        <p:spPr>
          <a:xfrm>
            <a:off x="889712" y="3022880"/>
            <a:ext cx="1536555" cy="1416691"/>
          </a:xfrm>
          <a:prstGeom prst="rightArrowCallout">
            <a:avLst>
              <a:gd name="adj1" fmla="val 25000"/>
              <a:gd name="adj2" fmla="val 18296"/>
              <a:gd name="adj3" fmla="val 18718"/>
              <a:gd name="adj4" fmla="val 75940"/>
            </a:avLst>
          </a:prstGeom>
          <a:gradFill flip="none" rotWithShape="1">
            <a:gsLst>
              <a:gs pos="0">
                <a:schemeClr val="bg1"/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What Is Scrum?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94194" y="3225892"/>
            <a:ext cx="1025154" cy="966824"/>
            <a:chOff x="5505236" y="2955183"/>
            <a:chExt cx="1025154" cy="966824"/>
          </a:xfrm>
        </p:grpSpPr>
        <p:sp>
          <p:nvSpPr>
            <p:cNvPr id="4" name="Freeform 3"/>
            <p:cNvSpPr/>
            <p:nvPr/>
          </p:nvSpPr>
          <p:spPr>
            <a:xfrm rot="12818674" flipH="1">
              <a:off x="5505236" y="2955183"/>
              <a:ext cx="1025154" cy="966824"/>
            </a:xfrm>
            <a:custGeom>
              <a:avLst/>
              <a:gdLst>
                <a:gd name="connsiteX0" fmla="*/ 1030164 w 2681581"/>
                <a:gd name="connsiteY0" fmla="*/ 2506867 h 2529003"/>
                <a:gd name="connsiteX1" fmla="*/ 22136 w 2681581"/>
                <a:gd name="connsiteY1" fmla="*/ 1030163 h 2529003"/>
                <a:gd name="connsiteX2" fmla="*/ 1370605 w 2681581"/>
                <a:gd name="connsiteY2" fmla="*/ 4590 h 2529003"/>
                <a:gd name="connsiteX3" fmla="*/ 1485474 w 2681581"/>
                <a:gd name="connsiteY3" fmla="*/ 20306 h 2529003"/>
                <a:gd name="connsiteX4" fmla="*/ 1413939 w 2681581"/>
                <a:gd name="connsiteY4" fmla="*/ 399558 h 2529003"/>
                <a:gd name="connsiteX5" fmla="*/ 1338216 w 2681581"/>
                <a:gd name="connsiteY5" fmla="*/ 389198 h 2529003"/>
                <a:gd name="connsiteX6" fmla="*/ 401388 w 2681581"/>
                <a:gd name="connsiteY6" fmla="*/ 1101698 h 2529003"/>
                <a:gd name="connsiteX7" fmla="*/ 1101699 w 2681581"/>
                <a:gd name="connsiteY7" fmla="*/ 2127615 h 2529003"/>
                <a:gd name="connsiteX8" fmla="*/ 2127616 w 2681581"/>
                <a:gd name="connsiteY8" fmla="*/ 1427304 h 2529003"/>
                <a:gd name="connsiteX9" fmla="*/ 2142464 w 2681581"/>
                <a:gd name="connsiteY9" fmla="*/ 1293984 h 2529003"/>
                <a:gd name="connsiteX10" fmla="*/ 2141708 w 2681581"/>
                <a:gd name="connsiteY10" fmla="*/ 1275135 h 2529003"/>
                <a:gd name="connsiteX11" fmla="*/ 1942835 w 2681581"/>
                <a:gd name="connsiteY11" fmla="*/ 1275135 h 2529003"/>
                <a:gd name="connsiteX12" fmla="*/ 2312208 w 2681581"/>
                <a:gd name="connsiteY12" fmla="*/ 775633 h 2529003"/>
                <a:gd name="connsiteX13" fmla="*/ 2681581 w 2681581"/>
                <a:gd name="connsiteY13" fmla="*/ 1275135 h 2529003"/>
                <a:gd name="connsiteX14" fmla="*/ 2527754 w 2681581"/>
                <a:gd name="connsiteY14" fmla="*/ 1275135 h 2529003"/>
                <a:gd name="connsiteX15" fmla="*/ 2524413 w 2681581"/>
                <a:gd name="connsiteY15" fmla="*/ 1370605 h 2529003"/>
                <a:gd name="connsiteX16" fmla="*/ 2506867 w 2681581"/>
                <a:gd name="connsiteY16" fmla="*/ 1498839 h 2529003"/>
                <a:gd name="connsiteX17" fmla="*/ 1030164 w 2681581"/>
                <a:gd name="connsiteY17" fmla="*/ 2506867 h 252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81581" h="2529003">
                  <a:moveTo>
                    <a:pt x="1030164" y="2506867"/>
                  </a:moveTo>
                  <a:cubicBezTo>
                    <a:pt x="344024" y="2377445"/>
                    <a:pt x="-107285" y="1716303"/>
                    <a:pt x="22136" y="1030163"/>
                  </a:cubicBezTo>
                  <a:cubicBezTo>
                    <a:pt x="143469" y="386907"/>
                    <a:pt x="732135" y="-49955"/>
                    <a:pt x="1370605" y="4590"/>
                  </a:cubicBezTo>
                  <a:lnTo>
                    <a:pt x="1485474" y="20306"/>
                  </a:lnTo>
                  <a:lnTo>
                    <a:pt x="1413939" y="399558"/>
                  </a:lnTo>
                  <a:lnTo>
                    <a:pt x="1338216" y="389198"/>
                  </a:lnTo>
                  <a:cubicBezTo>
                    <a:pt x="894648" y="351303"/>
                    <a:pt x="485682" y="654807"/>
                    <a:pt x="401388" y="1101698"/>
                  </a:cubicBezTo>
                  <a:cubicBezTo>
                    <a:pt x="311474" y="1578383"/>
                    <a:pt x="625015" y="2037702"/>
                    <a:pt x="1101699" y="2127615"/>
                  </a:cubicBezTo>
                  <a:cubicBezTo>
                    <a:pt x="1578383" y="2217528"/>
                    <a:pt x="2037703" y="1903988"/>
                    <a:pt x="2127616" y="1427304"/>
                  </a:cubicBezTo>
                  <a:cubicBezTo>
                    <a:pt x="2136045" y="1382615"/>
                    <a:pt x="2140929" y="1338078"/>
                    <a:pt x="2142464" y="1293984"/>
                  </a:cubicBezTo>
                  <a:lnTo>
                    <a:pt x="2141708" y="1275135"/>
                  </a:lnTo>
                  <a:lnTo>
                    <a:pt x="1942835" y="1275135"/>
                  </a:lnTo>
                  <a:lnTo>
                    <a:pt x="2312208" y="775633"/>
                  </a:lnTo>
                  <a:lnTo>
                    <a:pt x="2681581" y="1275135"/>
                  </a:lnTo>
                  <a:lnTo>
                    <a:pt x="2527754" y="1275135"/>
                  </a:lnTo>
                  <a:lnTo>
                    <a:pt x="2524413" y="1370605"/>
                  </a:lnTo>
                  <a:cubicBezTo>
                    <a:pt x="2520777" y="1413169"/>
                    <a:pt x="2514956" y="1455955"/>
                    <a:pt x="2506867" y="1498839"/>
                  </a:cubicBezTo>
                  <a:cubicBezTo>
                    <a:pt x="2377446" y="2184979"/>
                    <a:pt x="1716304" y="2636288"/>
                    <a:pt x="1030164" y="2506867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39056" y="3233339"/>
              <a:ext cx="4876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Daily</a:t>
              </a:r>
            </a:p>
            <a:p>
              <a:pPr algn="ctr"/>
              <a:r>
                <a:rPr lang="en-US" sz="1000" b="1" dirty="0"/>
                <a:t>Sprint</a:t>
              </a:r>
              <a:endParaRPr lang="en-IN" sz="1000" b="1" dirty="0"/>
            </a:p>
          </p:txBody>
        </p:sp>
      </p:grpSp>
      <p:sp>
        <p:nvSpPr>
          <p:cNvPr id="6" name="Right Arrow 5"/>
          <p:cNvSpPr/>
          <p:nvPr/>
        </p:nvSpPr>
        <p:spPr>
          <a:xfrm>
            <a:off x="7594327" y="4870931"/>
            <a:ext cx="1116734" cy="41727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" name="Group 6"/>
          <p:cNvGrpSpPr/>
          <p:nvPr/>
        </p:nvGrpSpPr>
        <p:grpSpPr>
          <a:xfrm>
            <a:off x="5842741" y="3864627"/>
            <a:ext cx="2409012" cy="1414015"/>
            <a:chOff x="3653783" y="3593917"/>
            <a:chExt cx="2409012" cy="1414015"/>
          </a:xfrm>
        </p:grpSpPr>
        <p:sp>
          <p:nvSpPr>
            <p:cNvPr id="8" name="Freeform 7"/>
            <p:cNvSpPr/>
            <p:nvPr/>
          </p:nvSpPr>
          <p:spPr>
            <a:xfrm rot="10159094">
              <a:off x="3653783" y="3593917"/>
              <a:ext cx="2409012" cy="1414015"/>
            </a:xfrm>
            <a:custGeom>
              <a:avLst/>
              <a:gdLst>
                <a:gd name="connsiteX0" fmla="*/ 1030164 w 4308582"/>
                <a:gd name="connsiteY0" fmla="*/ 2506867 h 2529003"/>
                <a:gd name="connsiteX1" fmla="*/ 22136 w 4308582"/>
                <a:gd name="connsiteY1" fmla="*/ 1030163 h 2529003"/>
                <a:gd name="connsiteX2" fmla="*/ 1370605 w 4308582"/>
                <a:gd name="connsiteY2" fmla="*/ 4590 h 2529003"/>
                <a:gd name="connsiteX3" fmla="*/ 1485474 w 4308582"/>
                <a:gd name="connsiteY3" fmla="*/ 20306 h 2529003"/>
                <a:gd name="connsiteX4" fmla="*/ 1485327 w 4308582"/>
                <a:gd name="connsiteY4" fmla="*/ 21085 h 2529003"/>
                <a:gd name="connsiteX5" fmla="*/ 4308582 w 4308582"/>
                <a:gd name="connsiteY5" fmla="*/ 553614 h 2529003"/>
                <a:gd name="connsiteX6" fmla="*/ 4236517 w 4308582"/>
                <a:gd name="connsiteY6" fmla="*/ 935677 h 2529003"/>
                <a:gd name="connsiteX7" fmla="*/ 1408761 w 4308582"/>
                <a:gd name="connsiteY7" fmla="*/ 402299 h 2529003"/>
                <a:gd name="connsiteX8" fmla="*/ 1409396 w 4308582"/>
                <a:gd name="connsiteY8" fmla="*/ 398937 h 2529003"/>
                <a:gd name="connsiteX9" fmla="*/ 1338216 w 4308582"/>
                <a:gd name="connsiteY9" fmla="*/ 389198 h 2529003"/>
                <a:gd name="connsiteX10" fmla="*/ 401388 w 4308582"/>
                <a:gd name="connsiteY10" fmla="*/ 1101698 h 2529003"/>
                <a:gd name="connsiteX11" fmla="*/ 1101699 w 4308582"/>
                <a:gd name="connsiteY11" fmla="*/ 2127615 h 2529003"/>
                <a:gd name="connsiteX12" fmla="*/ 2127616 w 4308582"/>
                <a:gd name="connsiteY12" fmla="*/ 1427304 h 2529003"/>
                <a:gd name="connsiteX13" fmla="*/ 2142464 w 4308582"/>
                <a:gd name="connsiteY13" fmla="*/ 1293984 h 2529003"/>
                <a:gd name="connsiteX14" fmla="*/ 2141708 w 4308582"/>
                <a:gd name="connsiteY14" fmla="*/ 1275135 h 2529003"/>
                <a:gd name="connsiteX15" fmla="*/ 1942835 w 4308582"/>
                <a:gd name="connsiteY15" fmla="*/ 1275135 h 2529003"/>
                <a:gd name="connsiteX16" fmla="*/ 2312208 w 4308582"/>
                <a:gd name="connsiteY16" fmla="*/ 775633 h 2529003"/>
                <a:gd name="connsiteX17" fmla="*/ 2681581 w 4308582"/>
                <a:gd name="connsiteY17" fmla="*/ 1275135 h 2529003"/>
                <a:gd name="connsiteX18" fmla="*/ 2527754 w 4308582"/>
                <a:gd name="connsiteY18" fmla="*/ 1275135 h 2529003"/>
                <a:gd name="connsiteX19" fmla="*/ 2524413 w 4308582"/>
                <a:gd name="connsiteY19" fmla="*/ 1370605 h 2529003"/>
                <a:gd name="connsiteX20" fmla="*/ 2506867 w 4308582"/>
                <a:gd name="connsiteY20" fmla="*/ 1498839 h 2529003"/>
                <a:gd name="connsiteX21" fmla="*/ 1030164 w 4308582"/>
                <a:gd name="connsiteY21" fmla="*/ 2506867 h 252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08582" h="2529003">
                  <a:moveTo>
                    <a:pt x="1030164" y="2506867"/>
                  </a:moveTo>
                  <a:cubicBezTo>
                    <a:pt x="344024" y="2377445"/>
                    <a:pt x="-107285" y="1716303"/>
                    <a:pt x="22136" y="1030163"/>
                  </a:cubicBezTo>
                  <a:cubicBezTo>
                    <a:pt x="143469" y="386907"/>
                    <a:pt x="732135" y="-49955"/>
                    <a:pt x="1370605" y="4590"/>
                  </a:cubicBezTo>
                  <a:lnTo>
                    <a:pt x="1485474" y="20306"/>
                  </a:lnTo>
                  <a:lnTo>
                    <a:pt x="1485327" y="21085"/>
                  </a:lnTo>
                  <a:lnTo>
                    <a:pt x="4308582" y="553614"/>
                  </a:lnTo>
                  <a:lnTo>
                    <a:pt x="4236517" y="935677"/>
                  </a:lnTo>
                  <a:lnTo>
                    <a:pt x="1408761" y="402299"/>
                  </a:lnTo>
                  <a:lnTo>
                    <a:pt x="1409396" y="398937"/>
                  </a:lnTo>
                  <a:lnTo>
                    <a:pt x="1338216" y="389198"/>
                  </a:lnTo>
                  <a:cubicBezTo>
                    <a:pt x="894648" y="351303"/>
                    <a:pt x="485682" y="654807"/>
                    <a:pt x="401388" y="1101698"/>
                  </a:cubicBezTo>
                  <a:cubicBezTo>
                    <a:pt x="311474" y="1578383"/>
                    <a:pt x="625015" y="2037702"/>
                    <a:pt x="1101699" y="2127615"/>
                  </a:cubicBezTo>
                  <a:cubicBezTo>
                    <a:pt x="1578383" y="2217528"/>
                    <a:pt x="2037703" y="1903988"/>
                    <a:pt x="2127616" y="1427304"/>
                  </a:cubicBezTo>
                  <a:cubicBezTo>
                    <a:pt x="2136045" y="1382615"/>
                    <a:pt x="2140929" y="1338078"/>
                    <a:pt x="2142464" y="1293984"/>
                  </a:cubicBezTo>
                  <a:lnTo>
                    <a:pt x="2141708" y="1275135"/>
                  </a:lnTo>
                  <a:lnTo>
                    <a:pt x="1942835" y="1275135"/>
                  </a:lnTo>
                  <a:lnTo>
                    <a:pt x="2312208" y="775633"/>
                  </a:lnTo>
                  <a:lnTo>
                    <a:pt x="2681581" y="1275135"/>
                  </a:lnTo>
                  <a:lnTo>
                    <a:pt x="2527754" y="1275135"/>
                  </a:lnTo>
                  <a:lnTo>
                    <a:pt x="2524413" y="1370605"/>
                  </a:lnTo>
                  <a:cubicBezTo>
                    <a:pt x="2520777" y="1413169"/>
                    <a:pt x="2514956" y="1455955"/>
                    <a:pt x="2506867" y="1498839"/>
                  </a:cubicBezTo>
                  <a:cubicBezTo>
                    <a:pt x="2377446" y="2184979"/>
                    <a:pt x="1716304" y="2636288"/>
                    <a:pt x="1030164" y="2506867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34363" y="3968618"/>
              <a:ext cx="7922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/>
                <a:t>1-4 </a:t>
              </a:r>
              <a:r>
                <a:rPr lang="en-US" sz="1100" b="1" dirty="0"/>
                <a:t>Weeks</a:t>
              </a:r>
            </a:p>
            <a:p>
              <a:pPr algn="ctr"/>
              <a:r>
                <a:rPr lang="en-US" sz="1100" b="1" dirty="0"/>
                <a:t>Sprint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54485" y="4342147"/>
            <a:ext cx="1373301" cy="1437696"/>
            <a:chOff x="2874318" y="4159358"/>
            <a:chExt cx="1373301" cy="1437696"/>
          </a:xfrm>
        </p:grpSpPr>
        <p:sp>
          <p:nvSpPr>
            <p:cNvPr id="11" name="Right Arrow Callout 10"/>
            <p:cNvSpPr/>
            <p:nvPr/>
          </p:nvSpPr>
          <p:spPr>
            <a:xfrm>
              <a:off x="2874318" y="4180363"/>
              <a:ext cx="1373301" cy="1416691"/>
            </a:xfrm>
            <a:prstGeom prst="rightArrowCallout">
              <a:avLst>
                <a:gd name="adj1" fmla="val 25000"/>
                <a:gd name="adj2" fmla="val 18296"/>
                <a:gd name="adj3" fmla="val 18718"/>
                <a:gd name="adj4" fmla="val 75940"/>
              </a:avLst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2121" y="4159358"/>
              <a:ext cx="8643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effectLst>
                    <a:outerShdw dist="38100" dir="2700000" algn="tl" rotWithShape="0">
                      <a:schemeClr val="bg1"/>
                    </a:outerShdw>
                  </a:effectLst>
                </a:rPr>
                <a:t>Sprint Backlog</a:t>
              </a:r>
              <a:endParaRPr lang="en-IN" sz="900" b="1" dirty="0">
                <a:effectLst>
                  <a:outerShdw dist="38100" dir="2700000" algn="tl" rotWithShape="0">
                    <a:schemeClr val="bg1"/>
                  </a:outerShdw>
                </a:effectLst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042840" y="4934836"/>
              <a:ext cx="624476" cy="238660"/>
            </a:xfrm>
            <a:prstGeom prst="roundRect">
              <a:avLst>
                <a:gd name="adj" fmla="val 15253"/>
              </a:avLst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Task 3</a:t>
              </a:r>
              <a:endParaRPr lang="en-IN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185997" y="4735709"/>
              <a:ext cx="624476" cy="238660"/>
            </a:xfrm>
            <a:prstGeom prst="roundRect">
              <a:avLst>
                <a:gd name="adj" fmla="val 15253"/>
              </a:avLst>
            </a:prstGeom>
            <a:gradFill flip="none" rotWithShape="1">
              <a:gsLst>
                <a:gs pos="0">
                  <a:srgbClr val="CADA43">
                    <a:lumMod val="8000"/>
                    <a:lumOff val="92000"/>
                  </a:srgbClr>
                </a:gs>
                <a:gs pos="46000">
                  <a:srgbClr val="CADA43">
                    <a:lumMod val="27000"/>
                    <a:lumOff val="73000"/>
                  </a:srgbClr>
                </a:gs>
                <a:gs pos="100000">
                  <a:srgbClr val="CADA43">
                    <a:lumMod val="55000"/>
                    <a:lumOff val="45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Task 2</a:t>
              </a:r>
              <a:endParaRPr lang="en-IN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018018" y="4539270"/>
              <a:ext cx="624476" cy="238660"/>
            </a:xfrm>
            <a:prstGeom prst="roundRect">
              <a:avLst>
                <a:gd name="adj" fmla="val 15253"/>
              </a:avLst>
            </a:prstGeom>
            <a:gradFill flip="none" rotWithShape="1">
              <a:gsLst>
                <a:gs pos="0">
                  <a:srgbClr val="FFCC99">
                    <a:lumMod val="16000"/>
                    <a:lumOff val="84000"/>
                  </a:srgbClr>
                </a:gs>
                <a:gs pos="46000">
                  <a:srgbClr val="FFCC99">
                    <a:lumMod val="73000"/>
                    <a:lumOff val="27000"/>
                  </a:srgbClr>
                </a:gs>
                <a:gs pos="100000">
                  <a:srgbClr val="FFCC99">
                    <a:lumMod val="94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Task 1</a:t>
              </a:r>
              <a:endParaRPr lang="en-IN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37396" y="4342147"/>
            <a:ext cx="1424078" cy="1437696"/>
            <a:chOff x="1557230" y="4159358"/>
            <a:chExt cx="1424078" cy="1437696"/>
          </a:xfrm>
        </p:grpSpPr>
        <p:sp>
          <p:nvSpPr>
            <p:cNvPr id="17" name="Right Arrow Callout 16"/>
            <p:cNvSpPr/>
            <p:nvPr/>
          </p:nvSpPr>
          <p:spPr>
            <a:xfrm>
              <a:off x="1608007" y="4180363"/>
              <a:ext cx="1373301" cy="1416691"/>
            </a:xfrm>
            <a:prstGeom prst="rightArrowCallout">
              <a:avLst>
                <a:gd name="adj1" fmla="val 25000"/>
                <a:gd name="adj2" fmla="val 18296"/>
                <a:gd name="adj3" fmla="val 18718"/>
                <a:gd name="adj4" fmla="val 75940"/>
              </a:avLst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57230" y="4159358"/>
              <a:ext cx="97654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effectLst>
                    <a:outerShdw dist="38100" dir="2700000" algn="tl" rotWithShape="0">
                      <a:schemeClr val="bg1"/>
                    </a:outerShdw>
                  </a:effectLst>
                </a:rPr>
                <a:t>Selected Backlog</a:t>
              </a:r>
              <a:endParaRPr lang="en-IN" sz="900" b="1" dirty="0">
                <a:effectLst>
                  <a:outerShdw dist="38100" dir="2700000" algn="tl" rotWithShape="0">
                    <a:schemeClr val="bg1"/>
                  </a:outerShdw>
                </a:effectLst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3834984" y="4595157"/>
          <a:ext cx="944880" cy="110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4880"/>
              </a:tblGrid>
              <a:tr h="13793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2000" marR="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3793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IN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13793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IN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3793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IN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13793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IN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793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IN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793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IN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793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IN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2491387" y="4342147"/>
            <a:ext cx="1403781" cy="1437696"/>
            <a:chOff x="311220" y="4159358"/>
            <a:chExt cx="1403781" cy="1437696"/>
          </a:xfrm>
        </p:grpSpPr>
        <p:sp>
          <p:nvSpPr>
            <p:cNvPr id="21" name="Right Arrow Callout 20"/>
            <p:cNvSpPr/>
            <p:nvPr/>
          </p:nvSpPr>
          <p:spPr>
            <a:xfrm>
              <a:off x="341700" y="4180363"/>
              <a:ext cx="1373301" cy="1416691"/>
            </a:xfrm>
            <a:prstGeom prst="rightArrowCallout">
              <a:avLst>
                <a:gd name="adj1" fmla="val 25000"/>
                <a:gd name="adj2" fmla="val 18296"/>
                <a:gd name="adj3" fmla="val 18718"/>
                <a:gd name="adj4" fmla="val 75940"/>
              </a:avLst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1220" y="4159358"/>
              <a:ext cx="9476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effectLst>
                    <a:outerShdw dist="38100" dir="2700000" algn="tl" rotWithShape="0">
                      <a:schemeClr val="bg1"/>
                    </a:outerShdw>
                  </a:effectLst>
                </a:rPr>
                <a:t>Product Backlog</a:t>
              </a:r>
              <a:endParaRPr lang="en-IN" sz="900" b="1" dirty="0">
                <a:effectLst>
                  <a:outerShdw dist="38100" dir="2700000" algn="tl" rotWithShape="0">
                    <a:schemeClr val="bg1"/>
                  </a:outerShdw>
                </a:effectLst>
              </a:endParaRPr>
            </a:p>
          </p:txBody>
        </p:sp>
      </p:grpSp>
      <p:sp>
        <p:nvSpPr>
          <p:cNvPr id="23" name="Freeform 22"/>
          <p:cNvSpPr/>
          <p:nvPr/>
        </p:nvSpPr>
        <p:spPr>
          <a:xfrm>
            <a:off x="8700677" y="4373473"/>
            <a:ext cx="2276981" cy="1583724"/>
          </a:xfrm>
          <a:custGeom>
            <a:avLst/>
            <a:gdLst>
              <a:gd name="connsiteX0" fmla="*/ 2245259 w 2245259"/>
              <a:gd name="connsiteY0" fmla="*/ 1240324 h 1647730"/>
              <a:gd name="connsiteX1" fmla="*/ 108641 w 2245259"/>
              <a:gd name="connsiteY1" fmla="*/ 0 h 1647730"/>
              <a:gd name="connsiteX2" fmla="*/ 0 w 2245259"/>
              <a:gd name="connsiteY2" fmla="*/ 1231271 h 1647730"/>
              <a:gd name="connsiteX3" fmla="*/ 2154724 w 2245259"/>
              <a:gd name="connsiteY3" fmla="*/ 1647730 h 1647730"/>
              <a:gd name="connsiteX4" fmla="*/ 2245259 w 2245259"/>
              <a:gd name="connsiteY4" fmla="*/ 1240324 h 1647730"/>
              <a:gd name="connsiteX0" fmla="*/ 2236206 w 2236206"/>
              <a:gd name="connsiteY0" fmla="*/ 1240324 h 1647730"/>
              <a:gd name="connsiteX1" fmla="*/ 99588 w 2236206"/>
              <a:gd name="connsiteY1" fmla="*/ 0 h 1647730"/>
              <a:gd name="connsiteX2" fmla="*/ 0 w 2236206"/>
              <a:gd name="connsiteY2" fmla="*/ 1575303 h 1647730"/>
              <a:gd name="connsiteX3" fmla="*/ 2145671 w 2236206"/>
              <a:gd name="connsiteY3" fmla="*/ 1647730 h 1647730"/>
              <a:gd name="connsiteX4" fmla="*/ 2236206 w 2236206"/>
              <a:gd name="connsiteY4" fmla="*/ 1240324 h 1647730"/>
              <a:gd name="connsiteX0" fmla="*/ 2308634 w 2308634"/>
              <a:gd name="connsiteY0" fmla="*/ 1176950 h 1584356"/>
              <a:gd name="connsiteX1" fmla="*/ 0 w 2308634"/>
              <a:gd name="connsiteY1" fmla="*/ 0 h 1584356"/>
              <a:gd name="connsiteX2" fmla="*/ 72428 w 2308634"/>
              <a:gd name="connsiteY2" fmla="*/ 1511929 h 1584356"/>
              <a:gd name="connsiteX3" fmla="*/ 2218099 w 2308634"/>
              <a:gd name="connsiteY3" fmla="*/ 1584356 h 1584356"/>
              <a:gd name="connsiteX4" fmla="*/ 2308634 w 2308634"/>
              <a:gd name="connsiteY4" fmla="*/ 1176950 h 1584356"/>
              <a:gd name="connsiteX0" fmla="*/ 2308634 w 2308634"/>
              <a:gd name="connsiteY0" fmla="*/ 1176950 h 1729212"/>
              <a:gd name="connsiteX1" fmla="*/ 0 w 2308634"/>
              <a:gd name="connsiteY1" fmla="*/ 0 h 1729212"/>
              <a:gd name="connsiteX2" fmla="*/ 72428 w 2308634"/>
              <a:gd name="connsiteY2" fmla="*/ 1511929 h 1729212"/>
              <a:gd name="connsiteX3" fmla="*/ 2181885 w 2308634"/>
              <a:gd name="connsiteY3" fmla="*/ 1729212 h 1729212"/>
              <a:gd name="connsiteX4" fmla="*/ 2308634 w 2308634"/>
              <a:gd name="connsiteY4" fmla="*/ 1176950 h 1729212"/>
              <a:gd name="connsiteX0" fmla="*/ 2308634 w 2308634"/>
              <a:gd name="connsiteY0" fmla="*/ 1176950 h 1729212"/>
              <a:gd name="connsiteX1" fmla="*/ 0 w 2308634"/>
              <a:gd name="connsiteY1" fmla="*/ 0 h 1729212"/>
              <a:gd name="connsiteX2" fmla="*/ 45268 w 2308634"/>
              <a:gd name="connsiteY2" fmla="*/ 1520983 h 1729212"/>
              <a:gd name="connsiteX3" fmla="*/ 2181885 w 2308634"/>
              <a:gd name="connsiteY3" fmla="*/ 1729212 h 1729212"/>
              <a:gd name="connsiteX4" fmla="*/ 2308634 w 2308634"/>
              <a:gd name="connsiteY4" fmla="*/ 1176950 h 1729212"/>
              <a:gd name="connsiteX0" fmla="*/ 2308634 w 2308634"/>
              <a:gd name="connsiteY0" fmla="*/ 1176950 h 1846907"/>
              <a:gd name="connsiteX1" fmla="*/ 0 w 2308634"/>
              <a:gd name="connsiteY1" fmla="*/ 0 h 1846907"/>
              <a:gd name="connsiteX2" fmla="*/ 45268 w 2308634"/>
              <a:gd name="connsiteY2" fmla="*/ 1520983 h 1846907"/>
              <a:gd name="connsiteX3" fmla="*/ 2281473 w 2308634"/>
              <a:gd name="connsiteY3" fmla="*/ 1846907 h 1846907"/>
              <a:gd name="connsiteX4" fmla="*/ 2308634 w 2308634"/>
              <a:gd name="connsiteY4" fmla="*/ 1176950 h 1846907"/>
              <a:gd name="connsiteX0" fmla="*/ 2308634 w 2308634"/>
              <a:gd name="connsiteY0" fmla="*/ 1176950 h 1846907"/>
              <a:gd name="connsiteX1" fmla="*/ 0 w 2308634"/>
              <a:gd name="connsiteY1" fmla="*/ 0 h 1846907"/>
              <a:gd name="connsiteX2" fmla="*/ 0 w 2308634"/>
              <a:gd name="connsiteY2" fmla="*/ 1348968 h 1846907"/>
              <a:gd name="connsiteX3" fmla="*/ 2281473 w 2308634"/>
              <a:gd name="connsiteY3" fmla="*/ 1846907 h 1846907"/>
              <a:gd name="connsiteX4" fmla="*/ 2308634 w 2308634"/>
              <a:gd name="connsiteY4" fmla="*/ 1176950 h 1846907"/>
              <a:gd name="connsiteX0" fmla="*/ 2308634 w 2308634"/>
              <a:gd name="connsiteY0" fmla="*/ 1077890 h 1747847"/>
              <a:gd name="connsiteX1" fmla="*/ 182880 w 2308634"/>
              <a:gd name="connsiteY1" fmla="*/ 0 h 1747847"/>
              <a:gd name="connsiteX2" fmla="*/ 0 w 2308634"/>
              <a:gd name="connsiteY2" fmla="*/ 1249908 h 1747847"/>
              <a:gd name="connsiteX3" fmla="*/ 2281473 w 2308634"/>
              <a:gd name="connsiteY3" fmla="*/ 1747847 h 1747847"/>
              <a:gd name="connsiteX4" fmla="*/ 2308634 w 2308634"/>
              <a:gd name="connsiteY4" fmla="*/ 1077890 h 1747847"/>
              <a:gd name="connsiteX0" fmla="*/ 2201954 w 2201954"/>
              <a:gd name="connsiteY0" fmla="*/ 1077890 h 1747847"/>
              <a:gd name="connsiteX1" fmla="*/ 76200 w 2201954"/>
              <a:gd name="connsiteY1" fmla="*/ 0 h 1747847"/>
              <a:gd name="connsiteX2" fmla="*/ 0 w 2201954"/>
              <a:gd name="connsiteY2" fmla="*/ 1356588 h 1747847"/>
              <a:gd name="connsiteX3" fmla="*/ 2174793 w 2201954"/>
              <a:gd name="connsiteY3" fmla="*/ 1747847 h 1747847"/>
              <a:gd name="connsiteX4" fmla="*/ 2201954 w 2201954"/>
              <a:gd name="connsiteY4" fmla="*/ 1077890 h 1747847"/>
              <a:gd name="connsiteX0" fmla="*/ 2201954 w 2201954"/>
              <a:gd name="connsiteY0" fmla="*/ 1077890 h 1740227"/>
              <a:gd name="connsiteX1" fmla="*/ 76200 w 2201954"/>
              <a:gd name="connsiteY1" fmla="*/ 0 h 1740227"/>
              <a:gd name="connsiteX2" fmla="*/ 0 w 2201954"/>
              <a:gd name="connsiteY2" fmla="*/ 1356588 h 1740227"/>
              <a:gd name="connsiteX3" fmla="*/ 1938573 w 2201954"/>
              <a:gd name="connsiteY3" fmla="*/ 1740227 h 1740227"/>
              <a:gd name="connsiteX4" fmla="*/ 2201954 w 2201954"/>
              <a:gd name="connsiteY4" fmla="*/ 1077890 h 1740227"/>
              <a:gd name="connsiteX0" fmla="*/ 2201954 w 2201954"/>
              <a:gd name="connsiteY0" fmla="*/ 590210 h 1252547"/>
              <a:gd name="connsiteX1" fmla="*/ 137160 w 2201954"/>
              <a:gd name="connsiteY1" fmla="*/ 0 h 1252547"/>
              <a:gd name="connsiteX2" fmla="*/ 0 w 2201954"/>
              <a:gd name="connsiteY2" fmla="*/ 868908 h 1252547"/>
              <a:gd name="connsiteX3" fmla="*/ 1938573 w 2201954"/>
              <a:gd name="connsiteY3" fmla="*/ 1252547 h 1252547"/>
              <a:gd name="connsiteX4" fmla="*/ 2201954 w 2201954"/>
              <a:gd name="connsiteY4" fmla="*/ 590210 h 1252547"/>
              <a:gd name="connsiteX0" fmla="*/ 2064794 w 2064794"/>
              <a:gd name="connsiteY0" fmla="*/ 590210 h 1252547"/>
              <a:gd name="connsiteX1" fmla="*/ 0 w 2064794"/>
              <a:gd name="connsiteY1" fmla="*/ 0 h 1252547"/>
              <a:gd name="connsiteX2" fmla="*/ 15240 w 2064794"/>
              <a:gd name="connsiteY2" fmla="*/ 739368 h 1252547"/>
              <a:gd name="connsiteX3" fmla="*/ 1801413 w 2064794"/>
              <a:gd name="connsiteY3" fmla="*/ 1252547 h 1252547"/>
              <a:gd name="connsiteX4" fmla="*/ 2064794 w 2064794"/>
              <a:gd name="connsiteY4" fmla="*/ 590210 h 1252547"/>
              <a:gd name="connsiteX0" fmla="*/ 1958114 w 1958114"/>
              <a:gd name="connsiteY0" fmla="*/ 643550 h 1252547"/>
              <a:gd name="connsiteX1" fmla="*/ 0 w 1958114"/>
              <a:gd name="connsiteY1" fmla="*/ 0 h 1252547"/>
              <a:gd name="connsiteX2" fmla="*/ 15240 w 1958114"/>
              <a:gd name="connsiteY2" fmla="*/ 739368 h 1252547"/>
              <a:gd name="connsiteX3" fmla="*/ 1801413 w 1958114"/>
              <a:gd name="connsiteY3" fmla="*/ 1252547 h 1252547"/>
              <a:gd name="connsiteX4" fmla="*/ 1958114 w 1958114"/>
              <a:gd name="connsiteY4" fmla="*/ 643550 h 1252547"/>
              <a:gd name="connsiteX0" fmla="*/ 1942874 w 1942874"/>
              <a:gd name="connsiteY0" fmla="*/ 696890 h 1305887"/>
              <a:gd name="connsiteX1" fmla="*/ 411480 w 1942874"/>
              <a:gd name="connsiteY1" fmla="*/ 0 h 1305887"/>
              <a:gd name="connsiteX2" fmla="*/ 0 w 1942874"/>
              <a:gd name="connsiteY2" fmla="*/ 792708 h 1305887"/>
              <a:gd name="connsiteX3" fmla="*/ 1786173 w 1942874"/>
              <a:gd name="connsiteY3" fmla="*/ 1305887 h 1305887"/>
              <a:gd name="connsiteX4" fmla="*/ 1942874 w 1942874"/>
              <a:gd name="connsiteY4" fmla="*/ 696890 h 1305887"/>
              <a:gd name="connsiteX0" fmla="*/ 1942874 w 1942874"/>
              <a:gd name="connsiteY0" fmla="*/ 719750 h 1328747"/>
              <a:gd name="connsiteX1" fmla="*/ 182880 w 1942874"/>
              <a:gd name="connsiteY1" fmla="*/ 0 h 1328747"/>
              <a:gd name="connsiteX2" fmla="*/ 0 w 1942874"/>
              <a:gd name="connsiteY2" fmla="*/ 815568 h 1328747"/>
              <a:gd name="connsiteX3" fmla="*/ 1786173 w 1942874"/>
              <a:gd name="connsiteY3" fmla="*/ 1328747 h 1328747"/>
              <a:gd name="connsiteX4" fmla="*/ 1942874 w 1942874"/>
              <a:gd name="connsiteY4" fmla="*/ 719750 h 1328747"/>
              <a:gd name="connsiteX0" fmla="*/ 1942874 w 1942874"/>
              <a:gd name="connsiteY0" fmla="*/ 746127 h 1355124"/>
              <a:gd name="connsiteX1" fmla="*/ 15826 w 1942874"/>
              <a:gd name="connsiteY1" fmla="*/ 0 h 1355124"/>
              <a:gd name="connsiteX2" fmla="*/ 0 w 1942874"/>
              <a:gd name="connsiteY2" fmla="*/ 841945 h 1355124"/>
              <a:gd name="connsiteX3" fmla="*/ 1786173 w 1942874"/>
              <a:gd name="connsiteY3" fmla="*/ 1355124 h 1355124"/>
              <a:gd name="connsiteX4" fmla="*/ 1942874 w 1942874"/>
              <a:gd name="connsiteY4" fmla="*/ 746127 h 1355124"/>
              <a:gd name="connsiteX0" fmla="*/ 1942874 w 1944434"/>
              <a:gd name="connsiteY0" fmla="*/ 746127 h 1188070"/>
              <a:gd name="connsiteX1" fmla="*/ 15826 w 1944434"/>
              <a:gd name="connsiteY1" fmla="*/ 0 h 1188070"/>
              <a:gd name="connsiteX2" fmla="*/ 0 w 1944434"/>
              <a:gd name="connsiteY2" fmla="*/ 841945 h 1188070"/>
              <a:gd name="connsiteX3" fmla="*/ 1944434 w 1944434"/>
              <a:gd name="connsiteY3" fmla="*/ 1188070 h 1188070"/>
              <a:gd name="connsiteX4" fmla="*/ 1942874 w 1944434"/>
              <a:gd name="connsiteY4" fmla="*/ 746127 h 1188070"/>
              <a:gd name="connsiteX0" fmla="*/ 2057174 w 2057174"/>
              <a:gd name="connsiteY0" fmla="*/ 649412 h 1188070"/>
              <a:gd name="connsiteX1" fmla="*/ 15826 w 2057174"/>
              <a:gd name="connsiteY1" fmla="*/ 0 h 1188070"/>
              <a:gd name="connsiteX2" fmla="*/ 0 w 2057174"/>
              <a:gd name="connsiteY2" fmla="*/ 841945 h 1188070"/>
              <a:gd name="connsiteX3" fmla="*/ 1944434 w 2057174"/>
              <a:gd name="connsiteY3" fmla="*/ 1188070 h 1188070"/>
              <a:gd name="connsiteX4" fmla="*/ 2057174 w 2057174"/>
              <a:gd name="connsiteY4" fmla="*/ 649412 h 1188070"/>
              <a:gd name="connsiteX0" fmla="*/ 2092343 w 2092343"/>
              <a:gd name="connsiteY0" fmla="*/ 579073 h 1188070"/>
              <a:gd name="connsiteX1" fmla="*/ 15826 w 2092343"/>
              <a:gd name="connsiteY1" fmla="*/ 0 h 1188070"/>
              <a:gd name="connsiteX2" fmla="*/ 0 w 2092343"/>
              <a:gd name="connsiteY2" fmla="*/ 841945 h 1188070"/>
              <a:gd name="connsiteX3" fmla="*/ 1944434 w 2092343"/>
              <a:gd name="connsiteY3" fmla="*/ 1188070 h 1188070"/>
              <a:gd name="connsiteX4" fmla="*/ 2092343 w 2092343"/>
              <a:gd name="connsiteY4" fmla="*/ 579073 h 1188070"/>
              <a:gd name="connsiteX0" fmla="*/ 2092343 w 2092343"/>
              <a:gd name="connsiteY0" fmla="*/ 579073 h 1337539"/>
              <a:gd name="connsiteX1" fmla="*/ 15826 w 2092343"/>
              <a:gd name="connsiteY1" fmla="*/ 0 h 1337539"/>
              <a:gd name="connsiteX2" fmla="*/ 0 w 2092343"/>
              <a:gd name="connsiteY2" fmla="*/ 841945 h 1337539"/>
              <a:gd name="connsiteX3" fmla="*/ 1997188 w 2092343"/>
              <a:gd name="connsiteY3" fmla="*/ 1337539 h 1337539"/>
              <a:gd name="connsiteX4" fmla="*/ 2092343 w 2092343"/>
              <a:gd name="connsiteY4" fmla="*/ 579073 h 1337539"/>
              <a:gd name="connsiteX0" fmla="*/ 2153889 w 2153889"/>
              <a:gd name="connsiteY0" fmla="*/ 579073 h 1337539"/>
              <a:gd name="connsiteX1" fmla="*/ 77372 w 2153889"/>
              <a:gd name="connsiteY1" fmla="*/ 0 h 1337539"/>
              <a:gd name="connsiteX2" fmla="*/ 0 w 2153889"/>
              <a:gd name="connsiteY2" fmla="*/ 1070545 h 1337539"/>
              <a:gd name="connsiteX3" fmla="*/ 2058734 w 2153889"/>
              <a:gd name="connsiteY3" fmla="*/ 1337539 h 1337539"/>
              <a:gd name="connsiteX4" fmla="*/ 2153889 w 2153889"/>
              <a:gd name="connsiteY4" fmla="*/ 579073 h 1337539"/>
              <a:gd name="connsiteX0" fmla="*/ 2153889 w 2153889"/>
              <a:gd name="connsiteY0" fmla="*/ 781296 h 1539762"/>
              <a:gd name="connsiteX1" fmla="*/ 59787 w 2153889"/>
              <a:gd name="connsiteY1" fmla="*/ 0 h 1539762"/>
              <a:gd name="connsiteX2" fmla="*/ 0 w 2153889"/>
              <a:gd name="connsiteY2" fmla="*/ 1272768 h 1539762"/>
              <a:gd name="connsiteX3" fmla="*/ 2058734 w 2153889"/>
              <a:gd name="connsiteY3" fmla="*/ 1539762 h 1539762"/>
              <a:gd name="connsiteX4" fmla="*/ 2153889 w 2153889"/>
              <a:gd name="connsiteY4" fmla="*/ 781296 h 1539762"/>
              <a:gd name="connsiteX0" fmla="*/ 2153889 w 2153889"/>
              <a:gd name="connsiteY0" fmla="*/ 851635 h 1539762"/>
              <a:gd name="connsiteX1" fmla="*/ 59787 w 2153889"/>
              <a:gd name="connsiteY1" fmla="*/ 0 h 1539762"/>
              <a:gd name="connsiteX2" fmla="*/ 0 w 2153889"/>
              <a:gd name="connsiteY2" fmla="*/ 1272768 h 1539762"/>
              <a:gd name="connsiteX3" fmla="*/ 2058734 w 2153889"/>
              <a:gd name="connsiteY3" fmla="*/ 1539762 h 1539762"/>
              <a:gd name="connsiteX4" fmla="*/ 2153889 w 2153889"/>
              <a:gd name="connsiteY4" fmla="*/ 851635 h 1539762"/>
              <a:gd name="connsiteX0" fmla="*/ 2276981 w 2276981"/>
              <a:gd name="connsiteY0" fmla="*/ 851635 h 1539762"/>
              <a:gd name="connsiteX1" fmla="*/ 182879 w 2276981"/>
              <a:gd name="connsiteY1" fmla="*/ 0 h 1539762"/>
              <a:gd name="connsiteX2" fmla="*/ 0 w 2276981"/>
              <a:gd name="connsiteY2" fmla="*/ 1220015 h 1539762"/>
              <a:gd name="connsiteX3" fmla="*/ 2181826 w 2276981"/>
              <a:gd name="connsiteY3" fmla="*/ 1539762 h 1539762"/>
              <a:gd name="connsiteX4" fmla="*/ 2276981 w 2276981"/>
              <a:gd name="connsiteY4" fmla="*/ 851635 h 1539762"/>
              <a:gd name="connsiteX0" fmla="*/ 2276981 w 2276981"/>
              <a:gd name="connsiteY0" fmla="*/ 851635 h 1583724"/>
              <a:gd name="connsiteX1" fmla="*/ 182879 w 2276981"/>
              <a:gd name="connsiteY1" fmla="*/ 0 h 1583724"/>
              <a:gd name="connsiteX2" fmla="*/ 0 w 2276981"/>
              <a:gd name="connsiteY2" fmla="*/ 1220015 h 1583724"/>
              <a:gd name="connsiteX3" fmla="*/ 1891680 w 2276981"/>
              <a:gd name="connsiteY3" fmla="*/ 1583724 h 1583724"/>
              <a:gd name="connsiteX4" fmla="*/ 2276981 w 2276981"/>
              <a:gd name="connsiteY4" fmla="*/ 851635 h 158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6981" h="1583724">
                <a:moveTo>
                  <a:pt x="2276981" y="851635"/>
                </a:moveTo>
                <a:lnTo>
                  <a:pt x="182879" y="0"/>
                </a:lnTo>
                <a:lnTo>
                  <a:pt x="0" y="1220015"/>
                </a:lnTo>
                <a:lnTo>
                  <a:pt x="1891680" y="1583724"/>
                </a:lnTo>
                <a:lnTo>
                  <a:pt x="2276981" y="851635"/>
                </a:lnTo>
                <a:close/>
              </a:path>
            </a:pathLst>
          </a:custGeom>
          <a:gradFill flip="none" rotWithShape="1">
            <a:gsLst>
              <a:gs pos="0">
                <a:srgbClr val="7030A0">
                  <a:lumMod val="0"/>
                  <a:lumOff val="100000"/>
                  <a:alpha val="0"/>
                </a:srgbClr>
              </a:gs>
              <a:gs pos="56000">
                <a:srgbClr val="7030A0">
                  <a:lumMod val="47000"/>
                  <a:lumOff val="53000"/>
                  <a:alpha val="28000"/>
                </a:srgbClr>
              </a:gs>
              <a:gs pos="83000">
                <a:srgbClr val="7030A0">
                  <a:lumMod val="58000"/>
                  <a:lumOff val="42000"/>
                </a:srgbClr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4" name="Group 23"/>
          <p:cNvGrpSpPr/>
          <p:nvPr/>
        </p:nvGrpSpPr>
        <p:grpSpPr>
          <a:xfrm>
            <a:off x="1824915" y="1504265"/>
            <a:ext cx="4426157" cy="1202538"/>
            <a:chOff x="478164" y="1257619"/>
            <a:chExt cx="4426157" cy="1202538"/>
          </a:xfrm>
        </p:grpSpPr>
        <p:sp>
          <p:nvSpPr>
            <p:cNvPr id="25" name="Rounded Rectangle 24"/>
            <p:cNvSpPr/>
            <p:nvPr/>
          </p:nvSpPr>
          <p:spPr>
            <a:xfrm>
              <a:off x="480346" y="1257619"/>
              <a:ext cx="4423975" cy="1202538"/>
            </a:xfrm>
            <a:prstGeom prst="roundRect">
              <a:avLst>
                <a:gd name="adj" fmla="val 5463"/>
              </a:avLst>
            </a:prstGeom>
            <a:gradFill flip="none" rotWithShape="1">
              <a:gsLst>
                <a:gs pos="0">
                  <a:srgbClr val="92D050">
                    <a:lumMod val="0"/>
                    <a:lumOff val="100000"/>
                  </a:srgbClr>
                </a:gs>
                <a:gs pos="46000">
                  <a:srgbClr val="92D050">
                    <a:lumMod val="14000"/>
                    <a:lumOff val="86000"/>
                  </a:srgbClr>
                </a:gs>
                <a:gs pos="98000">
                  <a:srgbClr val="92D050">
                    <a:lumMod val="32000"/>
                    <a:lumOff val="68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6350"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44450">
              <a:bevelB w="889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8164" y="1369998"/>
              <a:ext cx="888450" cy="2492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alpha val="18000"/>
                  </a:schemeClr>
                </a:gs>
                <a:gs pos="46000">
                  <a:schemeClr val="accent2">
                    <a:lumMod val="60000"/>
                    <a:lumOff val="40000"/>
                    <a:alpha val="67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dist="38100" dir="2700000" algn="tl" rotWithShape="0">
                      <a:schemeClr val="bg1"/>
                    </a:outerShdw>
                  </a:effectLst>
                </a:rPr>
                <a:t>Roles</a:t>
              </a:r>
              <a:endParaRPr lang="en-IN" sz="1000" b="1" dirty="0"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tl" rotWithShape="0">
                    <a:schemeClr val="bg1"/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334290" y="1781199"/>
            <a:ext cx="943022" cy="803940"/>
            <a:chOff x="529338" y="1534553"/>
            <a:chExt cx="943022" cy="80394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49" y="1534553"/>
              <a:ext cx="620666" cy="62066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29338" y="2123049"/>
              <a:ext cx="9430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Product Owner</a:t>
              </a:r>
              <a:endParaRPr lang="en-IN" sz="8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09261" y="1751460"/>
            <a:ext cx="1474513" cy="827815"/>
            <a:chOff x="3366258" y="1504813"/>
            <a:chExt cx="1474513" cy="82781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9531" y="1504813"/>
              <a:ext cx="581240" cy="58124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0772" y="1558994"/>
              <a:ext cx="570793" cy="57079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82075" y="1579198"/>
              <a:ext cx="582111" cy="58210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258" y="1537904"/>
              <a:ext cx="605218" cy="60521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661573" y="2114541"/>
              <a:ext cx="866666" cy="218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Stakeholders</a:t>
              </a:r>
              <a:endParaRPr lang="en-IN" sz="8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879237" y="1599837"/>
            <a:ext cx="1972295" cy="1124580"/>
            <a:chOff x="1569584" y="1353191"/>
            <a:chExt cx="1972295" cy="1124580"/>
          </a:xfrm>
        </p:grpSpPr>
        <p:grpSp>
          <p:nvGrpSpPr>
            <p:cNvPr id="37" name="Group 36"/>
            <p:cNvGrpSpPr/>
            <p:nvPr/>
          </p:nvGrpSpPr>
          <p:grpSpPr>
            <a:xfrm flipH="1">
              <a:off x="1569584" y="1410753"/>
              <a:ext cx="1402213" cy="870361"/>
              <a:chOff x="1446767" y="2779217"/>
              <a:chExt cx="1584176" cy="98330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446767" y="3223349"/>
                <a:ext cx="1584176" cy="539176"/>
              </a:xfrm>
              <a:prstGeom prst="ellips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4804" y="2779217"/>
                <a:ext cx="455710" cy="620669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1756" y="2953817"/>
                <a:ext cx="598264" cy="608012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1138" y="2956254"/>
                <a:ext cx="489821" cy="60557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0347" y="3112235"/>
                <a:ext cx="523938" cy="595827"/>
              </a:xfrm>
              <a:prstGeom prst="rect">
                <a:avLst/>
              </a:prstGeom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2029356" y="2259684"/>
              <a:ext cx="812376" cy="218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Scrum Team</a:t>
              </a:r>
              <a:endParaRPr lang="en-IN" sz="8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36947" y="1353191"/>
              <a:ext cx="904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Scrum Master</a:t>
              </a:r>
              <a:endParaRPr lang="en-IN" sz="800" b="1" dirty="0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32702" y="1539287"/>
              <a:ext cx="391139" cy="563466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9596717" y="5096703"/>
            <a:ext cx="1509662" cy="1279442"/>
            <a:chOff x="7407759" y="4825994"/>
            <a:chExt cx="1509662" cy="1279442"/>
          </a:xfrm>
        </p:grpSpPr>
        <p:sp>
          <p:nvSpPr>
            <p:cNvPr id="47" name="TextBox 46"/>
            <p:cNvSpPr txBox="1"/>
            <p:nvPr/>
          </p:nvSpPr>
          <p:spPr>
            <a:xfrm>
              <a:off x="7757407" y="5843826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100" b="1" dirty="0">
                  <a:effectLst>
                    <a:outerShdw blurRad="50800" dist="38100" dir="8100000" algn="tl" rotWithShape="0">
                      <a:schemeClr val="bg1"/>
                    </a:outerShdw>
                  </a:effectLst>
                </a:rPr>
                <a:t>Sprint Review</a:t>
              </a:r>
              <a:endParaRPr lang="en-IN" sz="1100" b="1" dirty="0">
                <a:effectLst>
                  <a:outerShdw blurRad="50800" dist="38100" dir="8100000" algn="tl" rotWithShape="0">
                    <a:schemeClr val="bg1"/>
                  </a:outerShdw>
                </a:effectLst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7407759" y="4825994"/>
              <a:ext cx="1509662" cy="966154"/>
              <a:chOff x="3943776" y="4777979"/>
              <a:chExt cx="2016737" cy="1290672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43776" y="4995344"/>
                <a:ext cx="583752" cy="583752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574115" y="4918156"/>
                <a:ext cx="386398" cy="556637"/>
              </a:xfrm>
              <a:prstGeom prst="rect">
                <a:avLst/>
              </a:prstGeom>
            </p:spPr>
          </p:pic>
          <p:grpSp>
            <p:nvGrpSpPr>
              <p:cNvPr id="51" name="Group 50"/>
              <p:cNvGrpSpPr/>
              <p:nvPr/>
            </p:nvGrpSpPr>
            <p:grpSpPr>
              <a:xfrm flipH="1">
                <a:off x="4385939" y="4777979"/>
                <a:ext cx="1385215" cy="859811"/>
                <a:chOff x="1446767" y="2779217"/>
                <a:chExt cx="1584176" cy="983308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1446767" y="3223349"/>
                  <a:ext cx="1584176" cy="539176"/>
                </a:xfrm>
                <a:prstGeom prst="ellips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24804" y="2779217"/>
                  <a:ext cx="455710" cy="620669"/>
                </a:xfrm>
                <a:prstGeom prst="rect">
                  <a:avLst/>
                </a:prstGeom>
              </p:spPr>
            </p:pic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756" y="2953817"/>
                  <a:ext cx="598264" cy="608012"/>
                </a:xfrm>
                <a:prstGeom prst="rect">
                  <a:avLst/>
                </a:prstGeom>
              </p:spPr>
            </p:pic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31138" y="2956254"/>
                  <a:ext cx="489821" cy="605575"/>
                </a:xfrm>
                <a:prstGeom prst="rect">
                  <a:avLst/>
                </a:prstGeom>
              </p:spPr>
            </p:pic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0414" y="3112235"/>
                  <a:ext cx="523938" cy="595827"/>
                </a:xfrm>
                <a:prstGeom prst="rect">
                  <a:avLst/>
                </a:prstGeom>
              </p:spPr>
            </p:pic>
          </p:grpSp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0259" y="5440981"/>
                <a:ext cx="574195" cy="574194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6812" y="5469361"/>
                <a:ext cx="563874" cy="563874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690660" y="5493598"/>
                <a:ext cx="575054" cy="575053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0943" y="5470769"/>
                <a:ext cx="597881" cy="597882"/>
              </a:xfrm>
              <a:prstGeom prst="rect">
                <a:avLst/>
              </a:prstGeom>
            </p:spPr>
          </p:pic>
        </p:grpSp>
      </p:grpSp>
      <p:grpSp>
        <p:nvGrpSpPr>
          <p:cNvPr id="61" name="Group 60"/>
          <p:cNvGrpSpPr/>
          <p:nvPr/>
        </p:nvGrpSpPr>
        <p:grpSpPr>
          <a:xfrm>
            <a:off x="8147768" y="1629534"/>
            <a:ext cx="1206765" cy="1874514"/>
            <a:chOff x="5958810" y="1358824"/>
            <a:chExt cx="1206765" cy="1874514"/>
          </a:xfrm>
        </p:grpSpPr>
        <p:grpSp>
          <p:nvGrpSpPr>
            <p:cNvPr id="62" name="Group 61"/>
            <p:cNvGrpSpPr/>
            <p:nvPr/>
          </p:nvGrpSpPr>
          <p:grpSpPr>
            <a:xfrm>
              <a:off x="6058167" y="1358824"/>
              <a:ext cx="1107408" cy="1107408"/>
              <a:chOff x="5486677" y="1534664"/>
              <a:chExt cx="1107408" cy="1107408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5486677" y="1534664"/>
                <a:ext cx="1107408" cy="11074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6000">
                    <a:schemeClr val="accent3">
                      <a:lumMod val="95000"/>
                      <a:lumOff val="5000"/>
                    </a:schemeClr>
                  </a:gs>
                  <a:gs pos="100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prstDash val="sysDash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5592092" y="1765399"/>
                <a:ext cx="896576" cy="464878"/>
                <a:chOff x="5828238" y="1389246"/>
                <a:chExt cx="1658256" cy="859811"/>
              </a:xfrm>
            </p:grpSpPr>
            <p:grpSp>
              <p:nvGrpSpPr>
                <p:cNvPr id="68" name="Group 67"/>
                <p:cNvGrpSpPr/>
                <p:nvPr/>
              </p:nvGrpSpPr>
              <p:grpSpPr>
                <a:xfrm flipH="1">
                  <a:off x="6101278" y="1389246"/>
                  <a:ext cx="1385216" cy="859811"/>
                  <a:chOff x="1446767" y="2779217"/>
                  <a:chExt cx="1584176" cy="983308"/>
                </a:xfrm>
              </p:grpSpPr>
              <p:sp>
                <p:nvSpPr>
                  <p:cNvPr id="70" name="Oval 69"/>
                  <p:cNvSpPr/>
                  <p:nvPr/>
                </p:nvSpPr>
                <p:spPr>
                  <a:xfrm>
                    <a:off x="1446767" y="3223349"/>
                    <a:ext cx="1584176" cy="539176"/>
                  </a:xfrm>
                  <a:prstGeom prst="ellips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pic>
                <p:nvPicPr>
                  <p:cNvPr id="71" name="Picture 70"/>
                  <p:cNvPicPr>
                    <a:picLocks noChangeAspect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24804" y="2779217"/>
                    <a:ext cx="455710" cy="620669"/>
                  </a:xfrm>
                  <a:prstGeom prst="rect">
                    <a:avLst/>
                  </a:prstGeom>
                </p:spPr>
              </p:pic>
              <p:pic>
                <p:nvPicPr>
                  <p:cNvPr id="72" name="Picture 71"/>
                  <p:cNvPicPr>
                    <a:picLocks noChangeAspect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391756" y="2953817"/>
                    <a:ext cx="598264" cy="608012"/>
                  </a:xfrm>
                  <a:prstGeom prst="rect">
                    <a:avLst/>
                  </a:prstGeom>
                </p:spPr>
              </p:pic>
              <p:pic>
                <p:nvPicPr>
                  <p:cNvPr id="73" name="Picture 72"/>
                  <p:cNvPicPr>
                    <a:picLocks noChangeAspect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31138" y="2956254"/>
                    <a:ext cx="489821" cy="605575"/>
                  </a:xfrm>
                  <a:prstGeom prst="rect">
                    <a:avLst/>
                  </a:prstGeom>
                </p:spPr>
              </p:pic>
              <p:pic>
                <p:nvPicPr>
                  <p:cNvPr id="74" name="Picture 73"/>
                  <p:cNvPicPr>
                    <a:picLocks noChangeAspect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10414" y="3112235"/>
                    <a:ext cx="523938" cy="5958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8238" y="1551033"/>
                  <a:ext cx="386398" cy="556636"/>
                </a:xfrm>
                <a:prstGeom prst="rect">
                  <a:avLst/>
                </a:prstGeom>
              </p:spPr>
            </p:pic>
          </p:grpSp>
          <p:sp>
            <p:nvSpPr>
              <p:cNvPr id="67" name="TextBox 66"/>
              <p:cNvSpPr txBox="1"/>
              <p:nvPr/>
            </p:nvSpPr>
            <p:spPr>
              <a:xfrm>
                <a:off x="5657904" y="2225378"/>
                <a:ext cx="7649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Daily Standup</a:t>
                </a:r>
              </a:p>
              <a:p>
                <a:pPr algn="ctr"/>
                <a:r>
                  <a:rPr lang="en-US" sz="800" dirty="0"/>
                  <a:t>Meetings</a:t>
                </a:r>
                <a:endParaRPr lang="en-IN" sz="800" dirty="0"/>
              </a:p>
            </p:txBody>
          </p:sp>
        </p:grpSp>
        <p:cxnSp>
          <p:nvCxnSpPr>
            <p:cNvPr id="63" name="Straight Connector 62"/>
            <p:cNvCxnSpPr>
              <a:stCxn id="65" idx="2"/>
              <a:endCxn id="5" idx="0"/>
            </p:cNvCxnSpPr>
            <p:nvPr/>
          </p:nvCxnSpPr>
          <p:spPr>
            <a:xfrm flipH="1">
              <a:off x="5958810" y="1912528"/>
              <a:ext cx="99357" cy="132081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5" idx="5"/>
              <a:endCxn id="5" idx="0"/>
            </p:cNvCxnSpPr>
            <p:nvPr/>
          </p:nvCxnSpPr>
          <p:spPr>
            <a:xfrm flipH="1">
              <a:off x="5958810" y="2304056"/>
              <a:ext cx="1044589" cy="929282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2567667" y="3344626"/>
            <a:ext cx="949022" cy="790486"/>
            <a:chOff x="378709" y="3223381"/>
            <a:chExt cx="949022" cy="790486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49" y="3223381"/>
              <a:ext cx="613143" cy="613142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378709" y="3798423"/>
              <a:ext cx="9490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Product Owner</a:t>
              </a:r>
              <a:endParaRPr lang="en-IN" sz="800" b="1" dirty="0"/>
            </a:p>
          </p:txBody>
        </p:sp>
      </p:grpSp>
      <p:graphicFrame>
        <p:nvGraphicFramePr>
          <p:cNvPr id="78" name="Table 77"/>
          <p:cNvGraphicFramePr>
            <a:graphicFrameLocks noGrp="1"/>
          </p:cNvGraphicFramePr>
          <p:nvPr>
            <p:extLst/>
          </p:nvPr>
        </p:nvGraphicFramePr>
        <p:xfrm>
          <a:off x="2569738" y="4595157"/>
          <a:ext cx="944880" cy="110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4880"/>
              </a:tblGrid>
              <a:tr h="13793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2000" marR="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3793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IN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13793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IN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3793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IN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13793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IN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793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IN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793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IN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7930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IN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9" name="Group 78"/>
          <p:cNvGrpSpPr/>
          <p:nvPr/>
        </p:nvGrpSpPr>
        <p:grpSpPr>
          <a:xfrm>
            <a:off x="4100253" y="4603128"/>
            <a:ext cx="178888" cy="530155"/>
            <a:chOff x="1911295" y="4332418"/>
            <a:chExt cx="178888" cy="530155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295" y="4332418"/>
              <a:ext cx="178888" cy="122819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295" y="4607170"/>
              <a:ext cx="178888" cy="122819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295" y="4739754"/>
              <a:ext cx="178888" cy="122819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4051949" y="3273871"/>
            <a:ext cx="1618320" cy="857008"/>
            <a:chOff x="1469660" y="3249570"/>
            <a:chExt cx="1406636" cy="744908"/>
          </a:xfrm>
        </p:grpSpPr>
        <p:grpSp>
          <p:nvGrpSpPr>
            <p:cNvPr id="84" name="Group 83"/>
            <p:cNvGrpSpPr/>
            <p:nvPr/>
          </p:nvGrpSpPr>
          <p:grpSpPr>
            <a:xfrm>
              <a:off x="1469660" y="3249570"/>
              <a:ext cx="1406636" cy="554802"/>
              <a:chOff x="3943776" y="4777979"/>
              <a:chExt cx="2179948" cy="859811"/>
            </a:xfrm>
          </p:grpSpPr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3776" y="4995344"/>
                <a:ext cx="583753" cy="583752"/>
              </a:xfrm>
              <a:prstGeom prst="rect">
                <a:avLst/>
              </a:prstGeom>
            </p:spPr>
          </p:pic>
          <p:grpSp>
            <p:nvGrpSpPr>
              <p:cNvPr id="87" name="Group 86"/>
              <p:cNvGrpSpPr/>
              <p:nvPr/>
            </p:nvGrpSpPr>
            <p:grpSpPr>
              <a:xfrm flipH="1">
                <a:off x="4385939" y="4777979"/>
                <a:ext cx="1385215" cy="859811"/>
                <a:chOff x="1446767" y="2779217"/>
                <a:chExt cx="1584176" cy="983308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1446767" y="3223349"/>
                  <a:ext cx="1584176" cy="539176"/>
                </a:xfrm>
                <a:prstGeom prst="ellips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pic>
              <p:nvPicPr>
                <p:cNvPr id="90" name="Picture 89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24804" y="2779217"/>
                  <a:ext cx="455710" cy="620669"/>
                </a:xfrm>
                <a:prstGeom prst="rect">
                  <a:avLst/>
                </a:prstGeom>
              </p:spPr>
            </p:pic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1756" y="2953817"/>
                  <a:ext cx="598264" cy="608012"/>
                </a:xfrm>
                <a:prstGeom prst="rect">
                  <a:avLst/>
                </a:prstGeom>
              </p:spPr>
            </p:pic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31138" y="2956254"/>
                  <a:ext cx="489821" cy="605575"/>
                </a:xfrm>
                <a:prstGeom prst="rect">
                  <a:avLst/>
                </a:prstGeom>
              </p:spPr>
            </p:pic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0414" y="3112235"/>
                  <a:ext cx="523938" cy="595827"/>
                </a:xfrm>
                <a:prstGeom prst="rect">
                  <a:avLst/>
                </a:prstGeom>
              </p:spPr>
            </p:pic>
          </p:grpSp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37327" y="5008901"/>
                <a:ext cx="386397" cy="556637"/>
              </a:xfrm>
              <a:prstGeom prst="rect">
                <a:avLst/>
              </a:prstGeom>
            </p:spPr>
          </p:pic>
        </p:grpSp>
        <p:sp>
          <p:nvSpPr>
            <p:cNvPr id="85" name="TextBox 84"/>
            <p:cNvSpPr txBox="1"/>
            <p:nvPr/>
          </p:nvSpPr>
          <p:spPr>
            <a:xfrm>
              <a:off x="1738935" y="3807215"/>
              <a:ext cx="949022" cy="187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Sprint Planning</a:t>
              </a:r>
              <a:endParaRPr lang="en-IN" sz="800" b="1" dirty="0"/>
            </a:p>
          </p:txBody>
        </p:sp>
      </p:grpSp>
      <p:sp>
        <p:nvSpPr>
          <p:cNvPr id="94" name="Left Brace 93"/>
          <p:cNvSpPr/>
          <p:nvPr/>
        </p:nvSpPr>
        <p:spPr>
          <a:xfrm rot="5400000">
            <a:off x="4837867" y="3095329"/>
            <a:ext cx="215729" cy="2277906"/>
          </a:xfrm>
          <a:prstGeom prst="leftBrace">
            <a:avLst>
              <a:gd name="adj1" fmla="val 5405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5" name="Group 94"/>
          <p:cNvGrpSpPr/>
          <p:nvPr/>
        </p:nvGrpSpPr>
        <p:grpSpPr>
          <a:xfrm>
            <a:off x="2842275" y="5778099"/>
            <a:ext cx="7033077" cy="570955"/>
            <a:chOff x="653316" y="5507389"/>
            <a:chExt cx="7033077" cy="570955"/>
          </a:xfrm>
        </p:grpSpPr>
        <p:sp>
          <p:nvSpPr>
            <p:cNvPr id="96" name="Freeform 95"/>
            <p:cNvSpPr/>
            <p:nvPr/>
          </p:nvSpPr>
          <p:spPr>
            <a:xfrm rot="10800000">
              <a:off x="653316" y="5507389"/>
              <a:ext cx="7033077" cy="550851"/>
            </a:xfrm>
            <a:custGeom>
              <a:avLst/>
              <a:gdLst>
                <a:gd name="connsiteX0" fmla="*/ 6857999 w 7033077"/>
                <a:gd name="connsiteY0" fmla="*/ 550851 h 550851"/>
                <a:gd name="connsiteX1" fmla="*/ 6682921 w 7033077"/>
                <a:gd name="connsiteY1" fmla="*/ 323026 h 550851"/>
                <a:gd name="connsiteX2" fmla="*/ 6755596 w 7033077"/>
                <a:gd name="connsiteY2" fmla="*/ 323026 h 550851"/>
                <a:gd name="connsiteX3" fmla="*/ 6637376 w 7033077"/>
                <a:gd name="connsiteY3" fmla="*/ 204806 h 550851"/>
                <a:gd name="connsiteX4" fmla="*/ 13052 w 7033077"/>
                <a:gd name="connsiteY4" fmla="*/ 204806 h 550851"/>
                <a:gd name="connsiteX5" fmla="*/ 0 w 7033077"/>
                <a:gd name="connsiteY5" fmla="*/ 207441 h 550851"/>
                <a:gd name="connsiteX6" fmla="*/ 0 w 7033077"/>
                <a:gd name="connsiteY6" fmla="*/ 1316 h 550851"/>
                <a:gd name="connsiteX7" fmla="*/ 13052 w 7033077"/>
                <a:gd name="connsiteY7" fmla="*/ 0 h 550851"/>
                <a:gd name="connsiteX8" fmla="*/ 6637376 w 7033077"/>
                <a:gd name="connsiteY8" fmla="*/ 0 h 550851"/>
                <a:gd name="connsiteX9" fmla="*/ 6960402 w 7033077"/>
                <a:gd name="connsiteY9" fmla="*/ 323026 h 550851"/>
                <a:gd name="connsiteX10" fmla="*/ 7033077 w 7033077"/>
                <a:gd name="connsiteY10" fmla="*/ 323026 h 550851"/>
                <a:gd name="connsiteX11" fmla="*/ 6857999 w 7033077"/>
                <a:gd name="connsiteY11" fmla="*/ 550851 h 55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33077" h="550851">
                  <a:moveTo>
                    <a:pt x="6857999" y="550851"/>
                  </a:moveTo>
                  <a:lnTo>
                    <a:pt x="6682921" y="323026"/>
                  </a:lnTo>
                  <a:lnTo>
                    <a:pt x="6755596" y="323026"/>
                  </a:lnTo>
                  <a:cubicBezTo>
                    <a:pt x="6755596" y="257735"/>
                    <a:pt x="6702667" y="204806"/>
                    <a:pt x="6637376" y="204806"/>
                  </a:cubicBezTo>
                  <a:lnTo>
                    <a:pt x="13052" y="204806"/>
                  </a:lnTo>
                  <a:lnTo>
                    <a:pt x="0" y="207441"/>
                  </a:lnTo>
                  <a:lnTo>
                    <a:pt x="0" y="1316"/>
                  </a:lnTo>
                  <a:lnTo>
                    <a:pt x="13052" y="0"/>
                  </a:lnTo>
                  <a:lnTo>
                    <a:pt x="6637376" y="0"/>
                  </a:lnTo>
                  <a:cubicBezTo>
                    <a:pt x="6815778" y="0"/>
                    <a:pt x="6960402" y="144624"/>
                    <a:pt x="6960402" y="323026"/>
                  </a:cubicBezTo>
                  <a:lnTo>
                    <a:pt x="7033077" y="323026"/>
                  </a:lnTo>
                  <a:lnTo>
                    <a:pt x="6857999" y="55085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638924" y="5832123"/>
              <a:ext cx="1371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Product Feedback</a:t>
              </a:r>
              <a:endParaRPr lang="en-IN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9473845" y="1864752"/>
            <a:ext cx="1360286" cy="2221965"/>
            <a:chOff x="7293679" y="1681962"/>
            <a:chExt cx="1360286" cy="2221965"/>
          </a:xfrm>
        </p:grpSpPr>
        <p:sp>
          <p:nvSpPr>
            <p:cNvPr id="99" name="Freeform 98"/>
            <p:cNvSpPr/>
            <p:nvPr/>
          </p:nvSpPr>
          <p:spPr bwMode="auto">
            <a:xfrm>
              <a:off x="7293679" y="1681962"/>
              <a:ext cx="1360286" cy="2221965"/>
            </a:xfrm>
            <a:custGeom>
              <a:avLst/>
              <a:gdLst>
                <a:gd name="connsiteX0" fmla="*/ 1263056 w 1264579"/>
                <a:gd name="connsiteY0" fmla="*/ 0 h 5410199"/>
                <a:gd name="connsiteX1" fmla="*/ 1263056 w 1264579"/>
                <a:gd name="connsiteY1" fmla="*/ 2705100 h 5410199"/>
                <a:gd name="connsiteX2" fmla="*/ 1264579 w 1264579"/>
                <a:gd name="connsiteY2" fmla="*/ 5410198 h 5410199"/>
                <a:gd name="connsiteX3" fmla="*/ 40077 w 1264579"/>
                <a:gd name="connsiteY3" fmla="*/ 3381122 h 5410199"/>
                <a:gd name="connsiteX4" fmla="*/ 39982 w 1264579"/>
                <a:gd name="connsiteY4" fmla="*/ 2029866 h 5410199"/>
                <a:gd name="connsiteX5" fmla="*/ 1263056 w 1264579"/>
                <a:gd name="connsiteY5" fmla="*/ 0 h 541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4579" h="5410199">
                  <a:moveTo>
                    <a:pt x="1263056" y="0"/>
                  </a:moveTo>
                  <a:lnTo>
                    <a:pt x="1263056" y="2705100"/>
                  </a:lnTo>
                  <a:lnTo>
                    <a:pt x="1264579" y="5410198"/>
                  </a:lnTo>
                  <a:cubicBezTo>
                    <a:pt x="688016" y="5411687"/>
                    <a:pt x="184164" y="4576774"/>
                    <a:pt x="40077" y="3381122"/>
                  </a:cubicBezTo>
                  <a:cubicBezTo>
                    <a:pt x="-13327" y="2937973"/>
                    <a:pt x="-13359" y="2473049"/>
                    <a:pt x="39982" y="2029866"/>
                  </a:cubicBezTo>
                  <a:cubicBezTo>
                    <a:pt x="183795" y="835004"/>
                    <a:pt x="686918" y="0"/>
                    <a:pt x="126305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55650" indent="-309563" defTabSz="914400" fontAlgn="base">
                <a:spcBef>
                  <a:spcPct val="20000"/>
                </a:spcBef>
                <a:spcAft>
                  <a:spcPts val="600"/>
                </a:spcAft>
                <a:buClr>
                  <a:srgbClr val="005293"/>
                </a:buClr>
                <a:buFont typeface="Arial" pitchFamily="34" charset="0"/>
                <a:buChar char="–"/>
              </a:pPr>
              <a:endParaRPr lang="en-IN" sz="13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643368" y="2883524"/>
              <a:ext cx="8915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effectLst>
                    <a:outerShdw dist="38100" dir="2700000" algn="tl" rotWithShape="0">
                      <a:schemeClr val="bg1"/>
                    </a:outerShdw>
                  </a:effectLst>
                </a:rPr>
                <a:t>Sprint</a:t>
              </a:r>
              <a:br>
                <a:rPr lang="en-US" sz="1000" b="1" dirty="0">
                  <a:effectLst>
                    <a:outerShdw dist="38100" dir="2700000" algn="tl" rotWithShape="0">
                      <a:schemeClr val="bg1"/>
                    </a:outerShdw>
                  </a:effectLst>
                </a:rPr>
              </a:br>
              <a:r>
                <a:rPr lang="en-US" sz="1000" b="1" dirty="0">
                  <a:effectLst>
                    <a:outerShdw dist="38100" dir="2700000" algn="tl" rotWithShape="0">
                      <a:schemeClr val="bg1"/>
                    </a:outerShdw>
                  </a:effectLst>
                </a:rPr>
                <a:t>Retrospective</a:t>
              </a:r>
              <a:endParaRPr lang="en-IN" sz="1000" b="1" dirty="0">
                <a:effectLst>
                  <a:outerShdw dist="38100" dir="2700000" algn="tl" rotWithShape="0">
                    <a:schemeClr val="bg1"/>
                  </a:outerShdw>
                </a:effectLst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714314" y="2900249"/>
            <a:ext cx="3957580" cy="1167575"/>
            <a:chOff x="3525356" y="2629539"/>
            <a:chExt cx="3957580" cy="1167575"/>
          </a:xfrm>
        </p:grpSpPr>
        <p:sp>
          <p:nvSpPr>
            <p:cNvPr id="110" name="Freeform 109"/>
            <p:cNvSpPr/>
            <p:nvPr/>
          </p:nvSpPr>
          <p:spPr>
            <a:xfrm>
              <a:off x="3525356" y="2659284"/>
              <a:ext cx="3957580" cy="1137830"/>
            </a:xfrm>
            <a:custGeom>
              <a:avLst/>
              <a:gdLst>
                <a:gd name="connsiteX0" fmla="*/ 616181 w 3957580"/>
                <a:gd name="connsiteY0" fmla="*/ 0 h 1137830"/>
                <a:gd name="connsiteX1" fmla="*/ 3404058 w 3957580"/>
                <a:gd name="connsiteY1" fmla="*/ 0 h 1137830"/>
                <a:gd name="connsiteX2" fmla="*/ 3408141 w 3957580"/>
                <a:gd name="connsiteY2" fmla="*/ 0 h 1137830"/>
                <a:gd name="connsiteX3" fmla="*/ 3957580 w 3957580"/>
                <a:gd name="connsiteY3" fmla="*/ 0 h 1137830"/>
                <a:gd name="connsiteX4" fmla="*/ 3957580 w 3957580"/>
                <a:gd name="connsiteY4" fmla="*/ 200127 h 1137830"/>
                <a:gd name="connsiteX5" fmla="*/ 3404058 w 3957580"/>
                <a:gd name="connsiteY5" fmla="*/ 200127 h 1137830"/>
                <a:gd name="connsiteX6" fmla="*/ 3404058 w 3957580"/>
                <a:gd name="connsiteY6" fmla="*/ 199643 h 1137830"/>
                <a:gd name="connsiteX7" fmla="*/ 616180 w 3957580"/>
                <a:gd name="connsiteY7" fmla="*/ 199644 h 1137830"/>
                <a:gd name="connsiteX8" fmla="*/ 267800 w 3957580"/>
                <a:gd name="connsiteY8" fmla="*/ 548025 h 1137830"/>
                <a:gd name="connsiteX9" fmla="*/ 267800 w 3957580"/>
                <a:gd name="connsiteY9" fmla="*/ 894129 h 1137830"/>
                <a:gd name="connsiteX10" fmla="*/ 335956 w 3957580"/>
                <a:gd name="connsiteY10" fmla="*/ 894129 h 1137830"/>
                <a:gd name="connsiteX11" fmla="*/ 167978 w 3957580"/>
                <a:gd name="connsiteY11" fmla="*/ 1137830 h 1137830"/>
                <a:gd name="connsiteX12" fmla="*/ 0 w 3957580"/>
                <a:gd name="connsiteY12" fmla="*/ 894129 h 1137830"/>
                <a:gd name="connsiteX13" fmla="*/ 68156 w 3957580"/>
                <a:gd name="connsiteY13" fmla="*/ 894129 h 1137830"/>
                <a:gd name="connsiteX14" fmla="*/ 68156 w 3957580"/>
                <a:gd name="connsiteY14" fmla="*/ 548025 h 1137830"/>
                <a:gd name="connsiteX15" fmla="*/ 616181 w 3957580"/>
                <a:gd name="connsiteY15" fmla="*/ 0 h 113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57580" h="1137830">
                  <a:moveTo>
                    <a:pt x="616181" y="0"/>
                  </a:moveTo>
                  <a:lnTo>
                    <a:pt x="3404058" y="0"/>
                  </a:lnTo>
                  <a:lnTo>
                    <a:pt x="3408141" y="0"/>
                  </a:lnTo>
                  <a:lnTo>
                    <a:pt x="3957580" y="0"/>
                  </a:lnTo>
                  <a:lnTo>
                    <a:pt x="3957580" y="200127"/>
                  </a:lnTo>
                  <a:lnTo>
                    <a:pt x="3404058" y="200127"/>
                  </a:lnTo>
                  <a:lnTo>
                    <a:pt x="3404058" y="199643"/>
                  </a:lnTo>
                  <a:lnTo>
                    <a:pt x="616180" y="199644"/>
                  </a:lnTo>
                  <a:cubicBezTo>
                    <a:pt x="423774" y="199644"/>
                    <a:pt x="267800" y="355619"/>
                    <a:pt x="267800" y="548025"/>
                  </a:cubicBezTo>
                  <a:lnTo>
                    <a:pt x="267800" y="894129"/>
                  </a:lnTo>
                  <a:lnTo>
                    <a:pt x="335956" y="894129"/>
                  </a:lnTo>
                  <a:lnTo>
                    <a:pt x="167978" y="1137830"/>
                  </a:lnTo>
                  <a:lnTo>
                    <a:pt x="0" y="894129"/>
                  </a:lnTo>
                  <a:lnTo>
                    <a:pt x="68156" y="894129"/>
                  </a:lnTo>
                  <a:lnTo>
                    <a:pt x="68156" y="548025"/>
                  </a:lnTo>
                  <a:cubicBezTo>
                    <a:pt x="68156" y="245359"/>
                    <a:pt x="313515" y="0"/>
                    <a:pt x="61618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772089" y="2629539"/>
              <a:ext cx="1705530" cy="248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Team / Process </a:t>
              </a:r>
              <a:r>
                <a:rPr lang="en-US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Feedback</a:t>
              </a:r>
              <a:endParaRPr lang="en-IN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2" name="Down Arrow 111"/>
          <p:cNvSpPr/>
          <p:nvPr/>
        </p:nvSpPr>
        <p:spPr>
          <a:xfrm flipV="1">
            <a:off x="10135714" y="3601772"/>
            <a:ext cx="373748" cy="1393451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49000">
                <a:schemeClr val="accent1">
                  <a:lumMod val="0"/>
                  <a:lumOff val="100000"/>
                  <a:alpha val="15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13" name="Group 112"/>
          <p:cNvGrpSpPr/>
          <p:nvPr/>
        </p:nvGrpSpPr>
        <p:grpSpPr>
          <a:xfrm>
            <a:off x="8622024" y="4360809"/>
            <a:ext cx="1153086" cy="1355666"/>
            <a:chOff x="6433066" y="4090100"/>
            <a:chExt cx="1153086" cy="1355666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066" y="4090100"/>
              <a:ext cx="1153086" cy="1153086"/>
            </a:xfrm>
            <a:prstGeom prst="rect">
              <a:avLst/>
            </a:prstGeom>
          </p:spPr>
        </p:pic>
        <p:sp>
          <p:nvSpPr>
            <p:cNvPr id="115" name="TextBox 114"/>
            <p:cNvSpPr txBox="1"/>
            <p:nvPr/>
          </p:nvSpPr>
          <p:spPr>
            <a:xfrm>
              <a:off x="6606009" y="4984101"/>
              <a:ext cx="766557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0000"/>
              </a:schemeClr>
            </a:solidFill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800" b="1" dirty="0">
                  <a:effectLst>
                    <a:outerShdw blurRad="50800" dist="38100" dir="8100000" algn="tl" rotWithShape="0">
                      <a:schemeClr val="bg1"/>
                    </a:outerShdw>
                  </a:effectLst>
                </a:rPr>
                <a:t>Incrementally</a:t>
              </a:r>
              <a:br>
                <a:rPr lang="en-US" sz="800" b="1" dirty="0">
                  <a:effectLst>
                    <a:outerShdw blurRad="50800" dist="38100" dir="8100000" algn="tl" rotWithShape="0">
                      <a:schemeClr val="bg1"/>
                    </a:outerShdw>
                  </a:effectLst>
                </a:rPr>
              </a:br>
              <a:r>
                <a:rPr lang="en-US" sz="800" b="1" dirty="0">
                  <a:effectLst>
                    <a:outerShdw blurRad="50800" dist="38100" dir="8100000" algn="tl" rotWithShape="0">
                      <a:schemeClr val="bg1"/>
                    </a:outerShdw>
                  </a:effectLst>
                </a:rPr>
                <a:t>Finished</a:t>
              </a:r>
              <a:br>
                <a:rPr lang="en-US" sz="800" b="1" dirty="0">
                  <a:effectLst>
                    <a:outerShdw blurRad="50800" dist="38100" dir="8100000" algn="tl" rotWithShape="0">
                      <a:schemeClr val="bg1"/>
                    </a:outerShdw>
                  </a:effectLst>
                </a:rPr>
              </a:br>
              <a:r>
                <a:rPr lang="en-US" sz="800" b="1" dirty="0">
                  <a:effectLst>
                    <a:outerShdw blurRad="50800" dist="38100" dir="8100000" algn="tl" rotWithShape="0">
                      <a:schemeClr val="bg1"/>
                    </a:outerShdw>
                  </a:effectLst>
                </a:rPr>
                <a:t>Product</a:t>
              </a:r>
              <a:endParaRPr lang="en-IN" sz="800" b="1" dirty="0">
                <a:effectLst>
                  <a:outerShdw blurRad="50800" dist="38100" dir="8100000" algn="tl" rotWithShape="0">
                    <a:schemeClr val="bg1"/>
                  </a:outerShdw>
                </a:effectLst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9398376" y="2276030"/>
            <a:ext cx="1618320" cy="638293"/>
            <a:chOff x="3943776" y="4777979"/>
            <a:chExt cx="2179948" cy="859811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3776" y="4995344"/>
              <a:ext cx="583753" cy="583752"/>
            </a:xfrm>
            <a:prstGeom prst="rect">
              <a:avLst/>
            </a:prstGeom>
          </p:spPr>
        </p:pic>
        <p:grpSp>
          <p:nvGrpSpPr>
            <p:cNvPr id="120" name="Group 119"/>
            <p:cNvGrpSpPr/>
            <p:nvPr/>
          </p:nvGrpSpPr>
          <p:grpSpPr>
            <a:xfrm flipH="1">
              <a:off x="4385939" y="4777979"/>
              <a:ext cx="1385215" cy="859811"/>
              <a:chOff x="1446767" y="2779217"/>
              <a:chExt cx="1584176" cy="983308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1446767" y="3223349"/>
                <a:ext cx="1584176" cy="539176"/>
              </a:xfrm>
              <a:prstGeom prst="ellips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4804" y="2779217"/>
                <a:ext cx="455710" cy="620669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1756" y="2953817"/>
                <a:ext cx="598264" cy="608012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1138" y="2956254"/>
                <a:ext cx="489821" cy="605575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14" y="3112235"/>
                <a:ext cx="523938" cy="595827"/>
              </a:xfrm>
              <a:prstGeom prst="rect">
                <a:avLst/>
              </a:prstGeom>
            </p:spPr>
          </p:pic>
        </p:grp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37327" y="5008901"/>
              <a:ext cx="386397" cy="556637"/>
            </a:xfrm>
            <a:prstGeom prst="rect">
              <a:avLst/>
            </a:prstGeom>
          </p:spPr>
        </p:pic>
      </p:grpSp>
      <p:pic>
        <p:nvPicPr>
          <p:cNvPr id="127" name="Picture 12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921" y="4749264"/>
            <a:ext cx="178888" cy="122819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592" y="1903410"/>
            <a:ext cx="405525" cy="405525"/>
          </a:xfrm>
          <a:prstGeom prst="rect">
            <a:avLst/>
          </a:prstGeom>
        </p:spPr>
      </p:pic>
      <p:grpSp>
        <p:nvGrpSpPr>
          <p:cNvPr id="100" name="Group 99"/>
          <p:cNvGrpSpPr/>
          <p:nvPr/>
        </p:nvGrpSpPr>
        <p:grpSpPr>
          <a:xfrm>
            <a:off x="922181" y="3120064"/>
            <a:ext cx="1117993" cy="1116337"/>
            <a:chOff x="379568" y="3271451"/>
            <a:chExt cx="1117993" cy="1116337"/>
          </a:xfrm>
        </p:grpSpPr>
        <p:sp>
          <p:nvSpPr>
            <p:cNvPr id="131" name="TextBox 130"/>
            <p:cNvSpPr txBox="1"/>
            <p:nvPr/>
          </p:nvSpPr>
          <p:spPr>
            <a:xfrm>
              <a:off x="439831" y="3271451"/>
              <a:ext cx="10182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 smtClean="0">
                  <a:effectLst>
                    <a:outerShdw dist="38100" dir="2700000" algn="tl" rotWithShape="0">
                      <a:schemeClr val="bg1"/>
                    </a:outerShdw>
                  </a:effectLst>
                </a:rPr>
                <a:t>Business Goals</a:t>
              </a:r>
            </a:p>
            <a:p>
              <a:pPr algn="ctr"/>
              <a:r>
                <a:rPr lang="en-US" sz="900" b="1" dirty="0" smtClean="0">
                  <a:effectLst>
                    <a:outerShdw dist="38100" dir="2700000" algn="tl" rotWithShape="0">
                      <a:schemeClr val="bg1"/>
                    </a:outerShdw>
                  </a:effectLst>
                </a:rPr>
                <a:t>Vision</a:t>
              </a:r>
            </a:p>
            <a:p>
              <a:pPr algn="ctr"/>
              <a:r>
                <a:rPr lang="en-US" sz="900" b="1" dirty="0" smtClean="0">
                  <a:effectLst>
                    <a:outerShdw dist="38100" dir="2700000" algn="tl" rotWithShape="0">
                      <a:schemeClr val="bg1"/>
                    </a:outerShdw>
                  </a:effectLst>
                </a:rPr>
                <a:t>Roadmap</a:t>
              </a:r>
            </a:p>
            <a:p>
              <a:pPr algn="ctr"/>
              <a:r>
                <a:rPr lang="en-US" sz="900" b="1" dirty="0" smtClean="0">
                  <a:effectLst>
                    <a:outerShdw dist="38100" dir="2700000" algn="tl" rotWithShape="0">
                      <a:schemeClr val="bg1"/>
                    </a:outerShdw>
                  </a:effectLst>
                </a:rPr>
                <a:t>Stakeholder Input</a:t>
              </a:r>
              <a:endParaRPr lang="en-IN" sz="900" b="1" dirty="0">
                <a:effectLst>
                  <a:outerShdw dist="38100" dir="2700000" algn="tl" rotWithShape="0">
                    <a:schemeClr val="bg1"/>
                  </a:outerShdw>
                </a:effectLst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379568" y="3917935"/>
              <a:ext cx="1117993" cy="469853"/>
              <a:chOff x="1591379" y="78546"/>
              <a:chExt cx="1117993" cy="469853"/>
            </a:xfrm>
          </p:grpSpPr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549" y="78546"/>
                <a:ext cx="429823" cy="429822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9827" y="99790"/>
                <a:ext cx="422097" cy="422097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38194" y="117934"/>
                <a:ext cx="430466" cy="430465"/>
              </a:xfrm>
              <a:prstGeom prst="rect">
                <a:avLst/>
              </a:prstGeom>
            </p:spPr>
          </p:pic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1379" y="100844"/>
                <a:ext cx="447554" cy="447555"/>
              </a:xfrm>
              <a:prstGeom prst="rect">
                <a:avLst/>
              </a:prstGeom>
            </p:spPr>
          </p:pic>
        </p:grpSp>
      </p:grpSp>
      <p:sp>
        <p:nvSpPr>
          <p:cNvPr id="103" name="Footer Placeholder 10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105" name="Date Placeholder 10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4C76-F5E9-A84A-997C-5EB129A5FBC3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106" name="Slide Number Placeholder 10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5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733550" y="1447800"/>
            <a:ext cx="8839200" cy="373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09750" y="1752600"/>
            <a:ext cx="86868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09750" y="2971800"/>
            <a:ext cx="8686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09750" y="3962400"/>
            <a:ext cx="86868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Scrum Roles?</a:t>
            </a:r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D125-D6AD-4681-A22F-28749AA9B08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33750" y="1752601"/>
            <a:ext cx="7162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925" indent="-161925">
              <a:buSzPct val="85000"/>
              <a:buFont typeface="Arial" charset="0"/>
              <a:buChar char="►"/>
            </a:pPr>
            <a:r>
              <a:rPr lang="en-US" sz="1400" b="1" dirty="0"/>
              <a:t>Defines the features of the product, decides on release date and content</a:t>
            </a:r>
          </a:p>
          <a:p>
            <a:pPr marL="161925" indent="-161925">
              <a:buSzPct val="85000"/>
              <a:buFont typeface="Arial" charset="0"/>
              <a:buChar char="►"/>
            </a:pPr>
            <a:r>
              <a:rPr lang="en-US" sz="1400" b="1" dirty="0"/>
              <a:t>Is responsible for the profitability/value of the product (ROI)</a:t>
            </a:r>
          </a:p>
          <a:p>
            <a:pPr marL="161925" indent="-161925">
              <a:buSzPct val="85000"/>
              <a:buFont typeface="Arial" charset="0"/>
              <a:buChar char="►"/>
            </a:pPr>
            <a:r>
              <a:rPr lang="en-US" sz="1400" b="1" dirty="0"/>
              <a:t>Prioritizes features according to market and/or user value</a:t>
            </a:r>
          </a:p>
          <a:p>
            <a:pPr marL="161925" indent="-161925">
              <a:buSzPct val="85000"/>
              <a:buFont typeface="Arial" charset="0"/>
              <a:buChar char="►"/>
            </a:pPr>
            <a:r>
              <a:rPr lang="en-US" sz="1400" b="1" dirty="0"/>
              <a:t>Can change features and priority every </a:t>
            </a:r>
            <a:r>
              <a:rPr lang="en-US" sz="1400" b="1" dirty="0" smtClean="0"/>
              <a:t>14 days (based on Sprint length)</a:t>
            </a:r>
            <a:endParaRPr lang="en-US" sz="1400" b="1" dirty="0"/>
          </a:p>
          <a:p>
            <a:pPr marL="161925" indent="-161925">
              <a:buSzPct val="85000"/>
              <a:buFont typeface="Arial" charset="0"/>
              <a:buChar char="►"/>
            </a:pPr>
            <a:r>
              <a:rPr lang="en-US" sz="1400" b="1" dirty="0"/>
              <a:t>Reviews work results with team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33750" y="2971801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925" indent="-161925">
              <a:buSzPct val="85000"/>
              <a:buFont typeface="Arial" charset="0"/>
              <a:buChar char="►"/>
            </a:pPr>
            <a:r>
              <a:rPr lang="en-US" sz="1400" b="1" dirty="0"/>
              <a:t>Ensures that the team is fully functional and productive</a:t>
            </a:r>
          </a:p>
          <a:p>
            <a:pPr marL="161925" indent="-161925">
              <a:buSzPct val="85000"/>
              <a:buFont typeface="Arial" charset="0"/>
              <a:buChar char="►"/>
            </a:pPr>
            <a:r>
              <a:rPr lang="en-US" sz="1400" b="1" dirty="0"/>
              <a:t>Enables close cooperation across all roles and functions and removes barriers</a:t>
            </a:r>
          </a:p>
          <a:p>
            <a:pPr marL="161925" indent="-161925">
              <a:buSzPct val="85000"/>
              <a:buFont typeface="Arial" charset="0"/>
              <a:buChar char="►"/>
            </a:pPr>
            <a:r>
              <a:rPr lang="en-US" sz="1400" b="1" dirty="0"/>
              <a:t>Shields the team from external interferences</a:t>
            </a:r>
          </a:p>
          <a:p>
            <a:pPr marL="161925" indent="-161925">
              <a:buSzPct val="85000"/>
              <a:buFont typeface="Arial" charset="0"/>
              <a:buChar char="►"/>
            </a:pPr>
            <a:r>
              <a:rPr lang="en-US" sz="1400" b="1" dirty="0"/>
              <a:t>Ensures that the process is followed. Issues invitations (</a:t>
            </a:r>
            <a:r>
              <a:rPr lang="en-US" sz="1400" b="1" dirty="0" err="1"/>
              <a:t>eg</a:t>
            </a:r>
            <a:r>
              <a:rPr lang="en-US" sz="1400" b="1" dirty="0"/>
              <a:t> daily scrum)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33750" y="3962401"/>
            <a:ext cx="7162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925" indent="-161925">
              <a:buSzPct val="85000"/>
              <a:buFont typeface="Arial" charset="0"/>
              <a:buChar char="►"/>
            </a:pPr>
            <a:r>
              <a:rPr lang="en-US" sz="1400" b="1" dirty="0"/>
              <a:t>Cross-functional, seven plus/minus two members</a:t>
            </a:r>
          </a:p>
          <a:p>
            <a:pPr marL="161925" indent="-161925">
              <a:buSzPct val="85000"/>
              <a:buFont typeface="Arial" charset="0"/>
              <a:buChar char="►"/>
            </a:pPr>
            <a:r>
              <a:rPr lang="en-US" sz="1400" b="1" dirty="0"/>
              <a:t>Selects the iteration goal and specifies work results</a:t>
            </a:r>
          </a:p>
          <a:p>
            <a:pPr marL="161925" indent="-161925">
              <a:buSzPct val="85000"/>
              <a:buFont typeface="Arial" charset="0"/>
              <a:buChar char="►"/>
            </a:pPr>
            <a:r>
              <a:rPr lang="en-US" sz="1400" b="1" dirty="0"/>
              <a:t>Can do everything within boundaries of project guidelines to reach iteration goal</a:t>
            </a:r>
          </a:p>
          <a:p>
            <a:pPr marL="161925" indent="-161925">
              <a:buSzPct val="85000"/>
              <a:buFont typeface="Arial" charset="0"/>
              <a:buChar char="►"/>
            </a:pPr>
            <a:r>
              <a:rPr lang="en-US" sz="1400" b="1" dirty="0"/>
              <a:t>Organizes itself and its work</a:t>
            </a:r>
          </a:p>
          <a:p>
            <a:pPr marL="161925" indent="-161925">
              <a:buSzPct val="85000"/>
              <a:buFont typeface="Arial" charset="0"/>
              <a:buChar char="►"/>
            </a:pPr>
            <a:r>
              <a:rPr lang="en-US" sz="1400" b="1" dirty="0"/>
              <a:t>Demos work results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33750" y="5257800"/>
            <a:ext cx="7162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925" indent="-161925">
              <a:buSzPct val="85000"/>
              <a:buFont typeface="Arial" charset="0"/>
              <a:buChar char="►"/>
            </a:pPr>
            <a:r>
              <a:rPr lang="en-US" sz="1400" b="1" dirty="0">
                <a:solidFill>
                  <a:srgbClr val="002B5D"/>
                </a:solidFill>
              </a:rPr>
              <a:t>Customers: represent the users</a:t>
            </a:r>
          </a:p>
          <a:p>
            <a:pPr marL="161925" indent="-161925">
              <a:buSzPct val="85000"/>
              <a:buFont typeface="Arial" charset="0"/>
              <a:buChar char="►"/>
            </a:pPr>
            <a:r>
              <a:rPr lang="en-US" sz="1400" b="1" dirty="0">
                <a:solidFill>
                  <a:srgbClr val="002B5D"/>
                </a:solidFill>
              </a:rPr>
              <a:t>Functional managers: represent the organization</a:t>
            </a:r>
          </a:p>
          <a:p>
            <a:pPr marL="161925" indent="-161925">
              <a:buSzPct val="85000"/>
              <a:buFont typeface="Arial" charset="0"/>
              <a:buChar char="►"/>
            </a:pPr>
            <a:r>
              <a:rPr lang="en-US" sz="1400" b="1" dirty="0">
                <a:solidFill>
                  <a:srgbClr val="002B5D"/>
                </a:solidFill>
              </a:rPr>
              <a:t>Other interested people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72401" y="2057401"/>
            <a:ext cx="792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Product</a:t>
            </a:r>
          </a:p>
          <a:p>
            <a:pPr algn="ctr"/>
            <a:r>
              <a:rPr lang="en-US" sz="1600" dirty="0"/>
              <a:t>Owner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87056" y="3162301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Scrum</a:t>
            </a:r>
          </a:p>
          <a:p>
            <a:pPr algn="ctr"/>
            <a:r>
              <a:rPr lang="en-US" sz="1600" dirty="0"/>
              <a:t>Master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34721" y="4042946"/>
            <a:ext cx="610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Team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33933" y="5334000"/>
            <a:ext cx="1236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Stakeholders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809750" y="5257800"/>
            <a:ext cx="8686800" cy="857250"/>
          </a:xfrm>
          <a:prstGeom prst="rect">
            <a:avLst/>
          </a:prstGeom>
          <a:solidFill>
            <a:srgbClr val="FF00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865067" y="1414046"/>
            <a:ext cx="1146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Scrum Team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87" y="2140137"/>
            <a:ext cx="433359" cy="43335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 flipH="1">
            <a:off x="2157773" y="4385214"/>
            <a:ext cx="1028337" cy="638293"/>
            <a:chOff x="1446767" y="2779217"/>
            <a:chExt cx="1584176" cy="983308"/>
          </a:xfrm>
        </p:grpSpPr>
        <p:sp>
          <p:nvSpPr>
            <p:cNvPr id="34" name="Oval 33"/>
            <p:cNvSpPr/>
            <p:nvPr/>
          </p:nvSpPr>
          <p:spPr>
            <a:xfrm>
              <a:off x="1446767" y="3223349"/>
              <a:ext cx="1584176" cy="539176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4804" y="2779217"/>
              <a:ext cx="455710" cy="62066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756" y="2953817"/>
              <a:ext cx="598264" cy="60801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138" y="2956254"/>
              <a:ext cx="489821" cy="60557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414" y="3112235"/>
              <a:ext cx="523938" cy="595827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8106" y="3222386"/>
            <a:ext cx="286848" cy="4132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20447" y="5606066"/>
            <a:ext cx="1117993" cy="469853"/>
            <a:chOff x="1591379" y="78546"/>
            <a:chExt cx="1117993" cy="469853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549" y="78546"/>
              <a:ext cx="429823" cy="42982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827" y="99790"/>
              <a:ext cx="422097" cy="42209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38194" y="117934"/>
              <a:ext cx="430466" cy="43046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379" y="100844"/>
              <a:ext cx="447554" cy="447555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2DAA-E969-AF42-AC03-85DC33F23DEF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What is a Stakeholder?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Responsible for</a:t>
            </a:r>
          </a:p>
          <a:p>
            <a:pPr lvl="1"/>
            <a:r>
              <a:rPr lang="en-US" dirty="0"/>
              <a:t>Gathering input from your constituents</a:t>
            </a:r>
          </a:p>
          <a:p>
            <a:pPr lvl="1"/>
            <a:r>
              <a:rPr lang="en-US" dirty="0"/>
              <a:t>Representing all constituents to the </a:t>
            </a:r>
            <a:r>
              <a:rPr lang="en-US" dirty="0" smtClean="0"/>
              <a:t>Product Owner </a:t>
            </a:r>
            <a:endParaRPr lang="en-US" dirty="0"/>
          </a:p>
          <a:p>
            <a:pPr lvl="0"/>
            <a:r>
              <a:rPr lang="en-US" dirty="0"/>
              <a:t>Backlog Composition and Prioritization</a:t>
            </a:r>
          </a:p>
          <a:p>
            <a:pPr lvl="1"/>
            <a:r>
              <a:rPr lang="en-US" dirty="0"/>
              <a:t>Provide suggestions for backlog items</a:t>
            </a:r>
          </a:p>
          <a:p>
            <a:pPr lvl="1"/>
            <a:r>
              <a:rPr lang="en-US" dirty="0"/>
              <a:t>Assist in </a:t>
            </a:r>
            <a:r>
              <a:rPr lang="en-US" dirty="0" smtClean="0"/>
              <a:t>directing </a:t>
            </a:r>
            <a:r>
              <a:rPr lang="en-US" dirty="0"/>
              <a:t>Product </a:t>
            </a:r>
            <a:r>
              <a:rPr lang="en-US" dirty="0" smtClean="0"/>
              <a:t>Owner to </a:t>
            </a:r>
            <a:r>
              <a:rPr lang="en-US" dirty="0"/>
              <a:t>the greatest business value; assist in prioritization</a:t>
            </a:r>
          </a:p>
          <a:p>
            <a:pPr lvl="1"/>
            <a:r>
              <a:rPr lang="en-US" dirty="0"/>
              <a:t>Be available to discuss what is meant by the user story with the </a:t>
            </a:r>
            <a:r>
              <a:rPr lang="en-US" dirty="0" smtClean="0"/>
              <a:t>Product </a:t>
            </a:r>
            <a:r>
              <a:rPr lang="en-US" dirty="0"/>
              <a:t>Owner </a:t>
            </a:r>
          </a:p>
          <a:p>
            <a:pPr lvl="1"/>
            <a:r>
              <a:rPr lang="en-US" dirty="0"/>
              <a:t>Assist in splitting user stories that provide maximum value first</a:t>
            </a:r>
          </a:p>
          <a:p>
            <a:pPr lvl="0"/>
            <a:r>
              <a:rPr lang="en-US" dirty="0"/>
              <a:t>Provide Feedback During / After Sprint Reviews</a:t>
            </a:r>
          </a:p>
          <a:p>
            <a:pPr lvl="1"/>
            <a:r>
              <a:rPr lang="en-US" dirty="0"/>
              <a:t>Tell </a:t>
            </a:r>
            <a:r>
              <a:rPr lang="en-US" dirty="0" smtClean="0"/>
              <a:t>us when is something </a:t>
            </a:r>
            <a:r>
              <a:rPr lang="en-US" dirty="0"/>
              <a:t>is good </a:t>
            </a:r>
            <a:r>
              <a:rPr lang="en-US" dirty="0" smtClean="0"/>
              <a:t>and meets </a:t>
            </a:r>
            <a:r>
              <a:rPr lang="en-US" dirty="0"/>
              <a:t>the business </a:t>
            </a:r>
            <a:r>
              <a:rPr lang="en-US" dirty="0" smtClean="0"/>
              <a:t>objective not bad</a:t>
            </a:r>
            <a:endParaRPr lang="en-US" dirty="0"/>
          </a:p>
          <a:p>
            <a:pPr lvl="1"/>
            <a:r>
              <a:rPr lang="en-US" dirty="0"/>
              <a:t>Change or create new user stories based on what was seen at the Sprint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92D4-3E9F-0E49-9D96-70E7124043ED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Types of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Primary</a:t>
            </a:r>
          </a:p>
          <a:p>
            <a:pPr lvl="1"/>
            <a:r>
              <a:rPr lang="en-US" dirty="0"/>
              <a:t>Small </a:t>
            </a:r>
            <a:r>
              <a:rPr lang="en-US" dirty="0" smtClean="0"/>
              <a:t>subset </a:t>
            </a:r>
            <a:endParaRPr lang="en-US" dirty="0"/>
          </a:p>
          <a:p>
            <a:pPr lvl="1"/>
            <a:r>
              <a:rPr lang="en-US" dirty="0"/>
              <a:t>Represents their </a:t>
            </a:r>
            <a:r>
              <a:rPr lang="en-US" dirty="0" smtClean="0"/>
              <a:t>department / Project</a:t>
            </a:r>
            <a:endParaRPr lang="en-US" dirty="0"/>
          </a:p>
          <a:p>
            <a:pPr lvl="1"/>
            <a:r>
              <a:rPr lang="en-US" dirty="0"/>
              <a:t>Participates in the decisions on design, backlog content and </a:t>
            </a:r>
            <a:r>
              <a:rPr lang="en-US" dirty="0" smtClean="0"/>
              <a:t>prioritization</a:t>
            </a:r>
            <a:endParaRPr lang="en-US" dirty="0"/>
          </a:p>
          <a:p>
            <a:pPr lvl="1"/>
            <a:r>
              <a:rPr lang="en-US" dirty="0" smtClean="0"/>
              <a:t>May Be Asked to Participate </a:t>
            </a:r>
            <a:r>
              <a:rPr lang="en-US" dirty="0"/>
              <a:t>in final approval on designs</a:t>
            </a:r>
          </a:p>
          <a:p>
            <a:pPr lvl="1"/>
            <a:r>
              <a:rPr lang="en-US" dirty="0"/>
              <a:t>Weighted vote when it comes to making decisions, determining product direction</a:t>
            </a:r>
          </a:p>
          <a:p>
            <a:pPr lvl="0"/>
            <a:r>
              <a:rPr lang="en-US" dirty="0"/>
              <a:t>Secondary Stakeholders</a:t>
            </a:r>
          </a:p>
          <a:p>
            <a:pPr lvl="1"/>
            <a:r>
              <a:rPr lang="en-US" dirty="0"/>
              <a:t>Anyone who has an interest in the product</a:t>
            </a:r>
          </a:p>
          <a:p>
            <a:pPr lvl="1"/>
            <a:r>
              <a:rPr lang="en-US" dirty="0"/>
              <a:t>Invited to Sprint Review</a:t>
            </a:r>
          </a:p>
          <a:p>
            <a:pPr lvl="1"/>
            <a:r>
              <a:rPr lang="en-US" dirty="0"/>
              <a:t>Contribute but their opinions may be overridden by the primary </a:t>
            </a:r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A69E-FF90-204F-98D2-80E8E8D5ABDE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Why are Stakeholders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Ensure product brings the most value to </a:t>
            </a:r>
            <a:r>
              <a:rPr lang="en-US" dirty="0" smtClean="0"/>
              <a:t>All the </a:t>
            </a:r>
            <a:r>
              <a:rPr lang="en-US" dirty="0"/>
              <a:t>users </a:t>
            </a:r>
            <a:endParaRPr lang="en-US" dirty="0" smtClean="0"/>
          </a:p>
          <a:p>
            <a:pPr lvl="0"/>
            <a:r>
              <a:rPr lang="en-US" dirty="0" smtClean="0"/>
              <a:t>They </a:t>
            </a:r>
            <a:r>
              <a:rPr lang="en-US" dirty="0"/>
              <a:t>help to…</a:t>
            </a:r>
          </a:p>
          <a:p>
            <a:pPr lvl="1"/>
            <a:r>
              <a:rPr lang="en-US" dirty="0"/>
              <a:t>Suggest and influence the prioritization of the most important features </a:t>
            </a:r>
          </a:p>
          <a:p>
            <a:pPr lvl="1"/>
            <a:r>
              <a:rPr lang="en-US" dirty="0" smtClean="0"/>
              <a:t>Confirm </a:t>
            </a:r>
            <a:r>
              <a:rPr lang="en-US" dirty="0"/>
              <a:t>the direction we are going is the right </a:t>
            </a:r>
            <a:r>
              <a:rPr lang="en-US" dirty="0" smtClean="0"/>
              <a:t>one</a:t>
            </a:r>
          </a:p>
          <a:p>
            <a:pPr lvl="1"/>
            <a:r>
              <a:rPr lang="en-US" dirty="0" smtClean="0"/>
              <a:t>In Some cases Will test monthly iterations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95800" y="4895850"/>
            <a:ext cx="65928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"Scope doesn't creep. Understanding grows</a:t>
            </a:r>
            <a:r>
              <a:rPr lang="en-US" sz="2800" dirty="0" smtClean="0"/>
              <a:t>.”</a:t>
            </a:r>
          </a:p>
          <a:p>
            <a:pPr algn="r"/>
            <a:r>
              <a:rPr lang="en-US" sz="2800" dirty="0" smtClean="0"/>
              <a:t>-- </a:t>
            </a:r>
            <a:r>
              <a:rPr lang="en-US" sz="2800" dirty="0"/>
              <a:t>Jeff Patton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95E2-545C-4D4B-9976-8595E4D73DA3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5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What Do </a:t>
            </a:r>
            <a:r>
              <a:rPr lang="en-US" dirty="0" smtClean="0"/>
              <a:t>You Get </a:t>
            </a:r>
            <a:r>
              <a:rPr lang="en-US" dirty="0"/>
              <a:t>Out of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Rapid delivery of highest business value items</a:t>
            </a:r>
          </a:p>
          <a:p>
            <a:pPr lvl="0"/>
            <a:r>
              <a:rPr lang="en-US" dirty="0"/>
              <a:t>Ability to change your mind when that makes sense</a:t>
            </a:r>
          </a:p>
          <a:p>
            <a:pPr lvl="0"/>
            <a:r>
              <a:rPr lang="en-US" dirty="0"/>
              <a:t>Direct interaction with the team creating the tool to get what you need</a:t>
            </a:r>
          </a:p>
          <a:p>
            <a:pPr lvl="0"/>
            <a:r>
              <a:rPr lang="en-US" dirty="0"/>
              <a:t>Confidence in the progress of the work</a:t>
            </a:r>
          </a:p>
          <a:p>
            <a:pPr lvl="0"/>
            <a:r>
              <a:rPr lang="en-US" dirty="0"/>
              <a:t>Transparency into everything the team is doing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A255-B2A0-4A42-9571-20EC9906B7A2}" type="datetime1">
              <a:rPr lang="en-US" smtClean="0"/>
              <a:t>11/18/15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© Focussed Agile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to Scrum for Stakeholders" id="{B20F74BF-73DB-1F4D-9D26-A5608959B81C}" vid="{4B906153-761C-3848-B650-A898DE781B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Introduction to Scrum for Stakeholders</Template>
  <TotalTime>45</TotalTime>
  <Words>981</Words>
  <Application>Microsoft Macintosh PowerPoint</Application>
  <PresentationFormat>Widescreen</PresentationFormat>
  <Paragraphs>221</Paragraphs>
  <Slides>14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Tw Cen MT</vt:lpstr>
      <vt:lpstr>Arial</vt:lpstr>
      <vt:lpstr>Droplet</vt:lpstr>
      <vt:lpstr>Introduction to Scrum for Stakeholders</vt:lpstr>
      <vt:lpstr>A lot of times, people don't know what they want until you show it to them.</vt:lpstr>
      <vt:lpstr>Agenda</vt:lpstr>
      <vt:lpstr>What Is Scrum?</vt:lpstr>
      <vt:lpstr>What Are The Scrum Roles?</vt:lpstr>
      <vt:lpstr>What is a Stakeholder?</vt:lpstr>
      <vt:lpstr>Types of Stakeholders</vt:lpstr>
      <vt:lpstr>Why are Stakeholders Important?</vt:lpstr>
      <vt:lpstr>What Do You Get Out of It?</vt:lpstr>
      <vt:lpstr>What Participation is Required and How Much?</vt:lpstr>
      <vt:lpstr>Participation in the Scrum Life Cycle</vt:lpstr>
      <vt:lpstr>How to Increase Your Influence At a Sprint Review?</vt:lpstr>
      <vt:lpstr>Things to Avoid in a Sprint Review</vt:lpstr>
      <vt:lpstr>Questions?</vt:lpstr>
    </vt:vector>
  </TitlesOfParts>
  <Manager/>
  <Company>Focussed Agile LLC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Scrum for Stakeholders</dc:title>
  <dc:subject>Involving stakeholders in your Sprint Review</dc:subject>
  <dc:creator>Hans Samios</dc:creator>
  <cp:keywords>Sprint Review, Scrum, Stakeholders</cp:keywords>
  <dc:description/>
  <cp:lastModifiedBy>Hans Samios</cp:lastModifiedBy>
  <cp:revision>15</cp:revision>
  <dcterms:created xsi:type="dcterms:W3CDTF">2015-11-10T00:10:21Z</dcterms:created>
  <dcterms:modified xsi:type="dcterms:W3CDTF">2015-11-18T19:57:45Z</dcterms:modified>
  <cp:category/>
</cp:coreProperties>
</file>