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20"/>
    <p:restoredTop sz="81102" autoAdjust="0"/>
  </p:normalViewPr>
  <p:slideViewPr>
    <p:cSldViewPr snapToGrid="0" snapToObjects="1">
      <p:cViewPr varScale="1">
        <p:scale>
          <a:sx n="94" d="100"/>
          <a:sy n="94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6D28D-CFE3-7C4D-A7C2-E2C7E02CBC12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F3E4-DBA9-EE4F-A099-8115F3A7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E2491-71B9-463D-8191-E548DA90884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04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</a:t>
            </a:r>
            <a:r>
              <a:rPr lang="en-US" dirty="0" smtClean="0"/>
              <a:t>http://www.crisp.se/ScrumAndXpFromTheTrenches.html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F3E4-DBA9-EE4F-A099-8115F3A794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baseline="0" dirty="0" smtClean="0"/>
              <a:t>: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http://availagility.wordpress.com/2008/10/28/kanban-flow-and-cadence/ - Karl Scotland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F3E4-DBA9-EE4F-A099-8115F3A794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7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F3E4-DBA9-EE4F-A099-8115F3A794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8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https://www.crisp.se/file-uploads/Kanban-vs-Scrum.pdf – Henrik </a:t>
            </a:r>
            <a:r>
              <a:rPr lang="en-US" dirty="0" err="1" smtClean="0"/>
              <a:t>Kniberg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F3E4-DBA9-EE4F-A099-8115F3A794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https://www.crisp.se/file-uploads/Kanban-vs-Scrum.pdf – Henrik </a:t>
            </a:r>
            <a:r>
              <a:rPr lang="en-US" dirty="0" err="1" smtClean="0"/>
              <a:t>Kniberg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F3E4-DBA9-EE4F-A099-8115F3A794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9BD1-6F2C-104A-96AB-26B7F5B57CE3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3FE8-14BA-2942-89A2-25C8A05517C5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9A9D-F34C-B84C-8306-403A8951CCDF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CD00-0538-FD4D-90B3-D61B4139A42D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ED868-15CD-0540-BE96-CA2F7004DAC4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-4358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169578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364121"/>
            <a:ext cx="3298976" cy="342708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348" y="169578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364119"/>
            <a:ext cx="3303351" cy="342708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1467" y="169578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364119"/>
            <a:ext cx="3304928" cy="342708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E64E-565A-6949-9930-BFA6B90A8195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2363" y="3392064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17359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100397"/>
            <a:ext cx="3296409" cy="169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348" y="3392064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17359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100398"/>
            <a:ext cx="3303352" cy="169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887" y="3392064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17359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100398"/>
            <a:ext cx="3305053" cy="169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61A0-DFD4-0448-9A77-6024B1AD9E48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1711235"/>
            <a:ext cx="10364452" cy="40799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0A13-93A1-C249-B164-D1C6D964EDED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63F-CD34-374C-8EDE-74442F97636E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7587" y="2600362"/>
            <a:ext cx="11272624" cy="1657279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604" y="113519"/>
            <a:ext cx="3891968" cy="708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1754" y="6228669"/>
            <a:ext cx="4928332" cy="3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9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11234"/>
            <a:ext cx="10363826" cy="4079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342-CC08-DC46-8903-D32960F4AC2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FEE1-D9F3-294B-A1B3-D5D6413D215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17620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05874"/>
            <a:ext cx="5106026" cy="40853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705872"/>
            <a:ext cx="5105400" cy="40853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C7F-8EED-AE4C-B482-A008F4108C18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4560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1730933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2541124"/>
            <a:ext cx="5106027" cy="32500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1730936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541130"/>
            <a:ext cx="5105401" cy="3250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12A5-7FBD-4E43-92B6-A6DF7228A867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3D33-0802-1F49-A88C-DB906F09F398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F7B8-19E7-7948-B8AE-D400825B01DE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0F97-23E5-5643-BFBA-AB5FF75633A6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1DB8-0C92-CE47-A206-DE44A8A5435C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0" b="-492"/>
          <a:stretch/>
        </p:blipFill>
        <p:spPr bwMode="auto">
          <a:xfrm>
            <a:off x="-33866" y="-84667"/>
            <a:ext cx="12237156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1762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716089"/>
            <a:ext cx="10364452" cy="407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0687" y="63785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9F1550-BC82-D84D-B10C-284745B3AB09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5724" y="63785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5961" y="63785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388184"/>
            <a:ext cx="1084261" cy="346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3" r:id="rId18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6"/>
          <p:cNvSpPr txBox="1">
            <a:spLocks/>
          </p:cNvSpPr>
          <p:nvPr/>
        </p:nvSpPr>
        <p:spPr>
          <a:xfrm>
            <a:off x="1901292" y="457200"/>
            <a:ext cx="8233309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800" b="1" dirty="0">
                <a:solidFill>
                  <a:schemeClr val="bg1"/>
                </a:solidFill>
              </a:rPr>
              <a:t>Agile Stakeholder Participation Benefits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 of Kanban And Scrum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are They the Same, Different and What Guidance Do You have On When </a:t>
            </a:r>
            <a:r>
              <a:rPr lang="en-US" dirty="0" err="1" smtClean="0"/>
              <a:t>tO</a:t>
            </a:r>
            <a:r>
              <a:rPr lang="en-US" dirty="0" smtClean="0"/>
              <a:t> Use What</a:t>
            </a:r>
            <a:endParaRPr lang="en-US" dirty="0"/>
          </a:p>
          <a:p>
            <a:r>
              <a:rPr lang="en-US" dirty="0" smtClean="0"/>
              <a:t>Hans Samios @ Focussed Agile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094D-EDBD-D946-80C9-BA1D7840E5B4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Split </a:t>
            </a:r>
            <a:r>
              <a:rPr lang="en-US" dirty="0"/>
              <a:t>your </a:t>
            </a:r>
            <a:r>
              <a:rPr lang="en-US" dirty="0" smtClean="0"/>
              <a:t>organization</a:t>
            </a:r>
            <a:endParaRPr lang="en-US" dirty="0"/>
          </a:p>
          <a:p>
            <a:pPr lvl="1"/>
            <a:r>
              <a:rPr lang="en-US" dirty="0" smtClean="0"/>
              <a:t>small</a:t>
            </a:r>
            <a:r>
              <a:rPr lang="en-US" dirty="0"/>
              <a:t>, cross-functional, self-organizing </a:t>
            </a:r>
            <a:r>
              <a:rPr lang="en-US" dirty="0" smtClean="0"/>
              <a:t>teams</a:t>
            </a:r>
          </a:p>
          <a:p>
            <a:r>
              <a:rPr lang="en-US" dirty="0" smtClean="0"/>
              <a:t>Split </a:t>
            </a:r>
            <a:r>
              <a:rPr lang="en-US" dirty="0"/>
              <a:t>your </a:t>
            </a:r>
            <a:r>
              <a:rPr lang="en-US" dirty="0" smtClean="0"/>
              <a:t>work</a:t>
            </a:r>
            <a:endParaRPr lang="en-US" dirty="0"/>
          </a:p>
          <a:p>
            <a:pPr lvl="1"/>
            <a:r>
              <a:rPr lang="en-US" dirty="0" smtClean="0"/>
              <a:t>small</a:t>
            </a:r>
            <a:r>
              <a:rPr lang="en-US" dirty="0"/>
              <a:t>, concrete </a:t>
            </a:r>
            <a:r>
              <a:rPr lang="en-US" dirty="0" smtClean="0"/>
              <a:t>deliverables</a:t>
            </a:r>
          </a:p>
          <a:p>
            <a:pPr lvl="1"/>
            <a:r>
              <a:rPr lang="en-US" dirty="0" smtClean="0"/>
              <a:t>Assign </a:t>
            </a:r>
            <a:r>
              <a:rPr lang="en-US" dirty="0"/>
              <a:t>someone to be responsible for that list and to sort the list by </a:t>
            </a:r>
            <a:r>
              <a:rPr lang="en-US" dirty="0" smtClean="0"/>
              <a:t>priority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/>
              <a:t>team estimates the relative size of each </a:t>
            </a:r>
            <a:r>
              <a:rPr lang="en-US" dirty="0" smtClean="0"/>
              <a:t>item</a:t>
            </a:r>
          </a:p>
          <a:p>
            <a:r>
              <a:rPr lang="en-US" dirty="0" smtClean="0"/>
              <a:t>Split time</a:t>
            </a:r>
            <a:endParaRPr lang="en-US" dirty="0"/>
          </a:p>
          <a:p>
            <a:pPr lvl="1"/>
            <a:r>
              <a:rPr lang="en-US" dirty="0" smtClean="0"/>
              <a:t>short </a:t>
            </a:r>
            <a:r>
              <a:rPr lang="en-US" dirty="0"/>
              <a:t>fixed-length iterations </a:t>
            </a:r>
            <a:r>
              <a:rPr lang="en-US" dirty="0" smtClean="0"/>
              <a:t>(Usually 2 Weeks long, but Between </a:t>
            </a:r>
            <a:r>
              <a:rPr lang="en-US" dirty="0"/>
              <a:t>1 – 4 </a:t>
            </a:r>
            <a:r>
              <a:rPr lang="en-US" dirty="0" smtClean="0"/>
              <a:t>weeks)</a:t>
            </a:r>
          </a:p>
          <a:p>
            <a:pPr lvl="1"/>
            <a:r>
              <a:rPr lang="en-US" dirty="0" smtClean="0"/>
              <a:t>potentially </a:t>
            </a:r>
            <a:r>
              <a:rPr lang="en-US" dirty="0"/>
              <a:t>shippable </a:t>
            </a:r>
            <a:r>
              <a:rPr lang="en-US" dirty="0" smtClean="0"/>
              <a:t>Solutions demonstrated </a:t>
            </a:r>
            <a:r>
              <a:rPr lang="en-US" dirty="0"/>
              <a:t>after each </a:t>
            </a:r>
            <a:r>
              <a:rPr lang="en-US" dirty="0" smtClean="0"/>
              <a:t>iteration</a:t>
            </a:r>
          </a:p>
          <a:p>
            <a:r>
              <a:rPr lang="en-US" dirty="0" smtClean="0"/>
              <a:t>Optimize </a:t>
            </a:r>
            <a:r>
              <a:rPr lang="en-US" dirty="0"/>
              <a:t>the release </a:t>
            </a:r>
            <a:r>
              <a:rPr lang="en-US" dirty="0" smtClean="0"/>
              <a:t>plan</a:t>
            </a:r>
            <a:endParaRPr lang="en-US" dirty="0"/>
          </a:p>
          <a:p>
            <a:pPr lvl="1"/>
            <a:r>
              <a:rPr lang="en-US" dirty="0" smtClean="0"/>
              <a:t>update </a:t>
            </a:r>
            <a:r>
              <a:rPr lang="en-US" dirty="0"/>
              <a:t>priorities in collaboration with the customer, based on insights gained by inspecting the release after each </a:t>
            </a:r>
            <a:r>
              <a:rPr lang="en-US" dirty="0" smtClean="0"/>
              <a:t>iteration</a:t>
            </a:r>
          </a:p>
          <a:p>
            <a:r>
              <a:rPr lang="en-US" dirty="0" smtClean="0"/>
              <a:t>Optimize </a:t>
            </a:r>
            <a:r>
              <a:rPr lang="en-US" dirty="0"/>
              <a:t>the process </a:t>
            </a:r>
            <a:endParaRPr lang="en-US" dirty="0" smtClean="0"/>
          </a:p>
          <a:p>
            <a:pPr lvl="1"/>
            <a:r>
              <a:rPr lang="en-US" dirty="0" smtClean="0"/>
              <a:t>retrospective </a:t>
            </a:r>
            <a:r>
              <a:rPr lang="en-US" dirty="0"/>
              <a:t>after each iteration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342-CC08-DC46-8903-D32960F4AC2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r>
              <a:rPr lang="en-US" dirty="0" smtClean="0"/>
              <a:t>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Visualize the workflow</a:t>
            </a:r>
          </a:p>
          <a:p>
            <a:pPr lvl="1"/>
            <a:r>
              <a:rPr lang="en-US" dirty="0"/>
              <a:t>Split the work into pieces, write each item on a card and put on the wall</a:t>
            </a:r>
          </a:p>
          <a:p>
            <a:pPr lvl="1"/>
            <a:r>
              <a:rPr lang="en-US" dirty="0"/>
              <a:t>Use named columns to illustrate where each item is in the workflow</a:t>
            </a:r>
          </a:p>
          <a:p>
            <a:r>
              <a:rPr lang="en-US" dirty="0"/>
              <a:t>Limit WIP (work in </a:t>
            </a:r>
            <a:r>
              <a:rPr lang="en-US" dirty="0" smtClean="0"/>
              <a:t>progress)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ssign </a:t>
            </a:r>
            <a:r>
              <a:rPr lang="en-US" dirty="0"/>
              <a:t>explicit limits to how many items may be in progress at each workflow </a:t>
            </a:r>
            <a:r>
              <a:rPr lang="en-US" dirty="0" smtClean="0"/>
              <a:t>state </a:t>
            </a:r>
            <a:endParaRPr lang="en-US" dirty="0"/>
          </a:p>
          <a:p>
            <a:r>
              <a:rPr lang="en-US" dirty="0"/>
              <a:t>Measure the lead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Lead Time (</a:t>
            </a:r>
            <a:r>
              <a:rPr lang="en-US" dirty="0"/>
              <a:t>sometimes called “cycle time</a:t>
            </a:r>
            <a:r>
              <a:rPr lang="en-US" dirty="0" smtClean="0"/>
              <a:t>”) = average </a:t>
            </a:r>
            <a:r>
              <a:rPr lang="en-US" dirty="0"/>
              <a:t>time to complete one </a:t>
            </a:r>
            <a:r>
              <a:rPr lang="en-US" dirty="0" smtClean="0"/>
              <a:t>item</a:t>
            </a:r>
          </a:p>
          <a:p>
            <a:pPr lvl="1"/>
            <a:r>
              <a:rPr lang="en-US" dirty="0" smtClean="0"/>
              <a:t>optimize </a:t>
            </a:r>
            <a:r>
              <a:rPr lang="en-US" dirty="0"/>
              <a:t>the process to make lead time as small and predictable as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342-CC08-DC46-8903-D32960F4AC2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 Between Kanban and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are Lean and </a:t>
            </a:r>
            <a:r>
              <a:rPr lang="en-US" dirty="0" smtClean="0"/>
              <a:t>Agile</a:t>
            </a:r>
          </a:p>
          <a:p>
            <a:r>
              <a:rPr lang="en-US" dirty="0" smtClean="0"/>
              <a:t>Both </a:t>
            </a:r>
            <a:r>
              <a:rPr lang="en-US" dirty="0"/>
              <a:t>use pull </a:t>
            </a:r>
            <a:r>
              <a:rPr lang="en-US" dirty="0" smtClean="0"/>
              <a:t>scheduling</a:t>
            </a:r>
          </a:p>
          <a:p>
            <a:r>
              <a:rPr lang="en-US" dirty="0" smtClean="0"/>
              <a:t>Both </a:t>
            </a:r>
            <a:r>
              <a:rPr lang="en-US" dirty="0"/>
              <a:t>limit </a:t>
            </a:r>
            <a:r>
              <a:rPr lang="en-US" dirty="0" smtClean="0"/>
              <a:t>WIP</a:t>
            </a:r>
          </a:p>
          <a:p>
            <a:r>
              <a:rPr lang="en-US" dirty="0" smtClean="0"/>
              <a:t>Both </a:t>
            </a:r>
            <a:r>
              <a:rPr lang="en-US" dirty="0"/>
              <a:t>use transparency to drive process </a:t>
            </a:r>
            <a:r>
              <a:rPr lang="en-US" dirty="0" smtClean="0"/>
              <a:t>improvement</a:t>
            </a:r>
          </a:p>
          <a:p>
            <a:r>
              <a:rPr lang="en-US" dirty="0" smtClean="0"/>
              <a:t>Both </a:t>
            </a:r>
            <a:r>
              <a:rPr lang="en-US" dirty="0"/>
              <a:t>focus on delivering releasable </a:t>
            </a:r>
            <a:r>
              <a:rPr lang="en-US" dirty="0" smtClean="0"/>
              <a:t>Solutions early </a:t>
            </a:r>
            <a:r>
              <a:rPr lang="en-US" dirty="0"/>
              <a:t>and </a:t>
            </a:r>
            <a:r>
              <a:rPr lang="en-US" dirty="0" smtClean="0"/>
              <a:t>often</a:t>
            </a:r>
          </a:p>
          <a:p>
            <a:r>
              <a:rPr lang="en-US" dirty="0" smtClean="0"/>
              <a:t>Both </a:t>
            </a:r>
            <a:r>
              <a:rPr lang="en-US" dirty="0"/>
              <a:t>are based on self-organizing </a:t>
            </a:r>
            <a:r>
              <a:rPr lang="en-US" dirty="0" smtClean="0"/>
              <a:t>(Stable) teams</a:t>
            </a:r>
          </a:p>
          <a:p>
            <a:r>
              <a:rPr lang="en-US" dirty="0" smtClean="0"/>
              <a:t>Both </a:t>
            </a:r>
            <a:r>
              <a:rPr lang="en-US" dirty="0"/>
              <a:t>require breaking the work into </a:t>
            </a:r>
            <a:r>
              <a:rPr lang="en-US" dirty="0" smtClean="0"/>
              <a:t>pieces</a:t>
            </a:r>
          </a:p>
          <a:p>
            <a:r>
              <a:rPr lang="en-US" dirty="0" smtClean="0"/>
              <a:t>Both OPTIMIZE THE </a:t>
            </a:r>
            <a:r>
              <a:rPr lang="en-US" dirty="0"/>
              <a:t>release plan </a:t>
            </a:r>
            <a:r>
              <a:rPr lang="en-US" dirty="0" smtClean="0"/>
              <a:t>continuously based </a:t>
            </a:r>
            <a:r>
              <a:rPr lang="en-US" dirty="0"/>
              <a:t>on empirical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342-CC08-DC46-8903-D32960F4AC2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Scrum And Kanban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96818248"/>
              </p:ext>
            </p:extLst>
          </p:nvPr>
        </p:nvGraphicFramePr>
        <p:xfrm>
          <a:off x="914400" y="1711325"/>
          <a:ext cx="103632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Kanban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Time-boxed iterations are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prescribed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Time-boxed iterations optional.</a:t>
                      </a:r>
                    </a:p>
                    <a:p>
                      <a:r>
                        <a:rPr lang="en-US" sz="1400" dirty="0" smtClean="0"/>
                        <a:t>Can have separate cadences for planning, release, and process improvement. Can be event-driven instead of time-boxed.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Team commits to a specific amount of work for this iteration</a:t>
                      </a:r>
                      <a:r>
                        <a:rPr lang="en-US" baseline="0" dirty="0" smtClean="0"/>
                        <a:t> (Sprint)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 commits to when</a:t>
                      </a:r>
                      <a:r>
                        <a:rPr lang="en-US" baseline="0" dirty="0" smtClean="0"/>
                        <a:t> it is brought into the board for execution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Uses Velocity as default metric for planning and process improvement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Uses Lead (or Cycle) time as default metric for planning and process improvement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Cross-functional teams prescribed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Cross-functional teams optional</a:t>
                      </a:r>
                    </a:p>
                    <a:p>
                      <a:r>
                        <a:rPr lang="en-US" sz="1400" dirty="0" smtClean="0"/>
                        <a:t>Specialist teams allowed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Items must be broken down so they can be completed within 1 Sprint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prescribed item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Burn-down chart prescribed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particular type of diagram is prescribed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Change agent</a:t>
                      </a:r>
                      <a:r>
                        <a:rPr lang="en-US" baseline="0" dirty="0" smtClean="0"/>
                        <a:t> is “</a:t>
                      </a:r>
                      <a:r>
                        <a:rPr lang="en-US" dirty="0" smtClean="0"/>
                        <a:t>commitment”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agent is “WIP limits”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342-CC08-DC46-8903-D32960F4AC2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Scrum And Kanban (continued)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46099254"/>
              </p:ext>
            </p:extLst>
          </p:nvPr>
        </p:nvGraphicFramePr>
        <p:xfrm>
          <a:off x="914400" y="1711325"/>
          <a:ext cx="10363200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Kanban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WIP limited indirectly</a:t>
                      </a:r>
                    </a:p>
                    <a:p>
                      <a:r>
                        <a:rPr lang="en-US" sz="1400" dirty="0" smtClean="0"/>
                        <a:t>Per</a:t>
                      </a:r>
                      <a:r>
                        <a:rPr lang="en-US" sz="1400" baseline="0" dirty="0" smtClean="0"/>
                        <a:t> Sprint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WIP limited directly</a:t>
                      </a:r>
                    </a:p>
                    <a:p>
                      <a:r>
                        <a:rPr lang="en-US" sz="1400" dirty="0" smtClean="0"/>
                        <a:t>Per workflow state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Estimation prescribed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Estimation optional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Cannot add items to ongoing iteration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add new items whenever capacity is available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sprint backlog is owned by one specific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Kanban board may be shared by multiple teams or individuals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Prescribes 3 roles</a:t>
                      </a:r>
                    </a:p>
                    <a:p>
                      <a:r>
                        <a:rPr lang="en-US" sz="1400" dirty="0" smtClean="0"/>
                        <a:t>Product</a:t>
                      </a:r>
                      <a:r>
                        <a:rPr lang="en-US" sz="1400" baseline="0" dirty="0" smtClean="0"/>
                        <a:t> Owner, Scrum Master,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prescribed</a:t>
                      </a:r>
                      <a:r>
                        <a:rPr lang="en-US" baseline="0" dirty="0" smtClean="0"/>
                        <a:t> roles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Prescribes 4 ceremonies</a:t>
                      </a:r>
                    </a:p>
                    <a:p>
                      <a:r>
                        <a:rPr lang="en-US" sz="1400" baseline="0" dirty="0" smtClean="0"/>
                        <a:t>Planning, Daily Scrum, Review and Retrospective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prescribed ceremonies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Scrum board is reset between each sprint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</a:t>
                      </a:r>
                      <a:r>
                        <a:rPr lang="en-US" dirty="0" err="1" smtClean="0"/>
                        <a:t>kanban</a:t>
                      </a:r>
                      <a:r>
                        <a:rPr lang="en-US" dirty="0" smtClean="0"/>
                        <a:t> board is persistent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Prescribes a prioritized product backlog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Prioritization is optional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342-CC08-DC46-8903-D32960F4AC2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7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Organizations and Teams Do a Combination of Both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Team Examples</a:t>
            </a:r>
          </a:p>
          <a:p>
            <a:pPr lvl="1"/>
            <a:r>
              <a:rPr lang="en-US" dirty="0" smtClean="0"/>
              <a:t>Kanban teams are set up as cross-functional</a:t>
            </a:r>
          </a:p>
          <a:p>
            <a:pPr lvl="1"/>
            <a:r>
              <a:rPr lang="en-US" dirty="0" smtClean="0"/>
              <a:t>Scrum teams Set WIP Limits within a Sprint</a:t>
            </a:r>
          </a:p>
          <a:p>
            <a:pPr lvl="1"/>
            <a:r>
              <a:rPr lang="en-US" dirty="0" smtClean="0"/>
              <a:t>Kanban Teams Setup cadence of retrospectives, Daily meetings,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Scrum Teams establish (capacity-Based) rules for Break-fix or Other “interruptions”</a:t>
            </a:r>
          </a:p>
          <a:p>
            <a:r>
              <a:rPr lang="en-US" dirty="0" smtClean="0"/>
              <a:t>Team-of-Teams (Scaling) Examples</a:t>
            </a:r>
          </a:p>
          <a:p>
            <a:pPr lvl="1"/>
            <a:r>
              <a:rPr lang="en-US" dirty="0" smtClean="0"/>
              <a:t>Kanban Teams commit to work on Sprint Schedule to aid in synchronization and Alignment</a:t>
            </a:r>
          </a:p>
          <a:p>
            <a:pPr lvl="1"/>
            <a:r>
              <a:rPr lang="en-US" dirty="0" smtClean="0"/>
              <a:t>Portfolio AND Program level work is set up as Kanban</a:t>
            </a:r>
          </a:p>
          <a:p>
            <a:r>
              <a:rPr lang="en-US" dirty="0" smtClean="0"/>
              <a:t>Retrospectives drive improvement </a:t>
            </a:r>
          </a:p>
          <a:p>
            <a:pPr lvl="1"/>
            <a:r>
              <a:rPr lang="en-US" dirty="0" smtClean="0"/>
              <a:t>Scrum and Kanban as a Toolbox of Ideas to Leverage</a:t>
            </a:r>
          </a:p>
          <a:p>
            <a:pPr lvl="1"/>
            <a:r>
              <a:rPr lang="en-US" dirty="0" smtClean="0"/>
              <a:t>Use Whatever helps you improve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342-CC08-DC46-8903-D32960F4AC2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3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We Use Scrum or Kanban?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7001112"/>
              </p:ext>
            </p:extLst>
          </p:nvPr>
        </p:nvGraphicFramePr>
        <p:xfrm>
          <a:off x="914400" y="1711325"/>
          <a:ext cx="103632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6480"/>
                <a:gridCol w="1473200"/>
                <a:gridCol w="1493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Kanban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Scrum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Consideration: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Work</a:t>
                      </a:r>
                      <a:r>
                        <a:rPr lang="en-US" baseline="0" dirty="0" smtClean="0"/>
                        <a:t> for the team is more than 50% demand driven (team’s priority is responsiveness)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dirty="0" smtClean="0"/>
                        <a:t>Work</a:t>
                      </a:r>
                      <a:r>
                        <a:rPr lang="en-US" baseline="0" dirty="0" smtClean="0"/>
                        <a:t> for the team is mostly project driven (t</a:t>
                      </a:r>
                      <a:r>
                        <a:rPr lang="en-US" dirty="0" smtClean="0"/>
                        <a:t>eam’s priority is predictability, forecasting and</a:t>
                      </a:r>
                      <a:r>
                        <a:rPr lang="en-US" baseline="0" dirty="0" smtClean="0"/>
                        <a:t> productivity)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Secondary</a:t>
                      </a:r>
                      <a:r>
                        <a:rPr lang="en-US" baseline="0" dirty="0" smtClean="0"/>
                        <a:t> Considerations: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dirty="0" smtClean="0"/>
                        <a:t>Team questions value</a:t>
                      </a:r>
                      <a:r>
                        <a:rPr lang="en-US" baseline="0" dirty="0" smtClean="0"/>
                        <a:t> of estimation and planning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dirty="0" smtClean="0"/>
                        <a:t>Team</a:t>
                      </a:r>
                      <a:r>
                        <a:rPr lang="en-US" baseline="0" dirty="0" smtClean="0"/>
                        <a:t> struggles to break items into small pieces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dirty="0" smtClean="0"/>
                        <a:t>Low appetite</a:t>
                      </a:r>
                      <a:r>
                        <a:rPr lang="en-US" baseline="0" dirty="0" smtClean="0"/>
                        <a:t> for significant process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Some / High appetite for significant</a:t>
                      </a:r>
                      <a:r>
                        <a:rPr lang="en-US" baseline="0" dirty="0" smtClean="0"/>
                        <a:t> process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C342-CC08-DC46-8903-D32960F4AC2A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© Focussed Agile LLC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9794" y="1131054"/>
            <a:ext cx="787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Teams usually set up majoring in either Scrum or Kanban and then evolve from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5065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Scrum for Stakeholders" id="{B20F74BF-73DB-1F4D-9D26-A5608959B81C}" vid="{4B906153-761C-3848-B650-A898DE781B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 to Scrum for Stakeholders</Template>
  <TotalTime>249</TotalTime>
  <Words>804</Words>
  <Application>Microsoft Office PowerPoint</Application>
  <PresentationFormat>Widescreen</PresentationFormat>
  <Paragraphs>135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Tw Cen MT</vt:lpstr>
      <vt:lpstr>Wingdings</vt:lpstr>
      <vt:lpstr>Droplet</vt:lpstr>
      <vt:lpstr>Comparison of Kanban And Scrum</vt:lpstr>
      <vt:lpstr>Scrum in a Nutshell</vt:lpstr>
      <vt:lpstr>KanBan in a Nutshell</vt:lpstr>
      <vt:lpstr>Similarities Between Kanban and Scrum</vt:lpstr>
      <vt:lpstr>Differences Between Scrum And Kanban</vt:lpstr>
      <vt:lpstr>Differences Between Scrum And Kanban (continued)</vt:lpstr>
      <vt:lpstr>Most Organizations and Teams Do a Combination of Both</vt:lpstr>
      <vt:lpstr>Should We Use Scrum or Kanban?</vt:lpstr>
    </vt:vector>
  </TitlesOfParts>
  <Manager/>
  <Company>Focussed Agile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Kanban And Scrum</dc:title>
  <dc:subject>How Does Project Management Change In an Agile / DevOps Environment?</dc:subject>
  <dc:creator>Hans Samios</dc:creator>
  <cp:keywords>Kanban, Scrum, Approach, Thinking</cp:keywords>
  <dc:description/>
  <cp:lastModifiedBy>Samios, Hans P /C</cp:lastModifiedBy>
  <cp:revision>69</cp:revision>
  <dcterms:created xsi:type="dcterms:W3CDTF">2015-11-10T00:10:21Z</dcterms:created>
  <dcterms:modified xsi:type="dcterms:W3CDTF">2017-03-14T14:47:42Z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-1336461121</vt:i4>
  </property>
  <property fmtid="{D5CDD505-2E9C-101B-9397-08002B2CF9AE}" pid="3" name="_NewReviewCycle">
    <vt:lpwstr/>
  </property>
  <property fmtid="{D5CDD505-2E9C-101B-9397-08002B2CF9AE}" pid="4" name="_EmailSubject">
    <vt:lpwstr>Scrum vs Kanban</vt:lpwstr>
  </property>
  <property fmtid="{D5CDD505-2E9C-101B-9397-08002B2CF9AE}" pid="5" name="_AuthorEmail">
    <vt:lpwstr>hans.p.samios@exxonmobil.com</vt:lpwstr>
  </property>
  <property fmtid="{D5CDD505-2E9C-101B-9397-08002B2CF9AE}" pid="6" name="_AuthorEmailDisplayName">
    <vt:lpwstr>Samios, Hans P /C</vt:lpwstr>
  </property>
</Properties>
</file>