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29"/>
  </p:notesMasterIdLst>
  <p:handoutMasterIdLst>
    <p:handoutMasterId r:id="rId30"/>
  </p:handoutMasterIdLst>
  <p:sldIdLst>
    <p:sldId id="256" r:id="rId2"/>
    <p:sldId id="278" r:id="rId3"/>
    <p:sldId id="279" r:id="rId4"/>
    <p:sldId id="280" r:id="rId5"/>
    <p:sldId id="281" r:id="rId6"/>
    <p:sldId id="282" r:id="rId7"/>
    <p:sldId id="304" r:id="rId8"/>
    <p:sldId id="284" r:id="rId9"/>
    <p:sldId id="285" r:id="rId10"/>
    <p:sldId id="286" r:id="rId11"/>
    <p:sldId id="287" r:id="rId12"/>
    <p:sldId id="305"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276" r:id="rId27"/>
    <p:sldId id="303" r:id="rId28"/>
  </p:sldIdLst>
  <p:sldSz cx="12192000" cy="6858000"/>
  <p:notesSz cx="6858000" cy="9144000"/>
  <p:defaultTextStyle>
    <a:defPPr>
      <a:defRPr lang="en-US"/>
    </a:defPPr>
    <a:lvl1pPr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mn-ea"/>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mn-ea"/>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mn-ea"/>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mn-ea"/>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04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246"/>
    <p:restoredTop sz="81086" autoAdjust="0"/>
  </p:normalViewPr>
  <p:slideViewPr>
    <p:cSldViewPr snapToGrid="0" snapToObjects="1">
      <p:cViewPr varScale="1">
        <p:scale>
          <a:sx n="45" d="100"/>
          <a:sy n="45" d="100"/>
        </p:scale>
        <p:origin x="192" y="88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74" d="100"/>
          <a:sy n="74" d="100"/>
        </p:scale>
        <p:origin x="3528" y="17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FDBD460-478E-3B4C-B455-26ADBF8827C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8FEF69C-9F61-DC4E-B0AB-A61E41F7518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57BB0B-04E8-A64F-8402-D40D50168A22}" type="datetimeFigureOut">
              <a:rPr lang="en-US" smtClean="0"/>
              <a:t>7/22/20</a:t>
            </a:fld>
            <a:endParaRPr lang="en-US"/>
          </a:p>
        </p:txBody>
      </p:sp>
      <p:sp>
        <p:nvSpPr>
          <p:cNvPr id="4" name="Footer Placeholder 3">
            <a:extLst>
              <a:ext uri="{FF2B5EF4-FFF2-40B4-BE49-F238E27FC236}">
                <a16:creationId xmlns:a16="http://schemas.microsoft.com/office/drawing/2014/main" id="{EE7BAD10-CDCA-2546-A984-812AFEF739E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 Focussed Agile LLC</a:t>
            </a:r>
          </a:p>
        </p:txBody>
      </p:sp>
      <p:sp>
        <p:nvSpPr>
          <p:cNvPr id="5" name="Slide Number Placeholder 4">
            <a:extLst>
              <a:ext uri="{FF2B5EF4-FFF2-40B4-BE49-F238E27FC236}">
                <a16:creationId xmlns:a16="http://schemas.microsoft.com/office/drawing/2014/main" id="{CB0A7BE1-C39B-5743-AFC0-4045C87297A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EEE80B8-7D4D-4845-84CD-54862B2F4589}" type="slidenum">
              <a:rPr lang="en-US" smtClean="0"/>
              <a:t>‹#›</a:t>
            </a:fld>
            <a:endParaRPr lang="en-US"/>
          </a:p>
        </p:txBody>
      </p:sp>
    </p:spTree>
    <p:extLst>
      <p:ext uri="{BB962C8B-B14F-4D97-AF65-F5344CB8AC3E}">
        <p14:creationId xmlns:p14="http://schemas.microsoft.com/office/powerpoint/2010/main" val="3992929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06D28D-CFE3-7C4D-A7C2-E2C7E02CBC12}" type="datetimeFigureOut">
              <a:rPr lang="en-US" smtClean="0"/>
              <a:t>7/22/20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6F3E4-DBA9-EE4F-A099-8115F3A7944D}" type="slidenum">
              <a:rPr lang="en-US" smtClean="0"/>
              <a:t>‹#›</a:t>
            </a:fld>
            <a:endParaRPr lang="en-US"/>
          </a:p>
        </p:txBody>
      </p:sp>
    </p:spTree>
    <p:extLst>
      <p:ext uri="{BB962C8B-B14F-4D97-AF65-F5344CB8AC3E}">
        <p14:creationId xmlns:p14="http://schemas.microsoft.com/office/powerpoint/2010/main" val="290786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50E2491-71B9-463D-8191-E548DA908840}" type="slidenum">
              <a:rPr lang="en-GB" smtClean="0"/>
              <a:pPr/>
              <a:t>1</a:t>
            </a:fld>
            <a:endParaRPr lang="en-GB" dirty="0"/>
          </a:p>
        </p:txBody>
      </p:sp>
    </p:spTree>
    <p:extLst>
      <p:ext uri="{BB962C8B-B14F-4D97-AF65-F5344CB8AC3E}">
        <p14:creationId xmlns:p14="http://schemas.microsoft.com/office/powerpoint/2010/main" val="1117040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Costs for IT organizations usually based on number of people.</a:t>
            </a:r>
          </a:p>
          <a:p>
            <a:endParaRPr lang="en-US" dirty="0"/>
          </a:p>
          <a:p>
            <a:r>
              <a:rPr lang="en-US" dirty="0"/>
              <a:t>Team cost per week – assume</a:t>
            </a:r>
            <a:r>
              <a:rPr lang="en-US" baseline="0" dirty="0"/>
              <a:t> average burden rate of team is $100K / month or $25K / team (pizza sized team)</a:t>
            </a:r>
          </a:p>
          <a:p>
            <a:endParaRPr lang="en-US" baseline="0" dirty="0"/>
          </a:p>
          <a:p>
            <a:r>
              <a:rPr lang="en-US" baseline="0" dirty="0"/>
              <a:t>What this says is that we don’t really need to consider cost in scheduling decisions. The real question is how to best use the people we have.</a:t>
            </a:r>
            <a:endParaRPr lang="en-US" dirty="0"/>
          </a:p>
        </p:txBody>
      </p:sp>
      <p:sp>
        <p:nvSpPr>
          <p:cNvPr id="4" name="Slide Number Placeholder 3"/>
          <p:cNvSpPr>
            <a:spLocks noGrp="1"/>
          </p:cNvSpPr>
          <p:nvPr>
            <p:ph type="sldNum" sz="quarter" idx="10"/>
          </p:nvPr>
        </p:nvSpPr>
        <p:spPr/>
        <p:txBody>
          <a:bodyPr/>
          <a:lstStyle/>
          <a:p>
            <a:fld id="{D41CBB03-EF7E-4997-91DB-C09F13E43EC7}" type="slidenum">
              <a:rPr lang="en-US" smtClean="0"/>
              <a:t>8</a:t>
            </a:fld>
            <a:endParaRPr lang="en-US"/>
          </a:p>
        </p:txBody>
      </p:sp>
    </p:spTree>
    <p:extLst>
      <p:ext uri="{BB962C8B-B14F-4D97-AF65-F5344CB8AC3E}">
        <p14:creationId xmlns:p14="http://schemas.microsoft.com/office/powerpoint/2010/main" val="3113911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Obvious</a:t>
            </a:r>
            <a:r>
              <a:rPr lang="en-US" baseline="0" dirty="0"/>
              <a:t> – since effort is the same, deliver higher value item first so we can realize the on-going benefits of that value for a longer period of time.</a:t>
            </a:r>
            <a:endParaRPr lang="en-US" dirty="0"/>
          </a:p>
        </p:txBody>
      </p:sp>
      <p:sp>
        <p:nvSpPr>
          <p:cNvPr id="4" name="Slide Number Placeholder 3"/>
          <p:cNvSpPr>
            <a:spLocks noGrp="1"/>
          </p:cNvSpPr>
          <p:nvPr>
            <p:ph type="sldNum" sz="quarter" idx="10"/>
          </p:nvPr>
        </p:nvSpPr>
        <p:spPr/>
        <p:txBody>
          <a:bodyPr/>
          <a:lstStyle/>
          <a:p>
            <a:fld id="{D41CBB03-EF7E-4997-91DB-C09F13E43EC7}" type="slidenum">
              <a:rPr lang="en-US" smtClean="0"/>
              <a:t>9</a:t>
            </a:fld>
            <a:endParaRPr lang="en-US"/>
          </a:p>
        </p:txBody>
      </p:sp>
    </p:spTree>
    <p:extLst>
      <p:ext uri="{BB962C8B-B14F-4D97-AF65-F5344CB8AC3E}">
        <p14:creationId xmlns:p14="http://schemas.microsoft.com/office/powerpoint/2010/main" val="1937459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Obvious,</a:t>
            </a:r>
            <a:r>
              <a:rPr lang="en-US" baseline="0" dirty="0"/>
              <a:t> again. If they have the same value, deliver the one with smallest effort first so we can realize the return for a longer period of time.</a:t>
            </a:r>
          </a:p>
          <a:p>
            <a:endParaRPr lang="en-US" baseline="0" dirty="0"/>
          </a:p>
          <a:p>
            <a:r>
              <a:rPr lang="en-US" baseline="0" dirty="0"/>
              <a:t>What might not be so obvious for teams and individuals is that if there is no understanding of value, then the best assumption a person can make is that “all things have the same value”. This means that if a team does not understand the value, they should simply prioritize based on shortest job first. </a:t>
            </a:r>
          </a:p>
          <a:p>
            <a:endParaRPr lang="en-US" baseline="0" dirty="0"/>
          </a:p>
          <a:p>
            <a:r>
              <a:rPr lang="en-US" baseline="0" dirty="0"/>
              <a:t>Most organizations, when they see this, will decide this is not what they want, and so it will encourage people to work a more informed approach.</a:t>
            </a:r>
            <a:endParaRPr lang="en-US" dirty="0"/>
          </a:p>
        </p:txBody>
      </p:sp>
      <p:sp>
        <p:nvSpPr>
          <p:cNvPr id="4" name="Slide Number Placeholder 3"/>
          <p:cNvSpPr>
            <a:spLocks noGrp="1"/>
          </p:cNvSpPr>
          <p:nvPr>
            <p:ph type="sldNum" sz="quarter" idx="10"/>
          </p:nvPr>
        </p:nvSpPr>
        <p:spPr/>
        <p:txBody>
          <a:bodyPr/>
          <a:lstStyle/>
          <a:p>
            <a:fld id="{D41CBB03-EF7E-4997-91DB-C09F13E43EC7}" type="slidenum">
              <a:rPr lang="en-US" smtClean="0"/>
              <a:t>10</a:t>
            </a:fld>
            <a:endParaRPr lang="en-US"/>
          </a:p>
        </p:txBody>
      </p:sp>
    </p:spTree>
    <p:extLst>
      <p:ext uri="{BB962C8B-B14F-4D97-AF65-F5344CB8AC3E}">
        <p14:creationId xmlns:p14="http://schemas.microsoft.com/office/powerpoint/2010/main" val="1252056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Basic (obvious)</a:t>
            </a:r>
            <a:r>
              <a:rPr lang="en-US" baseline="0" dirty="0"/>
              <a:t> idea. Do high value, low effort (and therefore cost) first. Don’t do high effort and low value at all – just say no. If you have high value items that take a lot of effort, then perhaps this should be broken down into smaller items to realize value. Can you say “minimum viable product”? For low value items, even if they are easy to do, perhaps the response should be “just say no”. After all, you end up taking away capacity from higher value initiatives.</a:t>
            </a:r>
            <a:endParaRPr lang="en-US" dirty="0"/>
          </a:p>
        </p:txBody>
      </p:sp>
      <p:sp>
        <p:nvSpPr>
          <p:cNvPr id="4" name="Slide Number Placeholder 3"/>
          <p:cNvSpPr>
            <a:spLocks noGrp="1"/>
          </p:cNvSpPr>
          <p:nvPr>
            <p:ph type="sldNum" sz="quarter" idx="10"/>
          </p:nvPr>
        </p:nvSpPr>
        <p:spPr/>
        <p:txBody>
          <a:bodyPr/>
          <a:lstStyle/>
          <a:p>
            <a:fld id="{D41CBB03-EF7E-4997-91DB-C09F13E43EC7}" type="slidenum">
              <a:rPr lang="en-US" smtClean="0"/>
              <a:t>11</a:t>
            </a:fld>
            <a:endParaRPr lang="en-US"/>
          </a:p>
        </p:txBody>
      </p:sp>
    </p:spTree>
    <p:extLst>
      <p:ext uri="{BB962C8B-B14F-4D97-AF65-F5344CB8AC3E}">
        <p14:creationId xmlns:p14="http://schemas.microsoft.com/office/powerpoint/2010/main" val="2184068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1CBB03-EF7E-4997-91DB-C09F13E43EC7}" type="slidenum">
              <a:rPr lang="en-US" smtClean="0"/>
              <a:t>13</a:t>
            </a:fld>
            <a:endParaRPr lang="en-US"/>
          </a:p>
        </p:txBody>
      </p:sp>
    </p:spTree>
    <p:extLst>
      <p:ext uri="{BB962C8B-B14F-4D97-AF65-F5344CB8AC3E}">
        <p14:creationId xmlns:p14="http://schemas.microsoft.com/office/powerpoint/2010/main" val="3758217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would do the one where the </a:t>
            </a:r>
            <a:r>
              <a:rPr lang="en-US" baseline="0" dirty="0" err="1"/>
              <a:t>CoD</a:t>
            </a:r>
            <a:r>
              <a:rPr lang="en-US" baseline="0" dirty="0"/>
              <a:t> is higher – in other words we lose more money if we don’t do Feature Y first</a:t>
            </a:r>
            <a:endParaRPr lang="en-US" dirty="0"/>
          </a:p>
        </p:txBody>
      </p:sp>
      <p:sp>
        <p:nvSpPr>
          <p:cNvPr id="4" name="Slide Number Placeholder 3"/>
          <p:cNvSpPr>
            <a:spLocks noGrp="1"/>
          </p:cNvSpPr>
          <p:nvPr>
            <p:ph type="sldNum" sz="quarter" idx="10"/>
          </p:nvPr>
        </p:nvSpPr>
        <p:spPr/>
        <p:txBody>
          <a:bodyPr/>
          <a:lstStyle/>
          <a:p>
            <a:fld id="{D41CBB03-EF7E-4997-91DB-C09F13E43EC7}" type="slidenum">
              <a:rPr lang="en-US" smtClean="0"/>
              <a:t>14</a:t>
            </a:fld>
            <a:endParaRPr lang="en-US"/>
          </a:p>
        </p:txBody>
      </p:sp>
    </p:spTree>
    <p:extLst>
      <p:ext uri="{BB962C8B-B14F-4D97-AF65-F5344CB8AC3E}">
        <p14:creationId xmlns:p14="http://schemas.microsoft.com/office/powerpoint/2010/main" val="198004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noProof="1"/>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1"/>
              <a:t>Click to edit Master subtitle style</a:t>
            </a:r>
          </a:p>
        </p:txBody>
      </p:sp>
      <p:sp>
        <p:nvSpPr>
          <p:cNvPr id="7" name="Footer Placeholder 6">
            <a:extLst>
              <a:ext uri="{FF2B5EF4-FFF2-40B4-BE49-F238E27FC236}">
                <a16:creationId xmlns:a16="http://schemas.microsoft.com/office/drawing/2014/main" id="{9023C1B3-5EF3-BE42-9D6B-C41191FEA06D}"/>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2387999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6" name="Footer Placeholder 5">
            <a:extLst>
              <a:ext uri="{FF2B5EF4-FFF2-40B4-BE49-F238E27FC236}">
                <a16:creationId xmlns:a16="http://schemas.microsoft.com/office/drawing/2014/main" id="{AED79275-AB3D-3F47-9736-0FBCAB594D20}"/>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1991196493"/>
      </p:ext>
    </p:extLst>
  </p:cSld>
  <p:clrMapOvr>
    <a:masterClrMapping/>
  </p:clrMapOvr>
  <p:hf sldNum="0"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A81C60D-1196-0243-9191-89468CF0174C}"/>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194653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1711234"/>
            <a:ext cx="10363826" cy="4079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1C342-CC08-DC46-8903-D32960F4AC2A}" type="datetime1">
              <a:rPr lang="en-US" smtClean="0"/>
              <a:t>7/22/20</a:t>
            </a:fld>
            <a:endParaRPr lang="en-US" dirty="0"/>
          </a:p>
        </p:txBody>
      </p:sp>
      <p:sp>
        <p:nvSpPr>
          <p:cNvPr id="5" name="Footer Placeholder 4"/>
          <p:cNvSpPr>
            <a:spLocks noGrp="1"/>
          </p:cNvSpPr>
          <p:nvPr>
            <p:ph type="ftr" sz="quarter" idx="11"/>
          </p:nvPr>
        </p:nvSpPr>
        <p:spPr/>
        <p:txBody>
          <a:bodyPr/>
          <a:lstStyle/>
          <a:p>
            <a:r>
              <a:rPr lang="en-US"/>
              <a:t>2017 © Focussed Agile LLC</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941206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AED868-15CD-0540-BE96-CA2F7004DAC4}" type="datetime1">
              <a:rPr lang="en-US" smtClean="0"/>
              <a:t>7/22/20</a:t>
            </a:fld>
            <a:endParaRPr lang="en-US" dirty="0"/>
          </a:p>
        </p:txBody>
      </p:sp>
      <p:sp>
        <p:nvSpPr>
          <p:cNvPr id="6" name="Footer Placeholder 5"/>
          <p:cNvSpPr>
            <a:spLocks noGrp="1"/>
          </p:cNvSpPr>
          <p:nvPr>
            <p:ph type="ftr" sz="quarter" idx="11"/>
          </p:nvPr>
        </p:nvSpPr>
        <p:spPr/>
        <p:txBody>
          <a:bodyPr/>
          <a:lstStyle/>
          <a:p>
            <a:r>
              <a:rPr lang="en-US"/>
              <a:t>2017 © Focussed Agile LLC</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62363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Footer Placeholder 6">
            <a:extLst>
              <a:ext uri="{FF2B5EF4-FFF2-40B4-BE49-F238E27FC236}">
                <a16:creationId xmlns:a16="http://schemas.microsoft.com/office/drawing/2014/main" id="{76E2E2CA-A99A-FC46-BB51-301080DA5A02}"/>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698414271"/>
      </p:ext>
    </p:extLst>
  </p:cSld>
  <p:clrMapOvr>
    <a:masterClrMapping/>
  </p:clrMapOvr>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noProof="1"/>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1"/>
              <a:t>Click to edit Master text styles</a:t>
            </a:r>
          </a:p>
        </p:txBody>
      </p:sp>
      <p:sp>
        <p:nvSpPr>
          <p:cNvPr id="7" name="Footer Placeholder 6">
            <a:extLst>
              <a:ext uri="{FF2B5EF4-FFF2-40B4-BE49-F238E27FC236}">
                <a16:creationId xmlns:a16="http://schemas.microsoft.com/office/drawing/2014/main" id="{986306C8-CB2F-6648-A0AD-7F8F537531D5}"/>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3199751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8" name="Footer Placeholder 7">
            <a:extLst>
              <a:ext uri="{FF2B5EF4-FFF2-40B4-BE49-F238E27FC236}">
                <a16:creationId xmlns:a16="http://schemas.microsoft.com/office/drawing/2014/main" id="{3FD6E2A8-8DEE-824E-B174-B98831BAB68E}"/>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961452934"/>
      </p:ext>
    </p:extLst>
  </p:cSld>
  <p:clrMapOvr>
    <a:masterClrMapping/>
  </p:clrMapOvr>
  <p:hf sldNum="0"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noProof="1"/>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10" name="Footer Placeholder 9">
            <a:extLst>
              <a:ext uri="{FF2B5EF4-FFF2-40B4-BE49-F238E27FC236}">
                <a16:creationId xmlns:a16="http://schemas.microsoft.com/office/drawing/2014/main" id="{F0946986-99AD-C64E-937B-CAA37ABBE7E8}"/>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273236998"/>
      </p:ext>
    </p:extLst>
  </p:cSld>
  <p:clrMapOvr>
    <a:masterClrMapping/>
  </p:clrMapOvr>
  <p:hf sldNum="0"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6" name="Footer Placeholder 5">
            <a:extLst>
              <a:ext uri="{FF2B5EF4-FFF2-40B4-BE49-F238E27FC236}">
                <a16:creationId xmlns:a16="http://schemas.microsoft.com/office/drawing/2014/main" id="{5DCD3490-8EDA-3345-A83E-B5BFC60308A4}"/>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2173932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3D48EEB-5A10-184C-8F72-D1B945A18C6E}"/>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3171687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noProof="1"/>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1"/>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1"/>
              <a:t>Click to edit Master text styles</a:t>
            </a:r>
          </a:p>
        </p:txBody>
      </p:sp>
      <p:sp>
        <p:nvSpPr>
          <p:cNvPr id="8" name="Footer Placeholder 7">
            <a:extLst>
              <a:ext uri="{FF2B5EF4-FFF2-40B4-BE49-F238E27FC236}">
                <a16:creationId xmlns:a16="http://schemas.microsoft.com/office/drawing/2014/main" id="{F8E92F87-3252-6A41-9ABB-7D4852E6E98B}"/>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2194550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Footer Placeholder 6">
            <a:extLst>
              <a:ext uri="{FF2B5EF4-FFF2-40B4-BE49-F238E27FC236}">
                <a16:creationId xmlns:a16="http://schemas.microsoft.com/office/drawing/2014/main" id="{3437367A-306D-224B-81C2-149647A54342}"/>
              </a:ext>
            </a:extLst>
          </p:cNvPr>
          <p:cNvSpPr>
            <a:spLocks noGrp="1"/>
          </p:cNvSpPr>
          <p:nvPr>
            <p:ph type="ftr" sz="quarter" idx="10"/>
          </p:nvPr>
        </p:nvSpPr>
        <p:spPr/>
        <p:txBody>
          <a:bodyPr/>
          <a:lstStyle/>
          <a:p>
            <a:r>
              <a:rPr lang="en-US"/>
              <a:t>2020 © Focussed Agile LLC        </a:t>
            </a:r>
            <a:fld id="{F6487C0E-661C-7E4E-B2A7-96F98285CFC8}" type="slidenum">
              <a:rPr lang="en-US" smtClean="0"/>
              <a:pPr/>
              <a:t>‹#›</a:t>
            </a:fld>
            <a:endParaRPr lang="en-US" dirty="0"/>
          </a:p>
        </p:txBody>
      </p:sp>
    </p:spTree>
    <p:extLst>
      <p:ext uri="{BB962C8B-B14F-4D97-AF65-F5344CB8AC3E}">
        <p14:creationId xmlns:p14="http://schemas.microsoft.com/office/powerpoint/2010/main" val="923817163"/>
      </p:ext>
    </p:extLst>
  </p:cSld>
  <p:clrMapOvr>
    <a:masterClrMapping/>
  </p:clrMapOvr>
  <p:hf sldNum="0"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9" name="Picture 2" descr="Rectangle 1">
            <a:extLst>
              <a:ext uri="{FF2B5EF4-FFF2-40B4-BE49-F238E27FC236}">
                <a16:creationId xmlns:a16="http://schemas.microsoft.com/office/drawing/2014/main" id="{ED869F80-A5CC-0F49-AFCA-3B5CC6AEDE5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0638" y="6631781"/>
            <a:ext cx="12245976" cy="264319"/>
          </a:xfrm>
          <a:prstGeom prst="rect">
            <a:avLst/>
          </a:prstGeom>
          <a:solidFill>
            <a:srgbClr val="7B040B"/>
          </a:solidFill>
          <a:ln>
            <a:noFill/>
          </a:ln>
        </p:spPr>
      </p:pic>
      <p:sp>
        <p:nvSpPr>
          <p:cNvPr id="1026" name="Title Placeholder 1">
            <a:extLst>
              <a:ext uri="{FF2B5EF4-FFF2-40B4-BE49-F238E27FC236}">
                <a16:creationId xmlns:a16="http://schemas.microsoft.com/office/drawing/2014/main" id="{861E6DAC-4AC2-3D4F-8680-115F434C29D4}"/>
              </a:ext>
            </a:extLst>
          </p:cNvPr>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dirty="0"/>
              <a:t>Click to edit Master title style</a:t>
            </a:r>
          </a:p>
        </p:txBody>
      </p:sp>
      <p:sp>
        <p:nvSpPr>
          <p:cNvPr id="1027" name="Text Placeholder 2">
            <a:extLst>
              <a:ext uri="{FF2B5EF4-FFF2-40B4-BE49-F238E27FC236}">
                <a16:creationId xmlns:a16="http://schemas.microsoft.com/office/drawing/2014/main" id="{EFFE9787-13B3-5A47-8131-8A8FE9E0F769}"/>
              </a:ext>
            </a:extLst>
          </p:cNvPr>
          <p:cNvSpPr>
            <a:spLocks noGrp="1" noChangeArrowheads="1"/>
          </p:cNvSpPr>
          <p:nvPr>
            <p:ph type="body" idx="4294967295"/>
          </p:nvPr>
        </p:nvSpPr>
        <p:spPr bwMode="auto">
          <a:xfrm>
            <a:off x="838200" y="1825625"/>
            <a:ext cx="10515600" cy="3969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pic>
        <p:nvPicPr>
          <p:cNvPr id="10" name="Picture 2" descr="Rectangle 1">
            <a:extLst>
              <a:ext uri="{FF2B5EF4-FFF2-40B4-BE49-F238E27FC236}">
                <a16:creationId xmlns:a16="http://schemas.microsoft.com/office/drawing/2014/main" id="{066DC3FD-C34A-9846-A8E4-3FB498733303}"/>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2205" y="-127794"/>
            <a:ext cx="12245976" cy="264319"/>
          </a:xfrm>
          <a:prstGeom prst="rect">
            <a:avLst/>
          </a:prstGeom>
          <a:solidFill>
            <a:srgbClr val="7B040B"/>
          </a:solidFill>
          <a:ln>
            <a:noFill/>
          </a:ln>
        </p:spPr>
      </p:pic>
      <p:pic>
        <p:nvPicPr>
          <p:cNvPr id="8" name="Picture 4" descr="Group 36">
            <a:extLst>
              <a:ext uri="{FF2B5EF4-FFF2-40B4-BE49-F238E27FC236}">
                <a16:creationId xmlns:a16="http://schemas.microsoft.com/office/drawing/2014/main" id="{3F9B0AA3-6AA0-EA4E-AE1A-B1E9BF1A17D2}"/>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1771" y="5936717"/>
            <a:ext cx="1763485" cy="925524"/>
          </a:xfrm>
          <a:prstGeom prst="rect">
            <a:avLst/>
          </a:prstGeom>
          <a:solidFill>
            <a:schemeClr val="bg1"/>
          </a:solidFill>
          <a:ln>
            <a:noFill/>
          </a:ln>
        </p:spPr>
      </p:pic>
      <p:sp>
        <p:nvSpPr>
          <p:cNvPr id="2" name="Footer Placeholder 1">
            <a:extLst>
              <a:ext uri="{FF2B5EF4-FFF2-40B4-BE49-F238E27FC236}">
                <a16:creationId xmlns:a16="http://schemas.microsoft.com/office/drawing/2014/main" id="{5F67AAE5-606C-3F43-9543-6567A5FFA7ED}"/>
              </a:ext>
            </a:extLst>
          </p:cNvPr>
          <p:cNvSpPr>
            <a:spLocks noGrp="1"/>
          </p:cNvSpPr>
          <p:nvPr>
            <p:ph type="ftr" sz="quarter" idx="3"/>
          </p:nvPr>
        </p:nvSpPr>
        <p:spPr>
          <a:xfrm>
            <a:off x="4044950" y="658137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2020 © Focussed Agile LLC        </a:t>
            </a:r>
            <a:fld id="{F6487C0E-661C-7E4E-B2A7-96F98285CFC8}" type="slidenum">
              <a:rPr lang="en-US" smtClean="0"/>
              <a:pPr/>
              <a:t>‹#›</a:t>
            </a:fld>
            <a:endParaRPr lang="en-US" dirty="0"/>
          </a:p>
        </p:txBody>
      </p:sp>
      <p:pic>
        <p:nvPicPr>
          <p:cNvPr id="13" name="Picture 12">
            <a:extLst>
              <a:ext uri="{FF2B5EF4-FFF2-40B4-BE49-F238E27FC236}">
                <a16:creationId xmlns:a16="http://schemas.microsoft.com/office/drawing/2014/main" id="{C536F389-9B4B-634E-9F75-B99F68D37B39}"/>
              </a:ext>
            </a:extLst>
          </p:cNvPr>
          <p:cNvPicPr>
            <a:picLocks noChangeAspect="1"/>
          </p:cNvPicPr>
          <p:nvPr userDrawn="1"/>
        </p:nvPicPr>
        <p:blipFill>
          <a:blip r:embed="rId17"/>
          <a:stretch>
            <a:fillRect/>
          </a:stretch>
        </p:blipFill>
        <p:spPr>
          <a:xfrm>
            <a:off x="11273547" y="5936717"/>
            <a:ext cx="940904" cy="914306"/>
          </a:xfrm>
          <a:prstGeom prst="rect">
            <a:avLst/>
          </a:prstGeom>
          <a:solidFill>
            <a:schemeClr val="bg1"/>
          </a:solidFill>
        </p:spPr>
      </p:pic>
    </p:spTree>
    <p:extLst>
      <p:ext uri="{BB962C8B-B14F-4D97-AF65-F5344CB8AC3E}">
        <p14:creationId xmlns:p14="http://schemas.microsoft.com/office/powerpoint/2010/main" val="164963587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6" r:id="rId11"/>
    <p:sldLayoutId id="2147483687" r:id="rId12"/>
    <p:sldLayoutId id="2147483688" r:id="rId13"/>
  </p:sldLayoutIdLst>
  <p:hf sldNum="0" hdr="0"/>
  <p:txStyles>
    <p:titleStyle>
      <a:lvl1pPr algn="l" rtl="0" eaLnBrk="1" fontAlgn="base" hangingPunct="1">
        <a:lnSpc>
          <a:spcPct val="90000"/>
        </a:lnSpc>
        <a:spcBef>
          <a:spcPct val="0"/>
        </a:spcBef>
        <a:spcAft>
          <a:spcPct val="0"/>
        </a:spcAft>
        <a:defRPr sz="5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40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3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32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B040B"/>
        </a:solid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8800" dirty="0">
                <a:solidFill>
                  <a:schemeClr val="bg1"/>
                </a:solidFill>
              </a:rPr>
              <a:t>WSJF and COD</a:t>
            </a:r>
          </a:p>
        </p:txBody>
      </p:sp>
      <p:sp>
        <p:nvSpPr>
          <p:cNvPr id="6" name="Subtitle 5"/>
          <p:cNvSpPr>
            <a:spLocks noGrp="1"/>
          </p:cNvSpPr>
          <p:nvPr>
            <p:ph type="subTitle" idx="1"/>
          </p:nvPr>
        </p:nvSpPr>
        <p:spPr/>
        <p:txBody>
          <a:bodyPr>
            <a:normAutofit/>
          </a:bodyPr>
          <a:lstStyle/>
          <a:p>
            <a:r>
              <a:rPr lang="en-US" sz="3600" dirty="0">
                <a:solidFill>
                  <a:schemeClr val="bg1"/>
                </a:solidFill>
              </a:rPr>
              <a:t>Prioritizing and Scheduling Work</a:t>
            </a:r>
          </a:p>
          <a:p>
            <a:r>
              <a:rPr lang="en-US" sz="3600" dirty="0">
                <a:solidFill>
                  <a:schemeClr val="bg1"/>
                </a:solidFill>
              </a:rPr>
              <a:t>Hans Samios @ Focussed Agile</a:t>
            </a:r>
          </a:p>
        </p:txBody>
      </p:sp>
      <p:sp>
        <p:nvSpPr>
          <p:cNvPr id="3" name="Footer Placeholder 2"/>
          <p:cNvSpPr>
            <a:spLocks noGrp="1"/>
          </p:cNvSpPr>
          <p:nvPr>
            <p:ph type="ftr" sz="quarter" idx="10"/>
          </p:nvPr>
        </p:nvSpPr>
        <p:spPr/>
        <p:txBody>
          <a:bodyPr/>
          <a:lstStyle/>
          <a:p>
            <a:r>
              <a:rPr lang="en-US"/>
              <a:t>2017 © Focussed Agile LLC</a:t>
            </a:r>
            <a:endParaRPr lang="en-US" dirty="0"/>
          </a:p>
        </p:txBody>
      </p:sp>
    </p:spTree>
    <p:extLst>
      <p:ext uri="{BB962C8B-B14F-4D97-AF65-F5344CB8AC3E}">
        <p14:creationId xmlns:p14="http://schemas.microsoft.com/office/powerpoint/2010/main" val="1728198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Is there a better way to schedule work? </a:t>
            </a:r>
            <a:r>
              <a:rPr lang="en-US" sz="2000" dirty="0"/>
              <a:t>(Continued …)</a:t>
            </a:r>
            <a:endParaRPr lang="en-US" dirty="0"/>
          </a:p>
        </p:txBody>
      </p:sp>
      <p:sp>
        <p:nvSpPr>
          <p:cNvPr id="2" name="Content Placeholder 1"/>
          <p:cNvSpPr>
            <a:spLocks noGrp="1"/>
          </p:cNvSpPr>
          <p:nvPr>
            <p:ph idx="1"/>
          </p:nvPr>
        </p:nvSpPr>
        <p:spPr/>
        <p:txBody>
          <a:bodyPr/>
          <a:lstStyle/>
          <a:p>
            <a:r>
              <a:rPr lang="en-US"/>
              <a:t>Which feature would you do first and why?</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375916447"/>
              </p:ext>
            </p:extLst>
          </p:nvPr>
        </p:nvGraphicFramePr>
        <p:xfrm>
          <a:off x="1881187" y="3253963"/>
          <a:ext cx="8429625" cy="1112520"/>
        </p:xfrm>
        <a:graphic>
          <a:graphicData uri="http://schemas.openxmlformats.org/drawingml/2006/table">
            <a:tbl>
              <a:tblPr firstRow="1" bandRow="1">
                <a:tableStyleId>{5C22544A-7EE6-4342-B048-85BDC9FD1C3A}</a:tableStyleId>
              </a:tblPr>
              <a:tblGrid>
                <a:gridCol w="2809875">
                  <a:extLst>
                    <a:ext uri="{9D8B030D-6E8A-4147-A177-3AD203B41FA5}">
                      <a16:colId xmlns:a16="http://schemas.microsoft.com/office/drawing/2014/main" val="20000"/>
                    </a:ext>
                  </a:extLst>
                </a:gridCol>
                <a:gridCol w="2809875">
                  <a:extLst>
                    <a:ext uri="{9D8B030D-6E8A-4147-A177-3AD203B41FA5}">
                      <a16:colId xmlns:a16="http://schemas.microsoft.com/office/drawing/2014/main" val="20001"/>
                    </a:ext>
                  </a:extLst>
                </a:gridCol>
                <a:gridCol w="2809875">
                  <a:extLst>
                    <a:ext uri="{9D8B030D-6E8A-4147-A177-3AD203B41FA5}">
                      <a16:colId xmlns:a16="http://schemas.microsoft.com/office/drawing/2014/main" val="20002"/>
                    </a:ext>
                  </a:extLst>
                </a:gridCol>
              </a:tblGrid>
              <a:tr h="370840">
                <a:tc>
                  <a:txBody>
                    <a:bodyPr/>
                    <a:lstStyle/>
                    <a:p>
                      <a:pPr algn="ctr"/>
                      <a:r>
                        <a:rPr lang="en-US" dirty="0"/>
                        <a:t>Feature</a:t>
                      </a:r>
                    </a:p>
                  </a:txBody>
                  <a:tcPr/>
                </a:tc>
                <a:tc>
                  <a:txBody>
                    <a:bodyPr/>
                    <a:lstStyle/>
                    <a:p>
                      <a:pPr algn="ctr"/>
                      <a:r>
                        <a:rPr lang="en-US" dirty="0"/>
                        <a:t>Estimated Cost</a:t>
                      </a:r>
                    </a:p>
                  </a:txBody>
                  <a:tcPr/>
                </a:tc>
                <a:tc>
                  <a:txBody>
                    <a:bodyPr/>
                    <a:lstStyle/>
                    <a:p>
                      <a:pPr algn="ctr"/>
                      <a:r>
                        <a:rPr lang="en-US" dirty="0"/>
                        <a:t>Estimated Value</a:t>
                      </a:r>
                    </a:p>
                  </a:txBody>
                  <a:tcPr/>
                </a:tc>
                <a:extLst>
                  <a:ext uri="{0D108BD9-81ED-4DB2-BD59-A6C34878D82A}">
                    <a16:rowId xmlns:a16="http://schemas.microsoft.com/office/drawing/2014/main" val="10000"/>
                  </a:ext>
                </a:extLst>
              </a:tr>
              <a:tr h="370840">
                <a:tc>
                  <a:txBody>
                    <a:bodyPr/>
                    <a:lstStyle/>
                    <a:p>
                      <a:pPr algn="ctr"/>
                      <a:r>
                        <a:rPr lang="en-US" dirty="0"/>
                        <a:t>Feature X</a:t>
                      </a:r>
                    </a:p>
                  </a:txBody>
                  <a:tcPr/>
                </a:tc>
                <a:tc>
                  <a:txBody>
                    <a:bodyPr/>
                    <a:lstStyle/>
                    <a:p>
                      <a:pPr algn="ctr"/>
                      <a:r>
                        <a:rPr lang="en-US" dirty="0"/>
                        <a:t>3 weeks ($75K)</a:t>
                      </a:r>
                    </a:p>
                  </a:txBody>
                  <a:tcPr/>
                </a:tc>
                <a:tc>
                  <a:txBody>
                    <a:bodyPr/>
                    <a:lstStyle/>
                    <a:p>
                      <a:pPr algn="ctr"/>
                      <a:r>
                        <a:rPr lang="en-US" dirty="0"/>
                        <a:t>$175K</a:t>
                      </a:r>
                    </a:p>
                  </a:txBody>
                  <a:tcPr/>
                </a:tc>
                <a:extLst>
                  <a:ext uri="{0D108BD9-81ED-4DB2-BD59-A6C34878D82A}">
                    <a16:rowId xmlns:a16="http://schemas.microsoft.com/office/drawing/2014/main" val="10001"/>
                  </a:ext>
                </a:extLst>
              </a:tr>
              <a:tr h="370840">
                <a:tc>
                  <a:txBody>
                    <a:bodyPr/>
                    <a:lstStyle/>
                    <a:p>
                      <a:pPr algn="ctr"/>
                      <a:r>
                        <a:rPr lang="en-US" dirty="0"/>
                        <a:t>Feature</a:t>
                      </a:r>
                      <a:r>
                        <a:rPr lang="en-US" baseline="0" dirty="0"/>
                        <a:t> Y</a:t>
                      </a:r>
                      <a:endParaRPr lang="en-US" dirty="0"/>
                    </a:p>
                  </a:txBody>
                  <a:tcPr/>
                </a:tc>
                <a:tc>
                  <a:txBody>
                    <a:bodyPr/>
                    <a:lstStyle/>
                    <a:p>
                      <a:pPr algn="ctr"/>
                      <a:r>
                        <a:rPr lang="en-US" dirty="0"/>
                        <a:t>6 weeks ($150K)</a:t>
                      </a:r>
                    </a:p>
                  </a:txBody>
                  <a:tcPr/>
                </a:tc>
                <a:tc>
                  <a:txBody>
                    <a:bodyPr/>
                    <a:lstStyle/>
                    <a:p>
                      <a:pPr algn="ctr"/>
                      <a:r>
                        <a:rPr lang="en-US" dirty="0"/>
                        <a:t>$175K</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32924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836D059-0C35-413C-8F36-9968E9CACCA5" descr="D836D059-0C35-413C-8F36-9968E9CACCA5"/>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7735" r="4482" b="6394"/>
          <a:stretch/>
        </p:blipFill>
        <p:spPr bwMode="auto">
          <a:xfrm>
            <a:off x="3981650" y="1211351"/>
            <a:ext cx="8210350" cy="564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dirty="0"/>
              <a:t>Is there a better way to schedule work? </a:t>
            </a:r>
            <a:r>
              <a:rPr lang="en-US" sz="2000" dirty="0"/>
              <a:t>(Obviously …)</a:t>
            </a:r>
            <a:endParaRPr lang="en-US" dirty="0"/>
          </a:p>
        </p:txBody>
      </p:sp>
      <p:sp>
        <p:nvSpPr>
          <p:cNvPr id="4" name="Content Placeholder 3"/>
          <p:cNvSpPr>
            <a:spLocks noGrp="1"/>
          </p:cNvSpPr>
          <p:nvPr>
            <p:ph idx="1"/>
          </p:nvPr>
        </p:nvSpPr>
        <p:spPr>
          <a:xfrm>
            <a:off x="838200" y="1825625"/>
            <a:ext cx="4191000" cy="3969196"/>
          </a:xfrm>
        </p:spPr>
        <p:txBody>
          <a:bodyPr/>
          <a:lstStyle/>
          <a:p>
            <a:r>
              <a:rPr lang="en-US" dirty="0"/>
              <a:t>Need to determine how to trade</a:t>
            </a:r>
          </a:p>
          <a:p>
            <a:pPr lvl="1"/>
            <a:r>
              <a:rPr lang="en-US" dirty="0"/>
              <a:t>Value delivered</a:t>
            </a:r>
          </a:p>
          <a:p>
            <a:pPr lvl="1"/>
            <a:r>
              <a:rPr lang="en-US" dirty="0"/>
              <a:t>Cost (effort) to deliver </a:t>
            </a:r>
          </a:p>
        </p:txBody>
      </p:sp>
    </p:spTree>
    <p:extLst>
      <p:ext uri="{BB962C8B-B14F-4D97-AF65-F5344CB8AC3E}">
        <p14:creationId xmlns:p14="http://schemas.microsoft.com/office/powerpoint/2010/main" val="2236477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7B040B"/>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solidFill>
                  <a:schemeClr val="bg1"/>
                </a:solidFill>
              </a:rPr>
              <a:t>Introducing </a:t>
            </a:r>
            <a:r>
              <a:rPr lang="en-US" dirty="0" err="1">
                <a:solidFill>
                  <a:schemeClr val="bg1"/>
                </a:solidFill>
              </a:rPr>
              <a:t>CoD</a:t>
            </a:r>
            <a:r>
              <a:rPr lang="en-US" dirty="0">
                <a:solidFill>
                  <a:schemeClr val="bg1"/>
                </a:solidFill>
              </a:rPr>
              <a:t> and WSJF</a:t>
            </a:r>
          </a:p>
        </p:txBody>
      </p:sp>
      <p:sp>
        <p:nvSpPr>
          <p:cNvPr id="3" name="Text Placeholder 2">
            <a:extLst>
              <a:ext uri="{FF2B5EF4-FFF2-40B4-BE49-F238E27FC236}">
                <a16:creationId xmlns:a16="http://schemas.microsoft.com/office/drawing/2014/main" id="{5169C962-D4CF-A344-A6E9-F90B0FB6F22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2147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Introducing Cost of Delay</a:t>
            </a:r>
          </a:p>
        </p:txBody>
      </p:sp>
      <p:sp>
        <p:nvSpPr>
          <p:cNvPr id="2" name="Content Placeholder 1"/>
          <p:cNvSpPr>
            <a:spLocks noGrp="1"/>
          </p:cNvSpPr>
          <p:nvPr>
            <p:ph idx="1"/>
          </p:nvPr>
        </p:nvSpPr>
        <p:spPr/>
        <p:txBody>
          <a:bodyPr>
            <a:normAutofit fontScale="92500" lnSpcReduction="20000"/>
          </a:bodyPr>
          <a:lstStyle/>
          <a:p>
            <a:r>
              <a:rPr lang="en-US" dirty="0"/>
              <a:t>We want to deliver based on ability to generate most value for the capacity we have</a:t>
            </a:r>
          </a:p>
          <a:p>
            <a:pPr lvl="1"/>
            <a:r>
              <a:rPr lang="en-US" dirty="0"/>
              <a:t>If asked, people will say “everything is valuable”</a:t>
            </a:r>
          </a:p>
          <a:p>
            <a:pPr lvl="1"/>
            <a:r>
              <a:rPr lang="en-US" dirty="0"/>
              <a:t>Value alone doesn’t provide view of impact of time</a:t>
            </a:r>
          </a:p>
          <a:p>
            <a:pPr lvl="1"/>
            <a:endParaRPr lang="en-US" dirty="0"/>
          </a:p>
          <a:p>
            <a:r>
              <a:rPr lang="en-US" dirty="0"/>
              <a:t>Alternative question: “what will cost us the most by delaying its delivery”?</a:t>
            </a:r>
          </a:p>
          <a:p>
            <a:pPr lvl="1"/>
            <a:r>
              <a:rPr lang="en-US" dirty="0"/>
              <a:t>I.e. while we don’t have this feature we are losing the money we could have had from this feature</a:t>
            </a:r>
          </a:p>
        </p:txBody>
      </p:sp>
    </p:spTree>
    <p:extLst>
      <p:ext uri="{BB962C8B-B14F-4D97-AF65-F5344CB8AC3E}">
        <p14:creationId xmlns:p14="http://schemas.microsoft.com/office/powerpoint/2010/main" val="156428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Introducing Cost of Delay (</a:t>
            </a:r>
            <a:r>
              <a:rPr lang="en-US" dirty="0" err="1"/>
              <a:t>CoD</a:t>
            </a:r>
            <a:r>
              <a:rPr lang="en-US" dirty="0"/>
              <a:t>)</a:t>
            </a:r>
            <a:br>
              <a:rPr lang="en-US" dirty="0"/>
            </a:br>
            <a:r>
              <a:rPr lang="en-US" sz="2000" dirty="0"/>
              <a:t>(Continued …)</a:t>
            </a:r>
            <a:endParaRPr lang="en-US" dirty="0"/>
          </a:p>
        </p:txBody>
      </p:sp>
      <p:sp>
        <p:nvSpPr>
          <p:cNvPr id="2" name="Content Placeholder 1"/>
          <p:cNvSpPr>
            <a:spLocks noGrp="1"/>
          </p:cNvSpPr>
          <p:nvPr>
            <p:ph idx="1"/>
          </p:nvPr>
        </p:nvSpPr>
        <p:spPr/>
        <p:txBody>
          <a:bodyPr/>
          <a:lstStyle/>
          <a:p>
            <a:r>
              <a:rPr lang="en-US" dirty="0"/>
              <a:t>Which feature would you do first and why?</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2370396367"/>
              </p:ext>
            </p:extLst>
          </p:nvPr>
        </p:nvGraphicFramePr>
        <p:xfrm>
          <a:off x="1020980" y="2710403"/>
          <a:ext cx="10150040" cy="2199640"/>
        </p:xfrm>
        <a:graphic>
          <a:graphicData uri="http://schemas.openxmlformats.org/drawingml/2006/table">
            <a:tbl>
              <a:tblPr firstRow="1" bandRow="1">
                <a:tableStyleId>{5C22544A-7EE6-4342-B048-85BDC9FD1C3A}</a:tableStyleId>
              </a:tblPr>
              <a:tblGrid>
                <a:gridCol w="2537510">
                  <a:extLst>
                    <a:ext uri="{9D8B030D-6E8A-4147-A177-3AD203B41FA5}">
                      <a16:colId xmlns:a16="http://schemas.microsoft.com/office/drawing/2014/main" val="20000"/>
                    </a:ext>
                  </a:extLst>
                </a:gridCol>
                <a:gridCol w="2537510">
                  <a:extLst>
                    <a:ext uri="{9D8B030D-6E8A-4147-A177-3AD203B41FA5}">
                      <a16:colId xmlns:a16="http://schemas.microsoft.com/office/drawing/2014/main" val="20001"/>
                    </a:ext>
                  </a:extLst>
                </a:gridCol>
                <a:gridCol w="2537510">
                  <a:extLst>
                    <a:ext uri="{9D8B030D-6E8A-4147-A177-3AD203B41FA5}">
                      <a16:colId xmlns:a16="http://schemas.microsoft.com/office/drawing/2014/main" val="20002"/>
                    </a:ext>
                  </a:extLst>
                </a:gridCol>
                <a:gridCol w="2537510">
                  <a:extLst>
                    <a:ext uri="{9D8B030D-6E8A-4147-A177-3AD203B41FA5}">
                      <a16:colId xmlns:a16="http://schemas.microsoft.com/office/drawing/2014/main" val="20003"/>
                    </a:ext>
                  </a:extLst>
                </a:gridCol>
              </a:tblGrid>
              <a:tr h="370840">
                <a:tc>
                  <a:txBody>
                    <a:bodyPr/>
                    <a:lstStyle/>
                    <a:p>
                      <a:pPr algn="ctr"/>
                      <a:r>
                        <a:rPr lang="en-US" dirty="0"/>
                        <a:t>Feature</a:t>
                      </a:r>
                    </a:p>
                  </a:txBody>
                  <a:tcPr/>
                </a:tc>
                <a:tc>
                  <a:txBody>
                    <a:bodyPr/>
                    <a:lstStyle/>
                    <a:p>
                      <a:pPr algn="ctr"/>
                      <a:r>
                        <a:rPr lang="en-US" dirty="0"/>
                        <a:t>Estimated Value</a:t>
                      </a:r>
                    </a:p>
                  </a:txBody>
                  <a:tcPr/>
                </a:tc>
                <a:tc>
                  <a:txBody>
                    <a:bodyPr/>
                    <a:lstStyle/>
                    <a:p>
                      <a:pPr algn="ctr"/>
                      <a:r>
                        <a:rPr lang="en-US" dirty="0"/>
                        <a:t>Estimated </a:t>
                      </a:r>
                      <a:r>
                        <a:rPr lang="en-US" dirty="0" err="1"/>
                        <a:t>CoD</a:t>
                      </a:r>
                      <a:endParaRPr lang="en-US" dirty="0"/>
                    </a:p>
                  </a:txBody>
                  <a:tcPr/>
                </a:tc>
                <a:tc>
                  <a:txBody>
                    <a:bodyPr/>
                    <a:lstStyle/>
                    <a:p>
                      <a:pPr algn="ctr"/>
                      <a:r>
                        <a:rPr lang="en-US" dirty="0"/>
                        <a:t>Comment</a:t>
                      </a:r>
                    </a:p>
                  </a:txBody>
                  <a:tcPr/>
                </a:tc>
                <a:extLst>
                  <a:ext uri="{0D108BD9-81ED-4DB2-BD59-A6C34878D82A}">
                    <a16:rowId xmlns:a16="http://schemas.microsoft.com/office/drawing/2014/main" val="10000"/>
                  </a:ext>
                </a:extLst>
              </a:tr>
              <a:tr h="370840">
                <a:tc>
                  <a:txBody>
                    <a:bodyPr/>
                    <a:lstStyle/>
                    <a:p>
                      <a:pPr algn="ctr"/>
                      <a:r>
                        <a:rPr lang="en-US" dirty="0"/>
                        <a:t>Feature X</a:t>
                      </a:r>
                    </a:p>
                  </a:txBody>
                  <a:tcPr/>
                </a:tc>
                <a:tc>
                  <a:txBody>
                    <a:bodyPr/>
                    <a:lstStyle/>
                    <a:p>
                      <a:pPr algn="ctr"/>
                      <a:r>
                        <a:rPr lang="en-US" dirty="0"/>
                        <a:t>$175K</a:t>
                      </a:r>
                    </a:p>
                  </a:txBody>
                  <a:tcPr/>
                </a:tc>
                <a:tc>
                  <a:txBody>
                    <a:bodyPr/>
                    <a:lstStyle/>
                    <a:p>
                      <a:pPr algn="ctr"/>
                      <a:r>
                        <a:rPr lang="en-US" dirty="0"/>
                        <a:t>$75K</a:t>
                      </a:r>
                    </a:p>
                  </a:txBody>
                  <a:tcPr/>
                </a:tc>
                <a:tc>
                  <a:txBody>
                    <a:bodyPr/>
                    <a:lstStyle/>
                    <a:p>
                      <a:pPr algn="ctr"/>
                      <a:r>
                        <a:rPr lang="en-US" dirty="0"/>
                        <a:t>Loses</a:t>
                      </a:r>
                      <a:r>
                        <a:rPr lang="en-US" baseline="0" dirty="0"/>
                        <a:t> some value if not delivered by the deadline date</a:t>
                      </a:r>
                      <a:endParaRPr lang="en-US" dirty="0"/>
                    </a:p>
                  </a:txBody>
                  <a:tcPr/>
                </a:tc>
                <a:extLst>
                  <a:ext uri="{0D108BD9-81ED-4DB2-BD59-A6C34878D82A}">
                    <a16:rowId xmlns:a16="http://schemas.microsoft.com/office/drawing/2014/main" val="10001"/>
                  </a:ext>
                </a:extLst>
              </a:tr>
              <a:tr h="370840">
                <a:tc>
                  <a:txBody>
                    <a:bodyPr/>
                    <a:lstStyle/>
                    <a:p>
                      <a:pPr algn="ctr"/>
                      <a:r>
                        <a:rPr lang="en-US" dirty="0"/>
                        <a:t>Feature</a:t>
                      </a:r>
                      <a:r>
                        <a:rPr lang="en-US" baseline="0" dirty="0"/>
                        <a:t> Y</a:t>
                      </a:r>
                      <a:endParaRPr lang="en-US" dirty="0"/>
                    </a:p>
                  </a:txBody>
                  <a:tcPr/>
                </a:tc>
                <a:tc>
                  <a:txBody>
                    <a:bodyPr/>
                    <a:lstStyle/>
                    <a:p>
                      <a:pPr algn="ctr"/>
                      <a:r>
                        <a:rPr lang="en-US" dirty="0"/>
                        <a:t>$175K</a:t>
                      </a:r>
                    </a:p>
                  </a:txBody>
                  <a:tcPr/>
                </a:tc>
                <a:tc>
                  <a:txBody>
                    <a:bodyPr/>
                    <a:lstStyle/>
                    <a:p>
                      <a:pPr algn="ctr"/>
                      <a:r>
                        <a:rPr lang="en-US" dirty="0"/>
                        <a:t>$175K</a:t>
                      </a:r>
                    </a:p>
                  </a:txBody>
                  <a:tcPr/>
                </a:tc>
                <a:tc>
                  <a:txBody>
                    <a:bodyPr/>
                    <a:lstStyle/>
                    <a:p>
                      <a:pPr algn="ctr"/>
                      <a:r>
                        <a:rPr lang="en-US" dirty="0"/>
                        <a:t>Loses all value if</a:t>
                      </a:r>
                      <a:r>
                        <a:rPr lang="en-US" baseline="0" dirty="0"/>
                        <a:t> not delivered by the deadline date</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00273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575610" y="1711234"/>
            <a:ext cx="5701990" cy="4079965"/>
          </a:xfrm>
        </p:spPr>
        <p:txBody>
          <a:bodyPr>
            <a:normAutofit fontScale="55000" lnSpcReduction="20000"/>
          </a:bodyPr>
          <a:lstStyle/>
          <a:p>
            <a:pPr marL="0" indent="0" algn="ctr">
              <a:buNone/>
            </a:pPr>
            <a:r>
              <a:rPr lang="en-US" sz="3200" dirty="0"/>
              <a:t>“If you only quantify one thing, quantify Cost of Delay”</a:t>
            </a:r>
          </a:p>
          <a:p>
            <a:pPr marL="0" indent="0" algn="ctr">
              <a:buNone/>
            </a:pPr>
            <a:endParaRPr lang="en-US" dirty="0"/>
          </a:p>
          <a:p>
            <a:pPr marL="0" indent="0" algn="ctr">
              <a:buNone/>
            </a:pPr>
            <a:r>
              <a:rPr lang="en-US" dirty="0"/>
              <a:t>– Don </a:t>
            </a:r>
            <a:r>
              <a:rPr lang="en-US" dirty="0" err="1"/>
              <a:t>Reinertsen</a:t>
            </a:r>
            <a:r>
              <a:rPr lang="en-US" dirty="0"/>
              <a:t> “Principles of Product Development Flow”</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b="1" dirty="0"/>
              <a:t>Cost of Delay</a:t>
            </a:r>
            <a:r>
              <a:rPr lang="en-US" dirty="0"/>
              <a:t> is "a way of communicating the impact of time on the outcomes we hope to achieve"</a:t>
            </a:r>
          </a:p>
        </p:txBody>
      </p:sp>
      <p:pic>
        <p:nvPicPr>
          <p:cNvPr id="3074" name="Picture 2" descr="http://devnology.nl/images/stories/podcasts/don_reinertse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70296"/>
            <a:ext cx="4943475" cy="6392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527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is Cost of Delay (</a:t>
            </a:r>
            <a:r>
              <a:rPr lang="en-US" dirty="0" err="1"/>
              <a:t>CoD</a:t>
            </a:r>
            <a:r>
              <a:rPr lang="en-US" dirty="0"/>
              <a:t>) used?</a:t>
            </a:r>
          </a:p>
        </p:txBody>
      </p:sp>
      <p:sp>
        <p:nvSpPr>
          <p:cNvPr id="2" name="Content Placeholder 1"/>
          <p:cNvSpPr>
            <a:spLocks noGrp="1"/>
          </p:cNvSpPr>
          <p:nvPr>
            <p:ph idx="1"/>
          </p:nvPr>
        </p:nvSpPr>
        <p:spPr/>
        <p:txBody>
          <a:bodyPr>
            <a:normAutofit fontScale="70000" lnSpcReduction="20000"/>
          </a:bodyPr>
          <a:lstStyle/>
          <a:p>
            <a:endParaRPr lang="en-US" dirty="0"/>
          </a:p>
          <a:p>
            <a:pPr marL="0" indent="0">
              <a:buNone/>
            </a:pPr>
            <a:endParaRPr lang="en-US" dirty="0"/>
          </a:p>
          <a:p>
            <a:pPr marL="0" indent="0">
              <a:buNone/>
            </a:pPr>
            <a:endParaRPr lang="en-US" dirty="0"/>
          </a:p>
          <a:p>
            <a:pPr marL="0" indent="0">
              <a:buNone/>
            </a:pPr>
            <a:r>
              <a:rPr lang="en-US" dirty="0"/>
              <a:t>We calculate the </a:t>
            </a:r>
            <a:r>
              <a:rPr lang="en-US" dirty="0" err="1"/>
              <a:t>CoD</a:t>
            </a:r>
            <a:r>
              <a:rPr lang="en-US" dirty="0"/>
              <a:t> value and then divide by how long it takes (size of work) to generate the WSJF score</a:t>
            </a:r>
          </a:p>
          <a:p>
            <a:pPr marL="0" indent="0">
              <a:buNone/>
            </a:pPr>
            <a:endParaRPr lang="en-US" dirty="0"/>
          </a:p>
          <a:p>
            <a:pPr marL="0" indent="0">
              <a:buNone/>
            </a:pPr>
            <a:r>
              <a:rPr lang="en-US" dirty="0"/>
              <a:t>Deliver most value (or cost of delay) and are shortest duration first</a:t>
            </a:r>
          </a:p>
          <a:p>
            <a:pPr marL="0" indent="0">
              <a:buNone/>
            </a:pPr>
            <a:endParaRPr lang="en-US" dirty="0"/>
          </a:p>
          <a:p>
            <a:pPr marL="0" indent="0">
              <a:buNone/>
            </a:pPr>
            <a:r>
              <a:rPr lang="en-US" dirty="0"/>
              <a:t>Higher WSJF means higher priority</a:t>
            </a:r>
          </a:p>
        </p:txBody>
      </p:sp>
      <mc:AlternateContent xmlns:mc="http://schemas.openxmlformats.org/markup-compatibility/2006" xmlns:a14="http://schemas.microsoft.com/office/drawing/2010/main">
        <mc:Choice Requires="a14">
          <p:sp>
            <p:nvSpPr>
              <p:cNvPr id="4" name="TextBox 3"/>
              <p:cNvSpPr txBox="1"/>
              <p:nvPr/>
            </p:nvSpPr>
            <p:spPr>
              <a:xfrm>
                <a:off x="325657" y="1665171"/>
                <a:ext cx="11540691" cy="104304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𝑊𝑒𝑖𝑔h𝑡𝑒𝑑</m:t>
                      </m:r>
                      <m:r>
                        <a:rPr lang="en-US" sz="3200" b="0" i="1" smtClean="0">
                          <a:latin typeface="Cambria Math" panose="02040503050406030204" pitchFamily="18" charset="0"/>
                        </a:rPr>
                        <m:t> </m:t>
                      </m:r>
                      <m:r>
                        <a:rPr lang="en-US" sz="3200" b="0" i="1" smtClean="0">
                          <a:latin typeface="Cambria Math" panose="02040503050406030204" pitchFamily="18" charset="0"/>
                        </a:rPr>
                        <m:t>𝑆h𝑜𝑟𝑡𝑒𝑠𝑡</m:t>
                      </m:r>
                      <m:r>
                        <a:rPr lang="en-US" sz="3200" b="0" i="1" smtClean="0">
                          <a:latin typeface="Cambria Math" panose="02040503050406030204" pitchFamily="18" charset="0"/>
                        </a:rPr>
                        <m:t> </m:t>
                      </m:r>
                      <m:r>
                        <a:rPr lang="en-US" sz="3200" b="0" i="1" smtClean="0">
                          <a:latin typeface="Cambria Math" panose="02040503050406030204" pitchFamily="18" charset="0"/>
                        </a:rPr>
                        <m:t>𝐽𝑜𝑏</m:t>
                      </m:r>
                      <m:r>
                        <a:rPr lang="en-US" sz="3200" b="0" i="1" smtClean="0">
                          <a:latin typeface="Cambria Math" panose="02040503050406030204" pitchFamily="18" charset="0"/>
                        </a:rPr>
                        <m:t> </m:t>
                      </m:r>
                      <m:r>
                        <a:rPr lang="en-US" sz="3200" b="0" i="1" smtClean="0">
                          <a:latin typeface="Cambria Math" panose="02040503050406030204" pitchFamily="18" charset="0"/>
                        </a:rPr>
                        <m:t>𝐹𝑖𝑟𝑠𝑡</m:t>
                      </m:r>
                      <m:r>
                        <a:rPr lang="en-US" sz="3200" b="0" i="1" smtClean="0">
                          <a:latin typeface="Cambria Math" panose="02040503050406030204" pitchFamily="18" charset="0"/>
                        </a:rPr>
                        <m:t> </m:t>
                      </m:r>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𝑊𝑆𝐽𝐹</m:t>
                          </m:r>
                        </m:e>
                      </m:d>
                      <m:r>
                        <a:rPr lang="en-US" sz="3200" b="0" i="1" smtClean="0">
                          <a:latin typeface="Cambria Math" panose="02040503050406030204" pitchFamily="18" charset="0"/>
                        </a:rPr>
                        <m:t>=</m:t>
                      </m:r>
                      <m:f>
                        <m:fPr>
                          <m:ctrlPr>
                            <a:rPr lang="en-US" sz="3200" b="0" i="1" smtClean="0">
                              <a:latin typeface="Cambria Math" panose="02040503050406030204" pitchFamily="18" charset="0"/>
                            </a:rPr>
                          </m:ctrlPr>
                        </m:fPr>
                        <m:num>
                          <m:r>
                            <a:rPr lang="en-US" sz="3200" i="1">
                              <a:latin typeface="Cambria Math" panose="02040503050406030204" pitchFamily="18" charset="0"/>
                            </a:rPr>
                            <m:t>𝐶𝑜𝑠𝑡</m:t>
                          </m:r>
                          <m:r>
                            <a:rPr lang="en-US" sz="3200" i="1">
                              <a:latin typeface="Cambria Math" panose="02040503050406030204" pitchFamily="18" charset="0"/>
                            </a:rPr>
                            <m:t> </m:t>
                          </m:r>
                          <m:r>
                            <a:rPr lang="en-US" sz="3200" i="1">
                              <a:latin typeface="Cambria Math" panose="02040503050406030204" pitchFamily="18" charset="0"/>
                            </a:rPr>
                            <m:t>𝑜𝑓</m:t>
                          </m:r>
                          <m:r>
                            <a:rPr lang="en-US" sz="3200" i="1">
                              <a:latin typeface="Cambria Math" panose="02040503050406030204" pitchFamily="18" charset="0"/>
                            </a:rPr>
                            <m:t> </m:t>
                          </m:r>
                          <m:r>
                            <a:rPr lang="en-US" sz="3200" i="1">
                              <a:latin typeface="Cambria Math" panose="02040503050406030204" pitchFamily="18" charset="0"/>
                            </a:rPr>
                            <m:t>𝐷𝑒𝑙𝑎𝑦</m:t>
                          </m:r>
                          <m:r>
                            <a:rPr lang="en-US" sz="3200" b="0" i="1" smtClean="0">
                              <a:latin typeface="Cambria Math" panose="02040503050406030204" pitchFamily="18" charset="0"/>
                            </a:rPr>
                            <m:t> </m:t>
                          </m:r>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𝐶𝑜𝐷</m:t>
                              </m:r>
                            </m:e>
                          </m:d>
                        </m:num>
                        <m:den>
                          <m:r>
                            <a:rPr lang="en-US" sz="3200" b="0" i="1" smtClean="0">
                              <a:latin typeface="Cambria Math" panose="02040503050406030204" pitchFamily="18" charset="0"/>
                            </a:rPr>
                            <m:t>𝐷𝑢𝑟𝑎𝑡𝑖𝑜𝑛</m:t>
                          </m:r>
                          <m:r>
                            <a:rPr lang="en-US" sz="3200" b="0" i="1" smtClean="0">
                              <a:latin typeface="Cambria Math" panose="02040503050406030204" pitchFamily="18" charset="0"/>
                            </a:rPr>
                            <m:t> (</m:t>
                          </m:r>
                          <m:r>
                            <a:rPr lang="en-US" sz="3200" b="0" i="1" smtClean="0">
                              <a:latin typeface="Cambria Math" panose="02040503050406030204" pitchFamily="18" charset="0"/>
                            </a:rPr>
                            <m:t>𝑠𝑖𝑧𝑒</m:t>
                          </m:r>
                          <m:r>
                            <a:rPr lang="en-US" sz="3200" b="0" i="1" smtClean="0">
                              <a:latin typeface="Cambria Math" panose="02040503050406030204" pitchFamily="18" charset="0"/>
                            </a:rPr>
                            <m:t>)</m:t>
                          </m:r>
                        </m:den>
                      </m:f>
                    </m:oMath>
                  </m:oMathPara>
                </a14:m>
                <a:endParaRPr lang="en-US" sz="3200" dirty="0"/>
              </a:p>
            </p:txBody>
          </p:sp>
        </mc:Choice>
        <mc:Fallback xmlns="">
          <p:sp>
            <p:nvSpPr>
              <p:cNvPr id="4" name="TextBox 3"/>
              <p:cNvSpPr txBox="1">
                <a:spLocks noRot="1" noChangeAspect="1" noMove="1" noResize="1" noEditPoints="1" noAdjustHandles="1" noChangeArrowheads="1" noChangeShapeType="1" noTextEdit="1"/>
              </p:cNvSpPr>
              <p:nvPr/>
            </p:nvSpPr>
            <p:spPr>
              <a:xfrm>
                <a:off x="325657" y="1665171"/>
                <a:ext cx="11540691" cy="1043042"/>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043543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do we determine </a:t>
            </a:r>
            <a:r>
              <a:rPr lang="en-US" dirty="0" err="1"/>
              <a:t>CoD</a:t>
            </a:r>
            <a:r>
              <a:rPr lang="en-US" dirty="0"/>
              <a:t> values?</a:t>
            </a:r>
          </a:p>
        </p:txBody>
      </p:sp>
      <p:sp>
        <p:nvSpPr>
          <p:cNvPr id="2" name="Content Placeholder 1"/>
          <p:cNvSpPr>
            <a:spLocks noGrp="1"/>
          </p:cNvSpPr>
          <p:nvPr>
            <p:ph idx="1"/>
          </p:nvPr>
        </p:nvSpPr>
        <p:spPr/>
        <p:txBody>
          <a:bodyPr>
            <a:normAutofit fontScale="70000" lnSpcReduction="20000"/>
          </a:bodyPr>
          <a:lstStyle/>
          <a:p>
            <a:pPr marL="0" indent="0">
              <a:buNone/>
            </a:pPr>
            <a:r>
              <a:rPr lang="en-US" dirty="0"/>
              <a:t>What are the levers that drive business decision making?</a:t>
            </a:r>
          </a:p>
          <a:p>
            <a:pPr marL="0" indent="0">
              <a:buNone/>
            </a:pPr>
            <a:endParaRPr lang="en-US" dirty="0"/>
          </a:p>
          <a:p>
            <a:pPr marL="0" indent="0">
              <a:buNone/>
            </a:pPr>
            <a:r>
              <a:rPr lang="en-US" dirty="0"/>
              <a:t>SAFe approach:</a:t>
            </a:r>
          </a:p>
          <a:p>
            <a:r>
              <a:rPr lang="en-US" dirty="0"/>
              <a:t>Business Value (BV)</a:t>
            </a:r>
          </a:p>
          <a:p>
            <a:pPr lvl="1"/>
            <a:r>
              <a:rPr lang="en-US" dirty="0"/>
              <a:t>Revenue impact or cost savings</a:t>
            </a:r>
          </a:p>
          <a:p>
            <a:r>
              <a:rPr lang="en-US" dirty="0"/>
              <a:t>Time criticality (TC)</a:t>
            </a:r>
          </a:p>
          <a:p>
            <a:pPr lvl="1"/>
            <a:r>
              <a:rPr lang="en-US" dirty="0"/>
              <a:t>Decay of value over time (</a:t>
            </a:r>
            <a:r>
              <a:rPr lang="en-US" dirty="0" err="1"/>
              <a:t>eg</a:t>
            </a:r>
            <a:r>
              <a:rPr lang="en-US" dirty="0"/>
              <a:t> critical delivery milestone)</a:t>
            </a:r>
          </a:p>
          <a:p>
            <a:r>
              <a:rPr lang="en-US" dirty="0"/>
              <a:t>Risk reduction or Opportunity enablement (RR/OE)</a:t>
            </a:r>
          </a:p>
          <a:p>
            <a:pPr lvl="1"/>
            <a:r>
              <a:rPr lang="en-US" dirty="0"/>
              <a:t>Reduce risk of future delivery or create new business opportunities</a:t>
            </a:r>
          </a:p>
        </p:txBody>
      </p:sp>
      <mc:AlternateContent xmlns:mc="http://schemas.openxmlformats.org/markup-compatibility/2006" xmlns:a14="http://schemas.microsoft.com/office/drawing/2010/main">
        <mc:Choice Requires="a14">
          <p:sp>
            <p:nvSpPr>
              <p:cNvPr id="4" name="TextBox 3"/>
              <p:cNvSpPr txBox="1"/>
              <p:nvPr/>
            </p:nvSpPr>
            <p:spPr>
              <a:xfrm>
                <a:off x="162515" y="5642412"/>
                <a:ext cx="11866343" cy="492443"/>
              </a:xfrm>
              <a:prstGeom prst="rect">
                <a:avLst/>
              </a:prstGeom>
              <a:noFill/>
            </p:spPr>
            <p:txBody>
              <a:bodyPr wrap="square" lIns="0" tIns="0" rIns="0" bIns="0" rtlCol="0">
                <a:spAutoFit/>
              </a:bodyPr>
              <a:lstStyle/>
              <a:p>
                <a:pPr algn="ctr"/>
                <a:r>
                  <a:rPr lang="en-US" sz="3200" dirty="0"/>
                  <a:t>CoD </a:t>
                </a:r>
                <a14:m>
                  <m:oMath xmlns:m="http://schemas.openxmlformats.org/officeDocument/2006/math">
                    <m:r>
                      <a:rPr lang="en-US" sz="3200" b="0" i="1" smtClean="0">
                        <a:latin typeface="Cambria Math" panose="02040503050406030204" pitchFamily="18" charset="0"/>
                      </a:rPr>
                      <m:t>=</m:t>
                    </m:r>
                    <m:r>
                      <a:rPr lang="en-US" sz="3200" b="0" i="1" smtClean="0">
                        <a:latin typeface="Cambria Math" panose="02040503050406030204" pitchFamily="18" charset="0"/>
                      </a:rPr>
                      <m:t>𝐵𝑉</m:t>
                    </m:r>
                    <m:r>
                      <a:rPr lang="en-US" sz="3200" b="0" i="1" smtClean="0">
                        <a:latin typeface="Cambria Math" panose="02040503050406030204" pitchFamily="18" charset="0"/>
                      </a:rPr>
                      <m:t>+</m:t>
                    </m:r>
                    <m:r>
                      <a:rPr lang="en-US" sz="3200" b="0" i="1" smtClean="0">
                        <a:latin typeface="Cambria Math" panose="02040503050406030204" pitchFamily="18" charset="0"/>
                      </a:rPr>
                      <m:t>𝑇𝐶</m:t>
                    </m:r>
                    <m:r>
                      <a:rPr lang="en-US" sz="3200" b="0" i="1" smtClean="0">
                        <a:latin typeface="Cambria Math" panose="02040503050406030204" pitchFamily="18" charset="0"/>
                      </a:rPr>
                      <m:t>+(</m:t>
                    </m:r>
                    <m:r>
                      <a:rPr lang="en-US" sz="3200" b="0" i="1" smtClean="0">
                        <a:latin typeface="Cambria Math" panose="02040503050406030204" pitchFamily="18" charset="0"/>
                      </a:rPr>
                      <m:t>𝑅𝑅</m:t>
                    </m:r>
                    <m:r>
                      <a:rPr lang="en-US" sz="3200" b="0" i="1" smtClean="0">
                        <a:latin typeface="Cambria Math" panose="02040503050406030204" pitchFamily="18" charset="0"/>
                      </a:rPr>
                      <m:t>/</m:t>
                    </m:r>
                    <m:r>
                      <a:rPr lang="en-US" sz="3200" b="0" i="1" smtClean="0">
                        <a:latin typeface="Cambria Math" panose="02040503050406030204" pitchFamily="18" charset="0"/>
                      </a:rPr>
                      <m:t>𝑂𝐸</m:t>
                    </m:r>
                    <m:r>
                      <a:rPr lang="en-US" sz="3200" b="0" i="1" smtClean="0">
                        <a:latin typeface="Cambria Math" panose="02040503050406030204" pitchFamily="18" charset="0"/>
                      </a:rPr>
                      <m:t>)</m:t>
                    </m:r>
                  </m:oMath>
                </a14:m>
                <a:endParaRPr lang="en-US" sz="3200" dirty="0"/>
              </a:p>
            </p:txBody>
          </p:sp>
        </mc:Choice>
        <mc:Fallback xmlns="">
          <p:sp>
            <p:nvSpPr>
              <p:cNvPr id="4" name="TextBox 3"/>
              <p:cNvSpPr txBox="1">
                <a:spLocks noRot="1" noChangeAspect="1" noMove="1" noResize="1" noEditPoints="1" noAdjustHandles="1" noChangeArrowheads="1" noChangeShapeType="1" noTextEdit="1"/>
              </p:cNvSpPr>
              <p:nvPr/>
            </p:nvSpPr>
            <p:spPr>
              <a:xfrm>
                <a:off x="162515" y="5642412"/>
                <a:ext cx="11866343" cy="492443"/>
              </a:xfrm>
              <a:prstGeom prst="rect">
                <a:avLst/>
              </a:prstGeom>
              <a:blipFill rotWithShape="0">
                <a:blip r:embed="rId2"/>
                <a:stretch>
                  <a:fillRect t="-25000" b="-51250"/>
                </a:stretch>
              </a:blipFill>
            </p:spPr>
            <p:txBody>
              <a:bodyPr/>
              <a:lstStyle/>
              <a:p>
                <a:r>
                  <a:rPr lang="en-US">
                    <a:noFill/>
                  </a:rPr>
                  <a:t> </a:t>
                </a:r>
              </a:p>
            </p:txBody>
          </p:sp>
        </mc:Fallback>
      </mc:AlternateContent>
    </p:spTree>
    <p:extLst>
      <p:ext uri="{BB962C8B-B14F-4D97-AF65-F5344CB8AC3E}">
        <p14:creationId xmlns:p14="http://schemas.microsoft.com/office/powerpoint/2010/main" val="2016701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do we determine </a:t>
            </a:r>
            <a:r>
              <a:rPr lang="en-US" dirty="0" err="1"/>
              <a:t>CoD</a:t>
            </a:r>
            <a:r>
              <a:rPr lang="en-US" dirty="0"/>
              <a:t> values?</a:t>
            </a:r>
            <a:br>
              <a:rPr lang="en-US" dirty="0"/>
            </a:br>
            <a:r>
              <a:rPr lang="en-US" sz="2000" dirty="0"/>
              <a:t>(Continued …)</a:t>
            </a:r>
            <a:endParaRPr lang="en-US" dirty="0"/>
          </a:p>
        </p:txBody>
      </p:sp>
      <p:sp>
        <p:nvSpPr>
          <p:cNvPr id="2" name="Content Placeholder 1"/>
          <p:cNvSpPr>
            <a:spLocks noGrp="1"/>
          </p:cNvSpPr>
          <p:nvPr>
            <p:ph idx="1"/>
          </p:nvPr>
        </p:nvSpPr>
        <p:spPr>
          <a:xfrm>
            <a:off x="838200" y="1825625"/>
            <a:ext cx="10515600" cy="2202945"/>
          </a:xfrm>
        </p:spPr>
        <p:txBody>
          <a:bodyPr>
            <a:normAutofit fontScale="62500" lnSpcReduction="20000"/>
          </a:bodyPr>
          <a:lstStyle/>
          <a:p>
            <a:r>
              <a:rPr lang="en-US" dirty="0"/>
              <a:t>We already know how to calculate size quickly</a:t>
            </a:r>
          </a:p>
          <a:p>
            <a:pPr lvl="1"/>
            <a:r>
              <a:rPr lang="en-US" dirty="0"/>
              <a:t>Story points – relative size of work to others we are considering</a:t>
            </a:r>
          </a:p>
          <a:p>
            <a:r>
              <a:rPr lang="en-US" dirty="0"/>
              <a:t>We use the same kind of approach to generate a view of value</a:t>
            </a:r>
          </a:p>
          <a:p>
            <a:pPr lvl="1"/>
            <a:r>
              <a:rPr lang="en-US" dirty="0"/>
              <a:t>Relative value to others we are considering</a:t>
            </a:r>
          </a:p>
          <a:p>
            <a:pPr lvl="1"/>
            <a:r>
              <a:rPr lang="en-US" dirty="0"/>
              <a:t>I.e. Is this feature twice as valuable as another feature, three times, etc.</a:t>
            </a:r>
          </a:p>
          <a:p>
            <a:r>
              <a:rPr lang="en-US" dirty="0"/>
              <a:t>We will end up filling in a chart like:</a:t>
            </a:r>
          </a:p>
        </p:txBody>
      </p:sp>
      <p:pic>
        <p:nvPicPr>
          <p:cNvPr id="5" name="Picture 4"/>
          <p:cNvPicPr>
            <a:picLocks noChangeAspect="1"/>
          </p:cNvPicPr>
          <p:nvPr/>
        </p:nvPicPr>
        <p:blipFill>
          <a:blip r:embed="rId2"/>
          <a:stretch>
            <a:fillRect/>
          </a:stretch>
        </p:blipFill>
        <p:spPr>
          <a:xfrm>
            <a:off x="743563" y="4028570"/>
            <a:ext cx="11239500" cy="2438315"/>
          </a:xfrm>
          <a:prstGeom prst="rect">
            <a:avLst/>
          </a:prstGeom>
        </p:spPr>
      </p:pic>
    </p:spTree>
    <p:extLst>
      <p:ext uri="{BB962C8B-B14F-4D97-AF65-F5344CB8AC3E}">
        <p14:creationId xmlns:p14="http://schemas.microsoft.com/office/powerpoint/2010/main" val="1518740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do we determine </a:t>
            </a:r>
            <a:r>
              <a:rPr lang="en-US" dirty="0" err="1"/>
              <a:t>CoD</a:t>
            </a:r>
            <a:r>
              <a:rPr lang="en-US" dirty="0"/>
              <a:t> values?</a:t>
            </a:r>
            <a:br>
              <a:rPr lang="en-US" dirty="0"/>
            </a:br>
            <a:r>
              <a:rPr lang="en-US" sz="2000" dirty="0"/>
              <a:t>(Continued …)</a:t>
            </a:r>
            <a:endParaRPr lang="en-US" dirty="0"/>
          </a:p>
        </p:txBody>
      </p:sp>
      <p:sp>
        <p:nvSpPr>
          <p:cNvPr id="2" name="Content Placeholder 1"/>
          <p:cNvSpPr>
            <a:spLocks noGrp="1"/>
          </p:cNvSpPr>
          <p:nvPr>
            <p:ph idx="1"/>
          </p:nvPr>
        </p:nvSpPr>
        <p:spPr>
          <a:xfrm>
            <a:off x="838200" y="1825625"/>
            <a:ext cx="10515600" cy="2206061"/>
          </a:xfrm>
        </p:spPr>
        <p:txBody>
          <a:bodyPr>
            <a:normAutofit fontScale="70000" lnSpcReduction="20000"/>
          </a:bodyPr>
          <a:lstStyle/>
          <a:p>
            <a:r>
              <a:rPr lang="en-US" dirty="0"/>
              <a:t>Process for Business Value</a:t>
            </a:r>
          </a:p>
          <a:p>
            <a:pPr lvl="1"/>
            <a:r>
              <a:rPr lang="en-US" dirty="0"/>
              <a:t>For each of the features we are considering in the coming quarter</a:t>
            </a:r>
          </a:p>
          <a:p>
            <a:pPr lvl="1"/>
            <a:r>
              <a:rPr lang="en-US" dirty="0"/>
              <a:t>Find the one that offers the least value and call it a “1” sized Business Value</a:t>
            </a:r>
          </a:p>
          <a:p>
            <a:pPr lvl="1"/>
            <a:r>
              <a:rPr lang="en-US" dirty="0"/>
              <a:t>Then go back to each of the other features and ask “in comparison to this Feature that we’ve identified as a 1, how much more valuable is this feature – 2x, 3x, 5x, 8x, 13x or 20x?”</a:t>
            </a:r>
          </a:p>
          <a:p>
            <a:pPr lvl="1"/>
            <a:endParaRPr lang="en-US" dirty="0"/>
          </a:p>
        </p:txBody>
      </p:sp>
      <p:pic>
        <p:nvPicPr>
          <p:cNvPr id="5" name="Picture 4"/>
          <p:cNvPicPr>
            <a:picLocks noChangeAspect="1"/>
          </p:cNvPicPr>
          <p:nvPr/>
        </p:nvPicPr>
        <p:blipFill>
          <a:blip r:embed="rId2"/>
          <a:stretch>
            <a:fillRect/>
          </a:stretch>
        </p:blipFill>
        <p:spPr>
          <a:xfrm>
            <a:off x="743561" y="4031686"/>
            <a:ext cx="11239500" cy="2438315"/>
          </a:xfrm>
          <a:prstGeom prst="rect">
            <a:avLst/>
          </a:prstGeom>
        </p:spPr>
      </p:pic>
    </p:spTree>
    <p:extLst>
      <p:ext uri="{BB962C8B-B14F-4D97-AF65-F5344CB8AC3E}">
        <p14:creationId xmlns:p14="http://schemas.microsoft.com/office/powerpoint/2010/main" val="31642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Agenda</a:t>
            </a:r>
          </a:p>
        </p:txBody>
      </p:sp>
      <p:sp>
        <p:nvSpPr>
          <p:cNvPr id="6" name="Content Placeholder 5"/>
          <p:cNvSpPr>
            <a:spLocks noGrp="1"/>
          </p:cNvSpPr>
          <p:nvPr>
            <p:ph idx="1"/>
          </p:nvPr>
        </p:nvSpPr>
        <p:spPr/>
        <p:txBody>
          <a:bodyPr/>
          <a:lstStyle/>
          <a:p>
            <a:r>
              <a:rPr lang="en-US" dirty="0"/>
              <a:t>How to best use known capacity?</a:t>
            </a:r>
          </a:p>
          <a:p>
            <a:r>
              <a:rPr lang="en-US" dirty="0"/>
              <a:t>Is there a better way to schedule work?</a:t>
            </a:r>
          </a:p>
          <a:p>
            <a:r>
              <a:rPr lang="en-US" dirty="0"/>
              <a:t>Introducing </a:t>
            </a:r>
            <a:r>
              <a:rPr lang="en-US" dirty="0" err="1"/>
              <a:t>CoD</a:t>
            </a:r>
            <a:r>
              <a:rPr lang="en-US" dirty="0"/>
              <a:t> and WSJF</a:t>
            </a:r>
          </a:p>
          <a:p>
            <a:r>
              <a:rPr lang="en-US" dirty="0"/>
              <a:t>Benefits of </a:t>
            </a:r>
            <a:r>
              <a:rPr lang="en-US" dirty="0" err="1"/>
              <a:t>CoD</a:t>
            </a:r>
            <a:r>
              <a:rPr lang="en-US" dirty="0"/>
              <a:t> and WSJF</a:t>
            </a:r>
          </a:p>
        </p:txBody>
      </p:sp>
    </p:spTree>
    <p:extLst>
      <p:ext uri="{BB962C8B-B14F-4D97-AF65-F5344CB8AC3E}">
        <p14:creationId xmlns:p14="http://schemas.microsoft.com/office/powerpoint/2010/main" val="2246173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do we determine </a:t>
            </a:r>
            <a:r>
              <a:rPr lang="en-US" dirty="0" err="1"/>
              <a:t>CoD</a:t>
            </a:r>
            <a:r>
              <a:rPr lang="en-US" dirty="0"/>
              <a:t> values?</a:t>
            </a:r>
            <a:br>
              <a:rPr lang="en-US" dirty="0"/>
            </a:br>
            <a:r>
              <a:rPr lang="en-US" sz="2000" dirty="0"/>
              <a:t>(Continued …)</a:t>
            </a:r>
            <a:endParaRPr lang="en-US" dirty="0"/>
          </a:p>
        </p:txBody>
      </p:sp>
      <p:sp>
        <p:nvSpPr>
          <p:cNvPr id="2" name="Content Placeholder 1"/>
          <p:cNvSpPr>
            <a:spLocks noGrp="1"/>
          </p:cNvSpPr>
          <p:nvPr>
            <p:ph idx="1"/>
          </p:nvPr>
        </p:nvSpPr>
        <p:spPr>
          <a:xfrm>
            <a:off x="838200" y="1825625"/>
            <a:ext cx="10515600" cy="1933575"/>
          </a:xfrm>
        </p:spPr>
        <p:txBody>
          <a:bodyPr>
            <a:normAutofit fontScale="47500" lnSpcReduction="20000"/>
          </a:bodyPr>
          <a:lstStyle/>
          <a:p>
            <a:r>
              <a:rPr lang="en-US" dirty="0"/>
              <a:t>Repeat process for Time Criticality and Risk Reduction / Opportunity Enablement</a:t>
            </a:r>
          </a:p>
          <a:p>
            <a:r>
              <a:rPr lang="en-US" dirty="0"/>
              <a:t>Sum Business Value, Time Criticality and Risk Reduction / Opportunity Enablement to calculate Cost of Delay</a:t>
            </a:r>
          </a:p>
          <a:p>
            <a:r>
              <a:rPr lang="en-US" dirty="0"/>
              <a:t>Divide Cost of Delay by Story Points to calculate Weighted Shortest Job First</a:t>
            </a:r>
          </a:p>
          <a:p>
            <a:endParaRPr lang="en-US" dirty="0"/>
          </a:p>
          <a:p>
            <a:r>
              <a:rPr lang="en-US" dirty="0"/>
              <a:t>Highest WSJF is top priority item</a:t>
            </a:r>
          </a:p>
        </p:txBody>
      </p:sp>
      <p:pic>
        <p:nvPicPr>
          <p:cNvPr id="7" name="Picture 6"/>
          <p:cNvPicPr>
            <a:picLocks noChangeAspect="1"/>
          </p:cNvPicPr>
          <p:nvPr/>
        </p:nvPicPr>
        <p:blipFill>
          <a:blip r:embed="rId2"/>
          <a:stretch>
            <a:fillRect/>
          </a:stretch>
        </p:blipFill>
        <p:spPr>
          <a:xfrm>
            <a:off x="676975" y="3637019"/>
            <a:ext cx="11284912" cy="2908843"/>
          </a:xfrm>
          <a:prstGeom prst="rect">
            <a:avLst/>
          </a:prstGeom>
        </p:spPr>
      </p:pic>
      <p:sp>
        <p:nvSpPr>
          <p:cNvPr id="6" name="Freeform 5"/>
          <p:cNvSpPr/>
          <p:nvPr/>
        </p:nvSpPr>
        <p:spPr>
          <a:xfrm>
            <a:off x="10683099" y="5300310"/>
            <a:ext cx="831300" cy="490889"/>
          </a:xfrm>
          <a:custGeom>
            <a:avLst/>
            <a:gdLst>
              <a:gd name="connsiteX0" fmla="*/ 80530 w 1129683"/>
              <a:gd name="connsiteY0" fmla="*/ 365760 h 683394"/>
              <a:gd name="connsiteX1" fmla="*/ 90155 w 1129683"/>
              <a:gd name="connsiteY1" fmla="*/ 269507 h 683394"/>
              <a:gd name="connsiteX2" fmla="*/ 119031 w 1129683"/>
              <a:gd name="connsiteY2" fmla="*/ 231006 h 683394"/>
              <a:gd name="connsiteX3" fmla="*/ 138281 w 1129683"/>
              <a:gd name="connsiteY3" fmla="*/ 202131 h 683394"/>
              <a:gd name="connsiteX4" fmla="*/ 176782 w 1129683"/>
              <a:gd name="connsiteY4" fmla="*/ 182880 h 683394"/>
              <a:gd name="connsiteX5" fmla="*/ 205658 w 1129683"/>
              <a:gd name="connsiteY5" fmla="*/ 163630 h 683394"/>
              <a:gd name="connsiteX6" fmla="*/ 224908 w 1129683"/>
              <a:gd name="connsiteY6" fmla="*/ 134754 h 683394"/>
              <a:gd name="connsiteX7" fmla="*/ 253784 w 1129683"/>
              <a:gd name="connsiteY7" fmla="*/ 115503 h 683394"/>
              <a:gd name="connsiteX8" fmla="*/ 523292 w 1129683"/>
              <a:gd name="connsiteY8" fmla="*/ 57752 h 683394"/>
              <a:gd name="connsiteX9" fmla="*/ 629170 w 1129683"/>
              <a:gd name="connsiteY9" fmla="*/ 28876 h 683394"/>
              <a:gd name="connsiteX10" fmla="*/ 686921 w 1129683"/>
              <a:gd name="connsiteY10" fmla="*/ 9625 h 683394"/>
              <a:gd name="connsiteX11" fmla="*/ 735047 w 1129683"/>
              <a:gd name="connsiteY11" fmla="*/ 0 h 683394"/>
              <a:gd name="connsiteX12" fmla="*/ 898677 w 1129683"/>
              <a:gd name="connsiteY12" fmla="*/ 9625 h 683394"/>
              <a:gd name="connsiteX13" fmla="*/ 937178 w 1129683"/>
              <a:gd name="connsiteY13" fmla="*/ 19251 h 683394"/>
              <a:gd name="connsiteX14" fmla="*/ 1043056 w 1129683"/>
              <a:gd name="connsiteY14" fmla="*/ 28876 h 683394"/>
              <a:gd name="connsiteX15" fmla="*/ 1071932 w 1129683"/>
              <a:gd name="connsiteY15" fmla="*/ 38501 h 683394"/>
              <a:gd name="connsiteX16" fmla="*/ 1110433 w 1129683"/>
              <a:gd name="connsiteY16" fmla="*/ 144379 h 683394"/>
              <a:gd name="connsiteX17" fmla="*/ 1129683 w 1129683"/>
              <a:gd name="connsiteY17" fmla="*/ 173255 h 683394"/>
              <a:gd name="connsiteX18" fmla="*/ 1120058 w 1129683"/>
              <a:gd name="connsiteY18" fmla="*/ 452387 h 683394"/>
              <a:gd name="connsiteX19" fmla="*/ 1100807 w 1129683"/>
              <a:gd name="connsiteY19" fmla="*/ 481263 h 683394"/>
              <a:gd name="connsiteX20" fmla="*/ 1033431 w 1129683"/>
              <a:gd name="connsiteY20" fmla="*/ 529390 h 683394"/>
              <a:gd name="connsiteX21" fmla="*/ 937178 w 1129683"/>
              <a:gd name="connsiteY21" fmla="*/ 596766 h 683394"/>
              <a:gd name="connsiteX22" fmla="*/ 889052 w 1129683"/>
              <a:gd name="connsiteY22" fmla="*/ 625642 h 683394"/>
              <a:gd name="connsiteX23" fmla="*/ 802424 w 1129683"/>
              <a:gd name="connsiteY23" fmla="*/ 654518 h 683394"/>
              <a:gd name="connsiteX24" fmla="*/ 773548 w 1129683"/>
              <a:gd name="connsiteY24" fmla="*/ 664143 h 683394"/>
              <a:gd name="connsiteX25" fmla="*/ 629170 w 1129683"/>
              <a:gd name="connsiteY25" fmla="*/ 683394 h 683394"/>
              <a:gd name="connsiteX26" fmla="*/ 513666 w 1129683"/>
              <a:gd name="connsiteY26" fmla="*/ 664143 h 683394"/>
              <a:gd name="connsiteX27" fmla="*/ 253784 w 1129683"/>
              <a:gd name="connsiteY27" fmla="*/ 654518 h 683394"/>
              <a:gd name="connsiteX28" fmla="*/ 147906 w 1129683"/>
              <a:gd name="connsiteY28" fmla="*/ 644893 h 683394"/>
              <a:gd name="connsiteX29" fmla="*/ 80530 w 1129683"/>
              <a:gd name="connsiteY29" fmla="*/ 616017 h 683394"/>
              <a:gd name="connsiteX30" fmla="*/ 70904 w 1129683"/>
              <a:gd name="connsiteY30" fmla="*/ 587141 h 683394"/>
              <a:gd name="connsiteX31" fmla="*/ 22778 w 1129683"/>
              <a:gd name="connsiteY31" fmla="*/ 539015 h 683394"/>
              <a:gd name="connsiteX32" fmla="*/ 22778 w 1129683"/>
              <a:gd name="connsiteY32" fmla="*/ 327259 h 683394"/>
              <a:gd name="connsiteX33" fmla="*/ 80530 w 1129683"/>
              <a:gd name="connsiteY33" fmla="*/ 288758 h 683394"/>
              <a:gd name="connsiteX34" fmla="*/ 119031 w 1129683"/>
              <a:gd name="connsiteY34" fmla="*/ 288758 h 68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129683" h="683394">
                <a:moveTo>
                  <a:pt x="80530" y="365760"/>
                </a:moveTo>
                <a:cubicBezTo>
                  <a:pt x="83738" y="333676"/>
                  <a:pt x="81297" y="300511"/>
                  <a:pt x="90155" y="269507"/>
                </a:cubicBezTo>
                <a:cubicBezTo>
                  <a:pt x="94562" y="254082"/>
                  <a:pt x="109707" y="244060"/>
                  <a:pt x="119031" y="231006"/>
                </a:cubicBezTo>
                <a:cubicBezTo>
                  <a:pt x="125755" y="221593"/>
                  <a:pt x="129394" y="209537"/>
                  <a:pt x="138281" y="202131"/>
                </a:cubicBezTo>
                <a:cubicBezTo>
                  <a:pt x="149304" y="192945"/>
                  <a:pt x="164324" y="189999"/>
                  <a:pt x="176782" y="182880"/>
                </a:cubicBezTo>
                <a:cubicBezTo>
                  <a:pt x="186826" y="177141"/>
                  <a:pt x="196033" y="170047"/>
                  <a:pt x="205658" y="163630"/>
                </a:cubicBezTo>
                <a:cubicBezTo>
                  <a:pt x="212075" y="154005"/>
                  <a:pt x="216728" y="142934"/>
                  <a:pt x="224908" y="134754"/>
                </a:cubicBezTo>
                <a:cubicBezTo>
                  <a:pt x="233088" y="126574"/>
                  <a:pt x="243002" y="119696"/>
                  <a:pt x="253784" y="115503"/>
                </a:cubicBezTo>
                <a:cubicBezTo>
                  <a:pt x="405069" y="56670"/>
                  <a:pt x="374614" y="69188"/>
                  <a:pt x="523292" y="57752"/>
                </a:cubicBezTo>
                <a:cubicBezTo>
                  <a:pt x="567159" y="46784"/>
                  <a:pt x="579609" y="44126"/>
                  <a:pt x="629170" y="28876"/>
                </a:cubicBezTo>
                <a:cubicBezTo>
                  <a:pt x="648564" y="22908"/>
                  <a:pt x="667344" y="14964"/>
                  <a:pt x="686921" y="9625"/>
                </a:cubicBezTo>
                <a:cubicBezTo>
                  <a:pt x="702704" y="5320"/>
                  <a:pt x="719005" y="3208"/>
                  <a:pt x="735047" y="0"/>
                </a:cubicBezTo>
                <a:cubicBezTo>
                  <a:pt x="789590" y="3208"/>
                  <a:pt x="844286" y="4445"/>
                  <a:pt x="898677" y="9625"/>
                </a:cubicBezTo>
                <a:cubicBezTo>
                  <a:pt x="911846" y="10879"/>
                  <a:pt x="924065" y="17503"/>
                  <a:pt x="937178" y="19251"/>
                </a:cubicBezTo>
                <a:cubicBezTo>
                  <a:pt x="972305" y="23935"/>
                  <a:pt x="1007763" y="25668"/>
                  <a:pt x="1043056" y="28876"/>
                </a:cubicBezTo>
                <a:cubicBezTo>
                  <a:pt x="1052681" y="32084"/>
                  <a:pt x="1064009" y="32163"/>
                  <a:pt x="1071932" y="38501"/>
                </a:cubicBezTo>
                <a:cubicBezTo>
                  <a:pt x="1106370" y="66052"/>
                  <a:pt x="1087203" y="109533"/>
                  <a:pt x="1110433" y="144379"/>
                </a:cubicBezTo>
                <a:lnTo>
                  <a:pt x="1129683" y="173255"/>
                </a:lnTo>
                <a:cubicBezTo>
                  <a:pt x="1126475" y="266299"/>
                  <a:pt x="1128748" y="359694"/>
                  <a:pt x="1120058" y="452387"/>
                </a:cubicBezTo>
                <a:cubicBezTo>
                  <a:pt x="1118978" y="463905"/>
                  <a:pt x="1108213" y="472376"/>
                  <a:pt x="1100807" y="481263"/>
                </a:cubicBezTo>
                <a:cubicBezTo>
                  <a:pt x="1063467" y="526072"/>
                  <a:pt x="1082335" y="497952"/>
                  <a:pt x="1033431" y="529390"/>
                </a:cubicBezTo>
                <a:cubicBezTo>
                  <a:pt x="1000487" y="550568"/>
                  <a:pt x="969764" y="575042"/>
                  <a:pt x="937178" y="596766"/>
                </a:cubicBezTo>
                <a:cubicBezTo>
                  <a:pt x="921612" y="607143"/>
                  <a:pt x="906422" y="618694"/>
                  <a:pt x="889052" y="625642"/>
                </a:cubicBezTo>
                <a:cubicBezTo>
                  <a:pt x="806090" y="658827"/>
                  <a:pt x="874954" y="633796"/>
                  <a:pt x="802424" y="654518"/>
                </a:cubicBezTo>
                <a:cubicBezTo>
                  <a:pt x="792668" y="657305"/>
                  <a:pt x="783452" y="661942"/>
                  <a:pt x="773548" y="664143"/>
                </a:cubicBezTo>
                <a:cubicBezTo>
                  <a:pt x="730334" y="673746"/>
                  <a:pt x="670889" y="678759"/>
                  <a:pt x="629170" y="683394"/>
                </a:cubicBezTo>
                <a:cubicBezTo>
                  <a:pt x="590669" y="676977"/>
                  <a:pt x="552583" y="667137"/>
                  <a:pt x="513666" y="664143"/>
                </a:cubicBezTo>
                <a:cubicBezTo>
                  <a:pt x="427235" y="657494"/>
                  <a:pt x="340351" y="659074"/>
                  <a:pt x="253784" y="654518"/>
                </a:cubicBezTo>
                <a:cubicBezTo>
                  <a:pt x="218395" y="652655"/>
                  <a:pt x="183199" y="648101"/>
                  <a:pt x="147906" y="644893"/>
                </a:cubicBezTo>
                <a:cubicBezTo>
                  <a:pt x="124788" y="639113"/>
                  <a:pt x="97147" y="636788"/>
                  <a:pt x="80530" y="616017"/>
                </a:cubicBezTo>
                <a:cubicBezTo>
                  <a:pt x="74192" y="608094"/>
                  <a:pt x="75441" y="596216"/>
                  <a:pt x="70904" y="587141"/>
                </a:cubicBezTo>
                <a:cubicBezTo>
                  <a:pt x="54861" y="555055"/>
                  <a:pt x="51655" y="558266"/>
                  <a:pt x="22778" y="539015"/>
                </a:cubicBezTo>
                <a:cubicBezTo>
                  <a:pt x="-1929" y="464890"/>
                  <a:pt x="-12776" y="444080"/>
                  <a:pt x="22778" y="327259"/>
                </a:cubicBezTo>
                <a:cubicBezTo>
                  <a:pt x="29514" y="305125"/>
                  <a:pt x="57394" y="288758"/>
                  <a:pt x="80530" y="288758"/>
                </a:cubicBezTo>
                <a:lnTo>
                  <a:pt x="119031" y="288758"/>
                </a:lnTo>
              </a:path>
            </a:pathLst>
          </a:custGeom>
          <a:ln>
            <a:solidFill>
              <a:srgbClr val="FF0000"/>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686274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a:stretch>
            <a:fillRect/>
          </a:stretch>
        </p:blipFill>
        <p:spPr>
          <a:xfrm>
            <a:off x="495551" y="1714484"/>
            <a:ext cx="4000156" cy="2051937"/>
          </a:xfrm>
          <a:prstGeom prst="rect">
            <a:avLst/>
          </a:prstGeom>
        </p:spPr>
      </p:pic>
      <p:sp>
        <p:nvSpPr>
          <p:cNvPr id="3" name="Title 2"/>
          <p:cNvSpPr>
            <a:spLocks noGrp="1"/>
          </p:cNvSpPr>
          <p:nvPr>
            <p:ph type="title"/>
          </p:nvPr>
        </p:nvSpPr>
        <p:spPr/>
        <p:txBody>
          <a:bodyPr/>
          <a:lstStyle/>
          <a:p>
            <a:r>
              <a:rPr lang="en-US" sz="3600" dirty="0"/>
              <a:t>What is the difference when we schedule using WSJF?</a:t>
            </a:r>
          </a:p>
        </p:txBody>
      </p:sp>
      <p:sp>
        <p:nvSpPr>
          <p:cNvPr id="2" name="Content Placeholder 1"/>
          <p:cNvSpPr>
            <a:spLocks noGrp="1"/>
          </p:cNvSpPr>
          <p:nvPr>
            <p:ph idx="1"/>
          </p:nvPr>
        </p:nvSpPr>
        <p:spPr>
          <a:xfrm>
            <a:off x="4735509" y="4775100"/>
            <a:ext cx="7003182" cy="1582302"/>
          </a:xfrm>
        </p:spPr>
        <p:txBody>
          <a:bodyPr>
            <a:normAutofit fontScale="55000" lnSpcReduction="20000"/>
          </a:bodyPr>
          <a:lstStyle/>
          <a:p>
            <a:r>
              <a:rPr lang="en-US" dirty="0"/>
              <a:t>Using previous features, WSJF delivers 102 of value (versus 97 and 77)</a:t>
            </a:r>
          </a:p>
          <a:p>
            <a:endParaRPr lang="en-US" dirty="0"/>
          </a:p>
          <a:p>
            <a:r>
              <a:rPr lang="en-US" dirty="0"/>
              <a:t>WSJF improve odds of delivering the most valuable work</a:t>
            </a:r>
          </a:p>
        </p:txBody>
      </p:sp>
      <p:sp>
        <p:nvSpPr>
          <p:cNvPr id="5" name="TextBox 4"/>
          <p:cNvSpPr txBox="1"/>
          <p:nvPr/>
        </p:nvSpPr>
        <p:spPr>
          <a:xfrm>
            <a:off x="809233" y="1345152"/>
            <a:ext cx="2557110" cy="369332"/>
          </a:xfrm>
          <a:prstGeom prst="rect">
            <a:avLst/>
          </a:prstGeom>
          <a:noFill/>
        </p:spPr>
        <p:txBody>
          <a:bodyPr wrap="none" rtlCol="0">
            <a:spAutoFit/>
          </a:bodyPr>
          <a:lstStyle/>
          <a:p>
            <a:r>
              <a:rPr lang="en-US" dirty="0"/>
              <a:t>Do “most valuable” first</a:t>
            </a:r>
          </a:p>
        </p:txBody>
      </p:sp>
      <p:sp>
        <p:nvSpPr>
          <p:cNvPr id="12" name="TextBox 11"/>
          <p:cNvSpPr txBox="1"/>
          <p:nvPr/>
        </p:nvSpPr>
        <p:spPr>
          <a:xfrm>
            <a:off x="1518401" y="2083816"/>
            <a:ext cx="535724" cy="369332"/>
          </a:xfrm>
          <a:prstGeom prst="rect">
            <a:avLst/>
          </a:prstGeom>
          <a:solidFill>
            <a:srgbClr val="3FE75F"/>
          </a:solidFill>
        </p:spPr>
        <p:txBody>
          <a:bodyPr wrap="none" rtlCol="0">
            <a:spAutoFit/>
          </a:bodyPr>
          <a:lstStyle/>
          <a:p>
            <a:r>
              <a:rPr lang="en-US" dirty="0"/>
              <a:t>$77</a:t>
            </a:r>
          </a:p>
        </p:txBody>
      </p:sp>
      <p:pic>
        <p:nvPicPr>
          <p:cNvPr id="18" name="Picture 17"/>
          <p:cNvPicPr>
            <a:picLocks noChangeAspect="1"/>
          </p:cNvPicPr>
          <p:nvPr/>
        </p:nvPicPr>
        <p:blipFill>
          <a:blip r:embed="rId3"/>
          <a:stretch>
            <a:fillRect/>
          </a:stretch>
        </p:blipFill>
        <p:spPr>
          <a:xfrm>
            <a:off x="495554" y="4359631"/>
            <a:ext cx="3990528" cy="2046998"/>
          </a:xfrm>
          <a:prstGeom prst="rect">
            <a:avLst/>
          </a:prstGeom>
        </p:spPr>
      </p:pic>
      <p:sp>
        <p:nvSpPr>
          <p:cNvPr id="19" name="TextBox 18"/>
          <p:cNvSpPr txBox="1"/>
          <p:nvPr/>
        </p:nvSpPr>
        <p:spPr>
          <a:xfrm>
            <a:off x="809233" y="3979962"/>
            <a:ext cx="2326278" cy="369332"/>
          </a:xfrm>
          <a:prstGeom prst="rect">
            <a:avLst/>
          </a:prstGeom>
          <a:noFill/>
        </p:spPr>
        <p:txBody>
          <a:bodyPr wrap="none" rtlCol="0">
            <a:spAutoFit/>
          </a:bodyPr>
          <a:lstStyle/>
          <a:p>
            <a:r>
              <a:rPr lang="en-US" dirty="0"/>
              <a:t>Do “shortest job” first</a:t>
            </a:r>
          </a:p>
        </p:txBody>
      </p:sp>
      <p:sp>
        <p:nvSpPr>
          <p:cNvPr id="20" name="TextBox 19"/>
          <p:cNvSpPr txBox="1"/>
          <p:nvPr/>
        </p:nvSpPr>
        <p:spPr>
          <a:xfrm>
            <a:off x="1518400" y="4728963"/>
            <a:ext cx="535724" cy="369332"/>
          </a:xfrm>
          <a:prstGeom prst="rect">
            <a:avLst/>
          </a:prstGeom>
          <a:solidFill>
            <a:srgbClr val="3FE75F"/>
          </a:solidFill>
        </p:spPr>
        <p:txBody>
          <a:bodyPr wrap="none" rtlCol="0">
            <a:spAutoFit/>
          </a:bodyPr>
          <a:lstStyle/>
          <a:p>
            <a:r>
              <a:rPr lang="en-US" dirty="0"/>
              <a:t>$97</a:t>
            </a:r>
          </a:p>
        </p:txBody>
      </p:sp>
      <p:pic>
        <p:nvPicPr>
          <p:cNvPr id="22" name="Picture 21"/>
          <p:cNvPicPr>
            <a:picLocks noChangeAspect="1"/>
          </p:cNvPicPr>
          <p:nvPr/>
        </p:nvPicPr>
        <p:blipFill>
          <a:blip r:embed="rId4"/>
          <a:stretch>
            <a:fillRect/>
          </a:stretch>
        </p:blipFill>
        <p:spPr>
          <a:xfrm>
            <a:off x="5414063" y="1724648"/>
            <a:ext cx="5646075" cy="2896235"/>
          </a:xfrm>
          <a:prstGeom prst="rect">
            <a:avLst/>
          </a:prstGeom>
        </p:spPr>
      </p:pic>
      <p:sp>
        <p:nvSpPr>
          <p:cNvPr id="23" name="TextBox 22"/>
          <p:cNvSpPr txBox="1"/>
          <p:nvPr/>
        </p:nvSpPr>
        <p:spPr>
          <a:xfrm>
            <a:off x="5910822" y="1355316"/>
            <a:ext cx="3313728" cy="369332"/>
          </a:xfrm>
          <a:prstGeom prst="rect">
            <a:avLst/>
          </a:prstGeom>
          <a:noFill/>
        </p:spPr>
        <p:txBody>
          <a:bodyPr wrap="none" rtlCol="0">
            <a:spAutoFit/>
          </a:bodyPr>
          <a:lstStyle/>
          <a:p>
            <a:r>
              <a:rPr lang="en-US" dirty="0"/>
              <a:t>Do “weighted shortest job” first</a:t>
            </a:r>
          </a:p>
        </p:txBody>
      </p:sp>
      <p:sp>
        <p:nvSpPr>
          <p:cNvPr id="24" name="TextBox 23"/>
          <p:cNvSpPr txBox="1"/>
          <p:nvPr/>
        </p:nvSpPr>
        <p:spPr>
          <a:xfrm>
            <a:off x="6774259" y="2268482"/>
            <a:ext cx="806631" cy="461665"/>
          </a:xfrm>
          <a:prstGeom prst="rect">
            <a:avLst/>
          </a:prstGeom>
          <a:solidFill>
            <a:srgbClr val="3FE75F"/>
          </a:solidFill>
        </p:spPr>
        <p:txBody>
          <a:bodyPr wrap="none" rtlCol="0">
            <a:spAutoFit/>
          </a:bodyPr>
          <a:lstStyle/>
          <a:p>
            <a:r>
              <a:rPr lang="en-US" sz="2400" dirty="0"/>
              <a:t>$102</a:t>
            </a:r>
          </a:p>
        </p:txBody>
      </p:sp>
    </p:spTree>
    <p:extLst>
      <p:ext uri="{BB962C8B-B14F-4D97-AF65-F5344CB8AC3E}">
        <p14:creationId xmlns:p14="http://schemas.microsoft.com/office/powerpoint/2010/main" val="2360902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factors drive </a:t>
            </a:r>
            <a:r>
              <a:rPr lang="en-US" dirty="0" err="1"/>
              <a:t>CoD</a:t>
            </a:r>
            <a:r>
              <a:rPr lang="en-US" dirty="0"/>
              <a:t> estimation?</a:t>
            </a:r>
          </a:p>
        </p:txBody>
      </p:sp>
      <p:sp>
        <p:nvSpPr>
          <p:cNvPr id="2" name="Content Placeholder 1"/>
          <p:cNvSpPr>
            <a:spLocks noGrp="1"/>
          </p:cNvSpPr>
          <p:nvPr>
            <p:ph idx="1"/>
          </p:nvPr>
        </p:nvSpPr>
        <p:spPr/>
        <p:txBody>
          <a:bodyPr/>
          <a:lstStyle/>
          <a:p>
            <a:pPr marL="0" indent="0">
              <a:buNone/>
            </a:pPr>
            <a:r>
              <a:rPr lang="en-US" dirty="0"/>
              <a:t>Business specific view of the levers:</a:t>
            </a:r>
          </a:p>
        </p:txBody>
      </p:sp>
      <p:pic>
        <p:nvPicPr>
          <p:cNvPr id="4" name="Picture 3"/>
          <p:cNvPicPr>
            <a:picLocks noChangeAspect="1"/>
          </p:cNvPicPr>
          <p:nvPr/>
        </p:nvPicPr>
        <p:blipFill>
          <a:blip r:embed="rId2"/>
          <a:stretch>
            <a:fillRect/>
          </a:stretch>
        </p:blipFill>
        <p:spPr>
          <a:xfrm>
            <a:off x="1363318" y="2487586"/>
            <a:ext cx="9465364" cy="3713189"/>
          </a:xfrm>
          <a:prstGeom prst="rect">
            <a:avLst/>
          </a:prstGeom>
        </p:spPr>
      </p:pic>
    </p:spTree>
    <p:extLst>
      <p:ext uri="{BB962C8B-B14F-4D97-AF65-F5344CB8AC3E}">
        <p14:creationId xmlns:p14="http://schemas.microsoft.com/office/powerpoint/2010/main" val="1666934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When do we calculate WSJF?</a:t>
            </a:r>
          </a:p>
        </p:txBody>
      </p:sp>
      <p:sp>
        <p:nvSpPr>
          <p:cNvPr id="2" name="Content Placeholder 1"/>
          <p:cNvSpPr>
            <a:spLocks noGrp="1"/>
          </p:cNvSpPr>
          <p:nvPr>
            <p:ph idx="1"/>
          </p:nvPr>
        </p:nvSpPr>
        <p:spPr/>
        <p:txBody>
          <a:bodyPr/>
          <a:lstStyle/>
          <a:p>
            <a:r>
              <a:rPr lang="en-US" dirty="0"/>
              <a:t>SAFe recommendation:</a:t>
            </a:r>
          </a:p>
        </p:txBody>
      </p:sp>
      <p:graphicFrame>
        <p:nvGraphicFramePr>
          <p:cNvPr id="5" name="Table 4"/>
          <p:cNvGraphicFramePr>
            <a:graphicFrameLocks noGrp="1"/>
          </p:cNvGraphicFramePr>
          <p:nvPr/>
        </p:nvGraphicFramePr>
        <p:xfrm>
          <a:off x="1728687" y="2528042"/>
          <a:ext cx="8127999" cy="184339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r>
                        <a:rPr lang="en-US" dirty="0"/>
                        <a:t>Level</a:t>
                      </a:r>
                    </a:p>
                  </a:txBody>
                  <a:tcPr/>
                </a:tc>
                <a:tc>
                  <a:txBody>
                    <a:bodyPr/>
                    <a:lstStyle/>
                    <a:p>
                      <a:pPr algn="ctr"/>
                      <a:r>
                        <a:rPr lang="en-US" dirty="0"/>
                        <a:t>WBS</a:t>
                      </a:r>
                    </a:p>
                  </a:txBody>
                  <a:tcPr/>
                </a:tc>
                <a:tc>
                  <a:txBody>
                    <a:bodyPr/>
                    <a:lstStyle/>
                    <a:p>
                      <a:pPr algn="ctr"/>
                      <a:r>
                        <a:rPr lang="en-US" dirty="0"/>
                        <a:t>Frequency</a:t>
                      </a:r>
                    </a:p>
                  </a:txBody>
                  <a:tcPr/>
                </a:tc>
                <a:extLst>
                  <a:ext uri="{0D108BD9-81ED-4DB2-BD59-A6C34878D82A}">
                    <a16:rowId xmlns:a16="http://schemas.microsoft.com/office/drawing/2014/main" val="10000"/>
                  </a:ext>
                </a:extLst>
              </a:tr>
              <a:tr h="461630">
                <a:tc>
                  <a:txBody>
                    <a:bodyPr/>
                    <a:lstStyle/>
                    <a:p>
                      <a:r>
                        <a:rPr lang="en-US" dirty="0"/>
                        <a:t>Portfolio</a:t>
                      </a:r>
                    </a:p>
                  </a:txBody>
                  <a:tcPr/>
                </a:tc>
                <a:tc>
                  <a:txBody>
                    <a:bodyPr/>
                    <a:lstStyle/>
                    <a:p>
                      <a:r>
                        <a:rPr lang="en-US" dirty="0"/>
                        <a:t>Epic</a:t>
                      </a:r>
                    </a:p>
                  </a:txBody>
                  <a:tcPr/>
                </a:tc>
                <a:tc>
                  <a:txBody>
                    <a:bodyPr/>
                    <a:lstStyle/>
                    <a:p>
                      <a:r>
                        <a:rPr lang="en-US" dirty="0"/>
                        <a:t>Every 6 months</a:t>
                      </a:r>
                    </a:p>
                  </a:txBody>
                  <a:tcPr/>
                </a:tc>
                <a:extLst>
                  <a:ext uri="{0D108BD9-81ED-4DB2-BD59-A6C34878D82A}">
                    <a16:rowId xmlns:a16="http://schemas.microsoft.com/office/drawing/2014/main" val="10001"/>
                  </a:ext>
                </a:extLst>
              </a:tr>
              <a:tr h="370840">
                <a:tc>
                  <a:txBody>
                    <a:bodyPr/>
                    <a:lstStyle/>
                    <a:p>
                      <a:r>
                        <a:rPr lang="en-US" dirty="0"/>
                        <a:t>Program</a:t>
                      </a:r>
                    </a:p>
                  </a:txBody>
                  <a:tcPr/>
                </a:tc>
                <a:tc>
                  <a:txBody>
                    <a:bodyPr/>
                    <a:lstStyle/>
                    <a:p>
                      <a:r>
                        <a:rPr lang="en-US" dirty="0"/>
                        <a:t>Feature</a:t>
                      </a:r>
                    </a:p>
                  </a:txBody>
                  <a:tcPr/>
                </a:tc>
                <a:tc>
                  <a:txBody>
                    <a:bodyPr/>
                    <a:lstStyle/>
                    <a:p>
                      <a:r>
                        <a:rPr lang="en-US" dirty="0"/>
                        <a:t>Every quarter (for the next Program</a:t>
                      </a:r>
                      <a:r>
                        <a:rPr lang="en-US" baseline="0" dirty="0"/>
                        <a:t> Increment (PI))</a:t>
                      </a:r>
                      <a:endParaRPr lang="en-US" dirty="0"/>
                    </a:p>
                  </a:txBody>
                  <a:tcPr/>
                </a:tc>
                <a:extLst>
                  <a:ext uri="{0D108BD9-81ED-4DB2-BD59-A6C34878D82A}">
                    <a16:rowId xmlns:a16="http://schemas.microsoft.com/office/drawing/2014/main" val="10002"/>
                  </a:ext>
                </a:extLst>
              </a:tr>
              <a:tr h="370840">
                <a:tc>
                  <a:txBody>
                    <a:bodyPr/>
                    <a:lstStyle/>
                    <a:p>
                      <a:r>
                        <a:rPr lang="en-US" dirty="0"/>
                        <a:t>Team</a:t>
                      </a:r>
                    </a:p>
                  </a:txBody>
                  <a:tcPr/>
                </a:tc>
                <a:tc>
                  <a:txBody>
                    <a:bodyPr/>
                    <a:lstStyle/>
                    <a:p>
                      <a:r>
                        <a:rPr lang="en-US" dirty="0"/>
                        <a:t>Story</a:t>
                      </a:r>
                    </a:p>
                  </a:txBody>
                  <a:tcPr/>
                </a:tc>
                <a:tc>
                  <a:txBody>
                    <a:bodyPr/>
                    <a:lstStyle/>
                    <a:p>
                      <a:r>
                        <a:rPr lang="en-US" dirty="0"/>
                        <a:t>Only use if</a:t>
                      </a:r>
                      <a:r>
                        <a:rPr lang="en-US" baseline="0" dirty="0"/>
                        <a:t> it helps</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69050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7B040B"/>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solidFill>
                  <a:schemeClr val="bg1"/>
                </a:solidFill>
              </a:rPr>
              <a:t>Benefits of </a:t>
            </a:r>
            <a:r>
              <a:rPr lang="en-US" dirty="0" err="1">
                <a:solidFill>
                  <a:schemeClr val="bg1"/>
                </a:solidFill>
              </a:rPr>
              <a:t>CoD</a:t>
            </a:r>
            <a:r>
              <a:rPr lang="en-US" dirty="0">
                <a:solidFill>
                  <a:schemeClr val="bg1"/>
                </a:solidFill>
              </a:rPr>
              <a:t> and WSJF</a:t>
            </a: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574751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are the benefits of using WSJF for prioritization?</a:t>
            </a:r>
          </a:p>
        </p:txBody>
      </p:sp>
      <p:sp>
        <p:nvSpPr>
          <p:cNvPr id="2" name="Content Placeholder 1"/>
          <p:cNvSpPr>
            <a:spLocks noGrp="1"/>
          </p:cNvSpPr>
          <p:nvPr>
            <p:ph idx="1"/>
          </p:nvPr>
        </p:nvSpPr>
        <p:spPr/>
        <p:txBody>
          <a:bodyPr>
            <a:normAutofit fontScale="55000" lnSpcReduction="20000"/>
          </a:bodyPr>
          <a:lstStyle/>
          <a:p>
            <a:r>
              <a:rPr lang="en-US" dirty="0"/>
              <a:t>Improve odds of delivering the most valuable work by taking an economic view of prioritization</a:t>
            </a:r>
          </a:p>
          <a:p>
            <a:r>
              <a:rPr lang="en-US" dirty="0"/>
              <a:t>Reduce the chance of personal preference or pet project work entering the work stream</a:t>
            </a:r>
          </a:p>
          <a:p>
            <a:r>
              <a:rPr lang="en-US" dirty="0"/>
              <a:t>Ignores sunk costs, if applied often</a:t>
            </a:r>
          </a:p>
          <a:p>
            <a:r>
              <a:rPr lang="en-US" dirty="0"/>
              <a:t>Allow continuous, quick, transparent prioritization decisions</a:t>
            </a:r>
          </a:p>
          <a:p>
            <a:r>
              <a:rPr lang="en-US" dirty="0"/>
              <a:t>Increase chances of buy-in from affected stakeholders</a:t>
            </a:r>
          </a:p>
          <a:p>
            <a:pPr lvl="1"/>
            <a:r>
              <a:rPr lang="en-US" dirty="0"/>
              <a:t>A structured way to engage broader representation</a:t>
            </a:r>
          </a:p>
          <a:p>
            <a:pPr lvl="1"/>
            <a:r>
              <a:rPr lang="en-US" dirty="0"/>
              <a:t>Uses decision rules to break deadlock with multiple stakeholders</a:t>
            </a:r>
          </a:p>
          <a:p>
            <a:pPr lvl="1"/>
            <a:r>
              <a:rPr lang="en-US" dirty="0"/>
              <a:t>Uses decision rules to decentralize decision making</a:t>
            </a:r>
          </a:p>
          <a:p>
            <a:r>
              <a:rPr lang="en-US" dirty="0"/>
              <a:t>Reduce debate over prioritization because data is quantified</a:t>
            </a:r>
          </a:p>
          <a:p>
            <a:r>
              <a:rPr lang="en-US" dirty="0"/>
              <a:t>Encourages “good” behavior – smaller, more valuable work gets higher score</a:t>
            </a:r>
          </a:p>
        </p:txBody>
      </p:sp>
    </p:spTree>
    <p:extLst>
      <p:ext uri="{BB962C8B-B14F-4D97-AF65-F5344CB8AC3E}">
        <p14:creationId xmlns:p14="http://schemas.microsoft.com/office/powerpoint/2010/main" val="2482085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7B040B"/>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3800" dirty="0">
                <a:solidFill>
                  <a:schemeClr val="bg1"/>
                </a:solidFill>
              </a:rPr>
              <a:t>Questions?</a:t>
            </a:r>
          </a:p>
        </p:txBody>
      </p:sp>
      <p:sp>
        <p:nvSpPr>
          <p:cNvPr id="5" name="Text Placeholder 4"/>
          <p:cNvSpPr>
            <a:spLocks noGrp="1"/>
          </p:cNvSpPr>
          <p:nvPr>
            <p:ph type="body" sz="half" idx="2"/>
          </p:nvPr>
        </p:nvSpPr>
        <p:spPr/>
        <p:txBody>
          <a:bodyPr/>
          <a:lstStyle/>
          <a:p>
            <a:endParaRPr lang="en-US"/>
          </a:p>
        </p:txBody>
      </p:sp>
      <p:sp>
        <p:nvSpPr>
          <p:cNvPr id="2" name="Date Placeholder 1"/>
          <p:cNvSpPr>
            <a:spLocks noGrp="1"/>
          </p:cNvSpPr>
          <p:nvPr>
            <p:ph type="dt" sz="half" idx="10"/>
          </p:nvPr>
        </p:nvSpPr>
        <p:spPr/>
        <p:txBody>
          <a:bodyPr/>
          <a:lstStyle/>
          <a:p>
            <a:fld id="{BEB2AD33-AC69-2A4A-A7C0-F5DA60E97AE2}" type="datetime1">
              <a:rPr lang="en-US" smtClean="0"/>
              <a:t>7/22/20</a:t>
            </a:fld>
            <a:endParaRPr lang="en-US" dirty="0"/>
          </a:p>
        </p:txBody>
      </p:sp>
      <p:sp>
        <p:nvSpPr>
          <p:cNvPr id="3" name="Footer Placeholder 2"/>
          <p:cNvSpPr>
            <a:spLocks noGrp="1"/>
          </p:cNvSpPr>
          <p:nvPr>
            <p:ph type="ftr" sz="quarter" idx="11"/>
          </p:nvPr>
        </p:nvSpPr>
        <p:spPr/>
        <p:txBody>
          <a:bodyPr/>
          <a:lstStyle/>
          <a:p>
            <a:r>
              <a:rPr lang="en-US"/>
              <a:t>2017 © Focussed Agile LLC</a:t>
            </a:r>
            <a:endParaRPr lang="en-US" dirty="0"/>
          </a:p>
        </p:txBody>
      </p:sp>
    </p:spTree>
    <p:extLst>
      <p:ext uri="{BB962C8B-B14F-4D97-AF65-F5344CB8AC3E}">
        <p14:creationId xmlns:p14="http://schemas.microsoft.com/office/powerpoint/2010/main" val="2328322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Revision History</a:t>
            </a:r>
          </a:p>
        </p:txBody>
      </p:sp>
      <p:sp>
        <p:nvSpPr>
          <p:cNvPr id="5" name="Content Placeholder 4"/>
          <p:cNvSpPr>
            <a:spLocks noGrp="1"/>
          </p:cNvSpPr>
          <p:nvPr>
            <p:ph sz="quarter" idx="13"/>
          </p:nvPr>
        </p:nvSpPr>
        <p:spPr/>
        <p:txBody>
          <a:bodyPr>
            <a:noAutofit/>
          </a:bodyPr>
          <a:lstStyle/>
          <a:p>
            <a:r>
              <a:rPr lang="en-US" sz="1200" dirty="0"/>
              <a:t>2015-05-10:</a:t>
            </a:r>
          </a:p>
          <a:p>
            <a:pPr lvl="1"/>
            <a:r>
              <a:rPr lang="en-US" sz="934" dirty="0"/>
              <a:t>Cleaned-up picture on relative value delivered</a:t>
            </a:r>
          </a:p>
          <a:p>
            <a:pPr lvl="1"/>
            <a:r>
              <a:rPr lang="en-US" sz="934" dirty="0"/>
              <a:t>Cleaned up picture of levers used to drive </a:t>
            </a:r>
            <a:r>
              <a:rPr lang="en-US" sz="934" dirty="0" err="1"/>
              <a:t>CoD</a:t>
            </a:r>
            <a:endParaRPr lang="en-US" sz="934" dirty="0"/>
          </a:p>
          <a:p>
            <a:r>
              <a:rPr lang="en-US" sz="1200" dirty="0"/>
              <a:t>2017-05-09:</a:t>
            </a:r>
          </a:p>
          <a:p>
            <a:pPr lvl="1"/>
            <a:r>
              <a:rPr lang="en-US" sz="934" dirty="0"/>
              <a:t>Updated benefits</a:t>
            </a:r>
          </a:p>
          <a:p>
            <a:pPr lvl="1"/>
            <a:r>
              <a:rPr lang="en-US" sz="934" dirty="0"/>
              <a:t>Added section breaks</a:t>
            </a:r>
          </a:p>
          <a:p>
            <a:pPr lvl="1"/>
            <a:r>
              <a:rPr lang="en-US" sz="934" dirty="0"/>
              <a:t>Added agenda</a:t>
            </a:r>
          </a:p>
          <a:p>
            <a:pPr lvl="1"/>
            <a:r>
              <a:rPr lang="en-US" sz="934" dirty="0"/>
              <a:t>Added calculations showing results</a:t>
            </a:r>
          </a:p>
          <a:p>
            <a:r>
              <a:rPr lang="en-US" sz="1200" dirty="0"/>
              <a:t>2017-05-08: </a:t>
            </a:r>
          </a:p>
          <a:p>
            <a:pPr lvl="1"/>
            <a:r>
              <a:rPr lang="en-US" sz="934" dirty="0"/>
              <a:t>Updated example calculations</a:t>
            </a:r>
          </a:p>
          <a:p>
            <a:pPr lvl="1"/>
            <a:r>
              <a:rPr lang="en-US" sz="934" dirty="0"/>
              <a:t>Updated grid image to be a little less “black and white” in approach</a:t>
            </a:r>
          </a:p>
          <a:p>
            <a:r>
              <a:rPr lang="en-US" sz="1200" dirty="0"/>
              <a:t>2015-05-03: Initial Version</a:t>
            </a:r>
          </a:p>
        </p:txBody>
      </p:sp>
    </p:spTree>
    <p:extLst>
      <p:ext uri="{BB962C8B-B14F-4D97-AF65-F5344CB8AC3E}">
        <p14:creationId xmlns:p14="http://schemas.microsoft.com/office/powerpoint/2010/main" val="360509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B040B"/>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solidFill>
                  <a:schemeClr val="bg1"/>
                </a:solidFill>
              </a:rPr>
              <a:t>How to best use known capacity?</a:t>
            </a:r>
          </a:p>
        </p:txBody>
      </p:sp>
      <p:sp>
        <p:nvSpPr>
          <p:cNvPr id="3" name="Text Placeholder 2">
            <a:extLst>
              <a:ext uri="{FF2B5EF4-FFF2-40B4-BE49-F238E27FC236}">
                <a16:creationId xmlns:a16="http://schemas.microsoft.com/office/drawing/2014/main" id="{5169C962-D4CF-A344-A6E9-F90B0FB6F22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83216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are the problems with our implementation decisions?</a:t>
            </a:r>
          </a:p>
        </p:txBody>
      </p:sp>
      <p:sp>
        <p:nvSpPr>
          <p:cNvPr id="4" name="Content Placeholder 3"/>
          <p:cNvSpPr>
            <a:spLocks noGrp="1"/>
          </p:cNvSpPr>
          <p:nvPr>
            <p:ph idx="1"/>
          </p:nvPr>
        </p:nvSpPr>
        <p:spPr/>
        <p:txBody>
          <a:bodyPr>
            <a:normAutofit fontScale="62500" lnSpcReduction="20000"/>
          </a:bodyPr>
          <a:lstStyle/>
          <a:p>
            <a:r>
              <a:rPr lang="en-US" dirty="0"/>
              <a:t>Encourages “big bets” thinking for projects</a:t>
            </a:r>
          </a:p>
          <a:p>
            <a:r>
              <a:rPr lang="en-US" dirty="0"/>
              <a:t>For projects often require a long time to develop justification</a:t>
            </a:r>
          </a:p>
          <a:p>
            <a:r>
              <a:rPr lang="en-US" dirty="0"/>
              <a:t>Typically considers “sunk cost” as justification to continue investment</a:t>
            </a:r>
          </a:p>
          <a:p>
            <a:r>
              <a:rPr lang="en-US" dirty="0"/>
              <a:t>Typically made in silos</a:t>
            </a:r>
          </a:p>
          <a:p>
            <a:pPr lvl="1"/>
            <a:r>
              <a:rPr lang="en-US" dirty="0"/>
              <a:t>For example, each project is considered the top priority by the project manager</a:t>
            </a:r>
          </a:p>
          <a:p>
            <a:r>
              <a:rPr lang="en-US" dirty="0"/>
              <a:t>Often requires that individual contributor often makes priority decisions</a:t>
            </a:r>
          </a:p>
          <a:p>
            <a:pPr lvl="1"/>
            <a:r>
              <a:rPr lang="en-US" dirty="0"/>
              <a:t>As no overall direction on priorities for person / team</a:t>
            </a:r>
          </a:p>
          <a:p>
            <a:r>
              <a:rPr lang="en-US" dirty="0"/>
              <a:t>For “urgent issues” often based on opinions, not economic considerations</a:t>
            </a:r>
          </a:p>
        </p:txBody>
      </p:sp>
    </p:spTree>
    <p:extLst>
      <p:ext uri="{BB962C8B-B14F-4D97-AF65-F5344CB8AC3E}">
        <p14:creationId xmlns:p14="http://schemas.microsoft.com/office/powerpoint/2010/main" val="68777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do you decide what to work on next?</a:t>
            </a:r>
          </a:p>
        </p:txBody>
      </p:sp>
      <p:sp>
        <p:nvSpPr>
          <p:cNvPr id="2" name="Content Placeholder 1"/>
          <p:cNvSpPr>
            <a:spLocks noGrp="1"/>
          </p:cNvSpPr>
          <p:nvPr>
            <p:ph idx="1"/>
          </p:nvPr>
        </p:nvSpPr>
        <p:spPr/>
        <p:txBody>
          <a:bodyPr>
            <a:normAutofit fontScale="70000" lnSpcReduction="20000"/>
          </a:bodyPr>
          <a:lstStyle/>
          <a:p>
            <a:r>
              <a:rPr lang="en-US" dirty="0"/>
              <a:t>In other words “what is your current prioritization / scheduling approach?”</a:t>
            </a:r>
          </a:p>
          <a:p>
            <a:endParaRPr lang="en-US" dirty="0"/>
          </a:p>
          <a:p>
            <a:pPr lvl="1"/>
            <a:r>
              <a:rPr lang="en-US" dirty="0"/>
              <a:t>First in – first out (FIFO)</a:t>
            </a:r>
          </a:p>
          <a:p>
            <a:pPr lvl="1"/>
            <a:r>
              <a:rPr lang="en-US" dirty="0"/>
              <a:t>Loudest person request</a:t>
            </a:r>
          </a:p>
          <a:p>
            <a:pPr lvl="1"/>
            <a:r>
              <a:rPr lang="en-US" dirty="0"/>
              <a:t>Request from person who nags the most (squeaky wheel)</a:t>
            </a:r>
          </a:p>
          <a:p>
            <a:pPr lvl="1"/>
            <a:r>
              <a:rPr lang="en-US" dirty="0"/>
              <a:t>Highest paid persons opinion (</a:t>
            </a:r>
            <a:r>
              <a:rPr lang="en-US" dirty="0" err="1"/>
              <a:t>HiPPO</a:t>
            </a:r>
            <a:r>
              <a:rPr lang="en-US" dirty="0"/>
              <a:t>)</a:t>
            </a:r>
          </a:p>
          <a:p>
            <a:pPr lvl="1"/>
            <a:r>
              <a:rPr lang="en-US" dirty="0"/>
              <a:t>Most valuable first</a:t>
            </a:r>
          </a:p>
          <a:p>
            <a:pPr lvl="1"/>
            <a:r>
              <a:rPr lang="en-US" dirty="0"/>
              <a:t>Next item on “the list”</a:t>
            </a:r>
          </a:p>
          <a:p>
            <a:pPr lvl="1"/>
            <a:r>
              <a:rPr lang="en-US" dirty="0"/>
              <a:t>Critical path analysis</a:t>
            </a:r>
          </a:p>
          <a:p>
            <a:pPr lvl="1"/>
            <a:r>
              <a:rPr lang="en-US" dirty="0"/>
              <a:t>Other?</a:t>
            </a:r>
          </a:p>
        </p:txBody>
      </p:sp>
    </p:spTree>
    <p:extLst>
      <p:ext uri="{BB962C8B-B14F-4D97-AF65-F5344CB8AC3E}">
        <p14:creationId xmlns:p14="http://schemas.microsoft.com/office/powerpoint/2010/main" val="1064006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important is it to calculate WSJF?</a:t>
            </a:r>
          </a:p>
        </p:txBody>
      </p:sp>
      <p:sp>
        <p:nvSpPr>
          <p:cNvPr id="2" name="Content Placeholder 1"/>
          <p:cNvSpPr>
            <a:spLocks noGrp="1"/>
          </p:cNvSpPr>
          <p:nvPr>
            <p:ph idx="1"/>
          </p:nvPr>
        </p:nvSpPr>
        <p:spPr/>
        <p:txBody>
          <a:bodyPr>
            <a:normAutofit fontScale="77500" lnSpcReduction="20000"/>
          </a:bodyPr>
          <a:lstStyle/>
          <a:p>
            <a:r>
              <a:rPr lang="en-US" dirty="0"/>
              <a:t>What is the fully burdened cost of a “train” (team-of-teams)?</a:t>
            </a:r>
          </a:p>
          <a:p>
            <a:pPr lvl="1"/>
            <a:r>
              <a:rPr lang="en-US" dirty="0"/>
              <a:t>$12M  - say 10 teams @ $100K per month</a:t>
            </a:r>
          </a:p>
          <a:p>
            <a:r>
              <a:rPr lang="en-US" dirty="0"/>
              <a:t>How much return do you expect for that investment</a:t>
            </a:r>
          </a:p>
          <a:p>
            <a:pPr lvl="1"/>
            <a:r>
              <a:rPr lang="en-US" dirty="0"/>
              <a:t>$24M – say good 50% return plus factoring in some things that didn’t work as well as expected</a:t>
            </a:r>
          </a:p>
          <a:p>
            <a:pPr lvl="1"/>
            <a:endParaRPr lang="en-US" dirty="0"/>
          </a:p>
          <a:p>
            <a:pPr lvl="1"/>
            <a:endParaRPr lang="en-US" dirty="0"/>
          </a:p>
          <a:p>
            <a:r>
              <a:rPr lang="en-US" dirty="0"/>
              <a:t>Cost of a train is ~$500K / week</a:t>
            </a:r>
          </a:p>
          <a:p>
            <a:pPr lvl="1"/>
            <a:r>
              <a:rPr lang="en-US" dirty="0"/>
              <a:t>This is the cost of slow decision making, per week</a:t>
            </a:r>
          </a:p>
        </p:txBody>
      </p:sp>
    </p:spTree>
    <p:extLst>
      <p:ext uri="{BB962C8B-B14F-4D97-AF65-F5344CB8AC3E}">
        <p14:creationId xmlns:p14="http://schemas.microsoft.com/office/powerpoint/2010/main" val="99478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7B040B"/>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solidFill>
                  <a:schemeClr val="bg1"/>
                </a:solidFill>
              </a:rPr>
              <a:t>Is there a better way to schedule work?</a:t>
            </a:r>
          </a:p>
        </p:txBody>
      </p:sp>
      <p:sp>
        <p:nvSpPr>
          <p:cNvPr id="3" name="Text Placeholder 2">
            <a:extLst>
              <a:ext uri="{FF2B5EF4-FFF2-40B4-BE49-F238E27FC236}">
                <a16:creationId xmlns:a16="http://schemas.microsoft.com/office/drawing/2014/main" id="{5169C962-D4CF-A344-A6E9-F90B0FB6F22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18384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Is there a better way to schedule work?</a:t>
            </a:r>
          </a:p>
        </p:txBody>
      </p:sp>
      <p:sp>
        <p:nvSpPr>
          <p:cNvPr id="2" name="Content Placeholder 1"/>
          <p:cNvSpPr>
            <a:spLocks noGrp="1"/>
          </p:cNvSpPr>
          <p:nvPr>
            <p:ph idx="1"/>
          </p:nvPr>
        </p:nvSpPr>
        <p:spPr/>
        <p:txBody>
          <a:bodyPr>
            <a:normAutofit/>
          </a:bodyPr>
          <a:lstStyle/>
          <a:p>
            <a:pPr marL="0" indent="0">
              <a:buNone/>
            </a:pPr>
            <a:r>
              <a:rPr lang="en-US" sz="3200" dirty="0"/>
              <a:t>Let’s say we have 3 features we are going to schedule:</a:t>
            </a:r>
          </a:p>
          <a:p>
            <a:pPr marL="0" indent="0">
              <a:buNone/>
            </a:pPr>
            <a:endParaRPr lang="en-US" sz="3200" dirty="0"/>
          </a:p>
          <a:p>
            <a:pPr marL="0" indent="0">
              <a:buNone/>
            </a:pPr>
            <a:endParaRPr lang="en-US" sz="3200" dirty="0"/>
          </a:p>
          <a:p>
            <a:pPr marL="0" indent="0">
              <a:buNone/>
            </a:pPr>
            <a:endParaRPr lang="en-US" sz="3200" dirty="0"/>
          </a:p>
          <a:p>
            <a:pPr marL="0" indent="0">
              <a:buNone/>
            </a:pPr>
            <a:r>
              <a:rPr lang="en-US" sz="3200" dirty="0"/>
              <a:t>No matter the order we deliver the work in, the cost will be (almost) the same:</a:t>
            </a:r>
          </a:p>
          <a:p>
            <a:pPr marL="0" indent="0">
              <a:buNone/>
            </a:pPr>
            <a:endParaRPr lang="en-US" sz="3200" dirty="0"/>
          </a:p>
        </p:txBody>
      </p:sp>
      <p:graphicFrame>
        <p:nvGraphicFramePr>
          <p:cNvPr id="4" name="Content Placeholder 3"/>
          <p:cNvGraphicFramePr>
            <a:graphicFrameLocks/>
          </p:cNvGraphicFramePr>
          <p:nvPr>
            <p:extLst>
              <p:ext uri="{D42A27DB-BD31-4B8C-83A1-F6EECF244321}">
                <p14:modId xmlns:p14="http://schemas.microsoft.com/office/powerpoint/2010/main" val="871214386"/>
              </p:ext>
            </p:extLst>
          </p:nvPr>
        </p:nvGraphicFramePr>
        <p:xfrm>
          <a:off x="1608040" y="2467771"/>
          <a:ext cx="8429625" cy="1483360"/>
        </p:xfrm>
        <a:graphic>
          <a:graphicData uri="http://schemas.openxmlformats.org/drawingml/2006/table">
            <a:tbl>
              <a:tblPr firstRow="1" bandRow="1">
                <a:tableStyleId>{5C22544A-7EE6-4342-B048-85BDC9FD1C3A}</a:tableStyleId>
              </a:tblPr>
              <a:tblGrid>
                <a:gridCol w="2809875">
                  <a:extLst>
                    <a:ext uri="{9D8B030D-6E8A-4147-A177-3AD203B41FA5}">
                      <a16:colId xmlns:a16="http://schemas.microsoft.com/office/drawing/2014/main" val="20000"/>
                    </a:ext>
                  </a:extLst>
                </a:gridCol>
                <a:gridCol w="2809875">
                  <a:extLst>
                    <a:ext uri="{9D8B030D-6E8A-4147-A177-3AD203B41FA5}">
                      <a16:colId xmlns:a16="http://schemas.microsoft.com/office/drawing/2014/main" val="20001"/>
                    </a:ext>
                  </a:extLst>
                </a:gridCol>
                <a:gridCol w="2809875">
                  <a:extLst>
                    <a:ext uri="{9D8B030D-6E8A-4147-A177-3AD203B41FA5}">
                      <a16:colId xmlns:a16="http://schemas.microsoft.com/office/drawing/2014/main" val="20002"/>
                    </a:ext>
                  </a:extLst>
                </a:gridCol>
              </a:tblGrid>
              <a:tr h="370840">
                <a:tc>
                  <a:txBody>
                    <a:bodyPr/>
                    <a:lstStyle/>
                    <a:p>
                      <a:pPr algn="ctr"/>
                      <a:r>
                        <a:rPr lang="en-US" dirty="0"/>
                        <a:t>Feature</a:t>
                      </a:r>
                    </a:p>
                  </a:txBody>
                  <a:tcPr/>
                </a:tc>
                <a:tc>
                  <a:txBody>
                    <a:bodyPr/>
                    <a:lstStyle/>
                    <a:p>
                      <a:pPr algn="ctr"/>
                      <a:r>
                        <a:rPr lang="en-US" dirty="0"/>
                        <a:t>Estimated Cost</a:t>
                      </a:r>
                    </a:p>
                  </a:txBody>
                  <a:tcPr/>
                </a:tc>
                <a:tc>
                  <a:txBody>
                    <a:bodyPr/>
                    <a:lstStyle/>
                    <a:p>
                      <a:pPr algn="ctr"/>
                      <a:r>
                        <a:rPr lang="en-US" dirty="0"/>
                        <a:t>Estimated Value</a:t>
                      </a:r>
                    </a:p>
                  </a:txBody>
                  <a:tcPr/>
                </a:tc>
                <a:extLst>
                  <a:ext uri="{0D108BD9-81ED-4DB2-BD59-A6C34878D82A}">
                    <a16:rowId xmlns:a16="http://schemas.microsoft.com/office/drawing/2014/main" val="10000"/>
                  </a:ext>
                </a:extLst>
              </a:tr>
              <a:tr h="370840">
                <a:tc>
                  <a:txBody>
                    <a:bodyPr/>
                    <a:lstStyle/>
                    <a:p>
                      <a:pPr algn="ctr"/>
                      <a:r>
                        <a:rPr lang="en-US" dirty="0"/>
                        <a:t>Feature A</a:t>
                      </a:r>
                    </a:p>
                  </a:txBody>
                  <a:tcPr/>
                </a:tc>
                <a:tc>
                  <a:txBody>
                    <a:bodyPr/>
                    <a:lstStyle/>
                    <a:p>
                      <a:pPr algn="ctr"/>
                      <a:r>
                        <a:rPr lang="en-US" dirty="0"/>
                        <a:t>3 weeks ($75K)</a:t>
                      </a:r>
                    </a:p>
                  </a:txBody>
                  <a:tcPr/>
                </a:tc>
                <a:tc>
                  <a:txBody>
                    <a:bodyPr/>
                    <a:lstStyle/>
                    <a:p>
                      <a:pPr algn="ctr"/>
                      <a:r>
                        <a:rPr lang="en-US" dirty="0"/>
                        <a:t>$75K</a:t>
                      </a:r>
                    </a:p>
                  </a:txBody>
                  <a:tcPr/>
                </a:tc>
                <a:extLst>
                  <a:ext uri="{0D108BD9-81ED-4DB2-BD59-A6C34878D82A}">
                    <a16:rowId xmlns:a16="http://schemas.microsoft.com/office/drawing/2014/main" val="10001"/>
                  </a:ext>
                </a:extLst>
              </a:tr>
              <a:tr h="370840">
                <a:tc>
                  <a:txBody>
                    <a:bodyPr/>
                    <a:lstStyle/>
                    <a:p>
                      <a:pPr algn="ctr"/>
                      <a:r>
                        <a:rPr lang="en-US" dirty="0"/>
                        <a:t>Feature</a:t>
                      </a:r>
                      <a:r>
                        <a:rPr lang="en-US" baseline="0" dirty="0"/>
                        <a:t> B</a:t>
                      </a:r>
                      <a:endParaRPr lang="en-US" dirty="0"/>
                    </a:p>
                  </a:txBody>
                  <a:tcPr/>
                </a:tc>
                <a:tc>
                  <a:txBody>
                    <a:bodyPr/>
                    <a:lstStyle/>
                    <a:p>
                      <a:pPr algn="ctr"/>
                      <a:r>
                        <a:rPr lang="en-US" dirty="0"/>
                        <a:t>6 weeks ($150K)</a:t>
                      </a:r>
                    </a:p>
                  </a:txBody>
                  <a:tcPr/>
                </a:tc>
                <a:tc>
                  <a:txBody>
                    <a:bodyPr/>
                    <a:lstStyle/>
                    <a:p>
                      <a:pPr algn="ctr"/>
                      <a:r>
                        <a:rPr lang="en-US" dirty="0"/>
                        <a:t>$225K</a:t>
                      </a:r>
                    </a:p>
                  </a:txBody>
                  <a:tcPr/>
                </a:tc>
                <a:extLst>
                  <a:ext uri="{0D108BD9-81ED-4DB2-BD59-A6C34878D82A}">
                    <a16:rowId xmlns:a16="http://schemas.microsoft.com/office/drawing/2014/main" val="10002"/>
                  </a:ext>
                </a:extLst>
              </a:tr>
              <a:tr h="370840">
                <a:tc>
                  <a:txBody>
                    <a:bodyPr/>
                    <a:lstStyle/>
                    <a:p>
                      <a:pPr algn="ctr"/>
                      <a:r>
                        <a:rPr lang="en-US" dirty="0"/>
                        <a:t>Feature C</a:t>
                      </a:r>
                    </a:p>
                  </a:txBody>
                  <a:tcPr/>
                </a:tc>
                <a:tc>
                  <a:txBody>
                    <a:bodyPr/>
                    <a:lstStyle/>
                    <a:p>
                      <a:pPr algn="ctr"/>
                      <a:r>
                        <a:rPr lang="en-US" dirty="0"/>
                        <a:t>4 weeks ($100K)</a:t>
                      </a:r>
                    </a:p>
                  </a:txBody>
                  <a:tcPr/>
                </a:tc>
                <a:tc>
                  <a:txBody>
                    <a:bodyPr/>
                    <a:lstStyle/>
                    <a:p>
                      <a:pPr algn="ctr"/>
                      <a:r>
                        <a:rPr lang="en-US" dirty="0"/>
                        <a:t>$175K</a:t>
                      </a:r>
                    </a:p>
                  </a:txBody>
                  <a:tcPr/>
                </a:tc>
                <a:extLst>
                  <a:ext uri="{0D108BD9-81ED-4DB2-BD59-A6C34878D82A}">
                    <a16:rowId xmlns:a16="http://schemas.microsoft.com/office/drawing/2014/main" val="10003"/>
                  </a:ext>
                </a:extLst>
              </a:tr>
            </a:tbl>
          </a:graphicData>
        </a:graphic>
      </p:graphicFrame>
      <p:pic>
        <p:nvPicPr>
          <p:cNvPr id="13" name="Picture 12"/>
          <p:cNvPicPr>
            <a:picLocks noChangeAspect="1"/>
          </p:cNvPicPr>
          <p:nvPr/>
        </p:nvPicPr>
        <p:blipFill>
          <a:blip r:embed="rId3"/>
          <a:stretch>
            <a:fillRect/>
          </a:stretch>
        </p:blipFill>
        <p:spPr>
          <a:xfrm>
            <a:off x="1557237" y="5007878"/>
            <a:ext cx="8429625" cy="1428731"/>
          </a:xfrm>
          <a:prstGeom prst="rect">
            <a:avLst/>
          </a:prstGeom>
        </p:spPr>
      </p:pic>
    </p:spTree>
    <p:extLst>
      <p:ext uri="{BB962C8B-B14F-4D97-AF65-F5344CB8AC3E}">
        <p14:creationId xmlns:p14="http://schemas.microsoft.com/office/powerpoint/2010/main" val="3523542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Is there a better way to schedule work? </a:t>
            </a:r>
            <a:r>
              <a:rPr lang="en-US" sz="2000" dirty="0"/>
              <a:t>(Continued …)</a:t>
            </a:r>
            <a:endParaRPr lang="en-US" dirty="0"/>
          </a:p>
        </p:txBody>
      </p:sp>
      <p:sp>
        <p:nvSpPr>
          <p:cNvPr id="2" name="Content Placeholder 1"/>
          <p:cNvSpPr>
            <a:spLocks noGrp="1"/>
          </p:cNvSpPr>
          <p:nvPr>
            <p:ph idx="1"/>
          </p:nvPr>
        </p:nvSpPr>
        <p:spPr/>
        <p:txBody>
          <a:bodyPr/>
          <a:lstStyle/>
          <a:p>
            <a:r>
              <a:rPr lang="en-US" dirty="0"/>
              <a:t>Which feature would you do first and why?</a:t>
            </a:r>
          </a:p>
        </p:txBody>
      </p:sp>
      <p:graphicFrame>
        <p:nvGraphicFramePr>
          <p:cNvPr id="4" name="Content Placeholder 3"/>
          <p:cNvGraphicFramePr>
            <a:graphicFrameLocks/>
          </p:cNvGraphicFramePr>
          <p:nvPr>
            <p:extLst>
              <p:ext uri="{D42A27DB-BD31-4B8C-83A1-F6EECF244321}">
                <p14:modId xmlns:p14="http://schemas.microsoft.com/office/powerpoint/2010/main" val="1841599529"/>
              </p:ext>
            </p:extLst>
          </p:nvPr>
        </p:nvGraphicFramePr>
        <p:xfrm>
          <a:off x="1881187" y="3253963"/>
          <a:ext cx="8429625" cy="1112520"/>
        </p:xfrm>
        <a:graphic>
          <a:graphicData uri="http://schemas.openxmlformats.org/drawingml/2006/table">
            <a:tbl>
              <a:tblPr firstRow="1" bandRow="1">
                <a:tableStyleId>{5C22544A-7EE6-4342-B048-85BDC9FD1C3A}</a:tableStyleId>
              </a:tblPr>
              <a:tblGrid>
                <a:gridCol w="2809875">
                  <a:extLst>
                    <a:ext uri="{9D8B030D-6E8A-4147-A177-3AD203B41FA5}">
                      <a16:colId xmlns:a16="http://schemas.microsoft.com/office/drawing/2014/main" val="20000"/>
                    </a:ext>
                  </a:extLst>
                </a:gridCol>
                <a:gridCol w="2809875">
                  <a:extLst>
                    <a:ext uri="{9D8B030D-6E8A-4147-A177-3AD203B41FA5}">
                      <a16:colId xmlns:a16="http://schemas.microsoft.com/office/drawing/2014/main" val="20001"/>
                    </a:ext>
                  </a:extLst>
                </a:gridCol>
                <a:gridCol w="2809875">
                  <a:extLst>
                    <a:ext uri="{9D8B030D-6E8A-4147-A177-3AD203B41FA5}">
                      <a16:colId xmlns:a16="http://schemas.microsoft.com/office/drawing/2014/main" val="20002"/>
                    </a:ext>
                  </a:extLst>
                </a:gridCol>
              </a:tblGrid>
              <a:tr h="370840">
                <a:tc>
                  <a:txBody>
                    <a:bodyPr/>
                    <a:lstStyle/>
                    <a:p>
                      <a:pPr algn="ctr"/>
                      <a:r>
                        <a:rPr lang="en-US" dirty="0"/>
                        <a:t>Feature</a:t>
                      </a:r>
                    </a:p>
                  </a:txBody>
                  <a:tcPr/>
                </a:tc>
                <a:tc>
                  <a:txBody>
                    <a:bodyPr/>
                    <a:lstStyle/>
                    <a:p>
                      <a:pPr algn="ctr"/>
                      <a:r>
                        <a:rPr lang="en-US" dirty="0"/>
                        <a:t>Estimated Cost</a:t>
                      </a:r>
                    </a:p>
                  </a:txBody>
                  <a:tcPr/>
                </a:tc>
                <a:tc>
                  <a:txBody>
                    <a:bodyPr/>
                    <a:lstStyle/>
                    <a:p>
                      <a:pPr algn="ctr"/>
                      <a:r>
                        <a:rPr lang="en-US" dirty="0"/>
                        <a:t>Estimated Value</a:t>
                      </a:r>
                    </a:p>
                  </a:txBody>
                  <a:tcPr/>
                </a:tc>
                <a:extLst>
                  <a:ext uri="{0D108BD9-81ED-4DB2-BD59-A6C34878D82A}">
                    <a16:rowId xmlns:a16="http://schemas.microsoft.com/office/drawing/2014/main" val="10000"/>
                  </a:ext>
                </a:extLst>
              </a:tr>
              <a:tr h="370840">
                <a:tc>
                  <a:txBody>
                    <a:bodyPr/>
                    <a:lstStyle/>
                    <a:p>
                      <a:pPr algn="ctr"/>
                      <a:r>
                        <a:rPr lang="en-US" dirty="0"/>
                        <a:t>Feature X</a:t>
                      </a:r>
                    </a:p>
                  </a:txBody>
                  <a:tcPr/>
                </a:tc>
                <a:tc>
                  <a:txBody>
                    <a:bodyPr/>
                    <a:lstStyle/>
                    <a:p>
                      <a:pPr algn="ctr"/>
                      <a:r>
                        <a:rPr lang="en-US" dirty="0"/>
                        <a:t>3 weeks ($75K)</a:t>
                      </a:r>
                    </a:p>
                  </a:txBody>
                  <a:tcPr/>
                </a:tc>
                <a:tc>
                  <a:txBody>
                    <a:bodyPr/>
                    <a:lstStyle/>
                    <a:p>
                      <a:pPr algn="ctr"/>
                      <a:r>
                        <a:rPr lang="en-US" dirty="0"/>
                        <a:t>$75K</a:t>
                      </a:r>
                    </a:p>
                  </a:txBody>
                  <a:tcPr/>
                </a:tc>
                <a:extLst>
                  <a:ext uri="{0D108BD9-81ED-4DB2-BD59-A6C34878D82A}">
                    <a16:rowId xmlns:a16="http://schemas.microsoft.com/office/drawing/2014/main" val="10001"/>
                  </a:ext>
                </a:extLst>
              </a:tr>
              <a:tr h="370840">
                <a:tc>
                  <a:txBody>
                    <a:bodyPr/>
                    <a:lstStyle/>
                    <a:p>
                      <a:pPr algn="ctr"/>
                      <a:r>
                        <a:rPr lang="en-US" dirty="0"/>
                        <a:t>Feature</a:t>
                      </a:r>
                      <a:r>
                        <a:rPr lang="en-US" baseline="0" dirty="0"/>
                        <a:t> Y</a:t>
                      </a:r>
                      <a:endParaRPr lang="en-US" dirty="0"/>
                    </a:p>
                  </a:txBody>
                  <a:tcPr/>
                </a:tc>
                <a:tc>
                  <a:txBody>
                    <a:bodyPr/>
                    <a:lstStyle/>
                    <a:p>
                      <a:pPr algn="ctr"/>
                      <a:r>
                        <a:rPr lang="en-US" dirty="0"/>
                        <a:t>3 weeks ($75K)</a:t>
                      </a:r>
                    </a:p>
                  </a:txBody>
                  <a:tcPr/>
                </a:tc>
                <a:tc>
                  <a:txBody>
                    <a:bodyPr/>
                    <a:lstStyle/>
                    <a:p>
                      <a:pPr algn="ctr"/>
                      <a:r>
                        <a:rPr lang="en-US" dirty="0"/>
                        <a:t>$175K</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76084157"/>
      </p:ext>
    </p:extLst>
  </p:cSld>
  <p:clrMapOvr>
    <a:masterClrMapping/>
  </p:clrMapOvr>
</p:sld>
</file>

<file path=ppt/theme/theme1.xml><?xml version="1.0" encoding="utf-8"?>
<a:theme xmlns:a="http://schemas.openxmlformats.org/drawingml/2006/main" name="PresentationD editab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PresentationD editable</Template>
  <TotalTime>313</TotalTime>
  <Words>1670</Words>
  <Application>Microsoft Macintosh PowerPoint</Application>
  <PresentationFormat>Widescreen</PresentationFormat>
  <Paragraphs>233</Paragraphs>
  <Slides>27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Cambria Math</vt:lpstr>
      <vt:lpstr>PresentationD editable</vt:lpstr>
      <vt:lpstr>WSJF and COD</vt:lpstr>
      <vt:lpstr>Agenda</vt:lpstr>
      <vt:lpstr>How to best use known capacity?</vt:lpstr>
      <vt:lpstr>What are the problems with our implementation decisions?</vt:lpstr>
      <vt:lpstr>How do you decide what to work on next?</vt:lpstr>
      <vt:lpstr>How important is it to calculate WSJF?</vt:lpstr>
      <vt:lpstr>Is there a better way to schedule work?</vt:lpstr>
      <vt:lpstr>Is there a better way to schedule work?</vt:lpstr>
      <vt:lpstr>Is there a better way to schedule work? (Continued …)</vt:lpstr>
      <vt:lpstr>Is there a better way to schedule work? (Continued …)</vt:lpstr>
      <vt:lpstr>Is there a better way to schedule work? (Obviously …)</vt:lpstr>
      <vt:lpstr>Introducing CoD and WSJF</vt:lpstr>
      <vt:lpstr>Introducing Cost of Delay</vt:lpstr>
      <vt:lpstr>Introducing Cost of Delay (CoD) (Continued …)</vt:lpstr>
      <vt:lpstr>PowerPoint Presentation</vt:lpstr>
      <vt:lpstr>How is Cost of Delay (CoD) used?</vt:lpstr>
      <vt:lpstr>How do we determine CoD values?</vt:lpstr>
      <vt:lpstr>How do we determine CoD values? (Continued …)</vt:lpstr>
      <vt:lpstr>How do we determine CoD values? (Continued …)</vt:lpstr>
      <vt:lpstr>How do we determine CoD values? (Continued …)</vt:lpstr>
      <vt:lpstr>What is the difference when we schedule using WSJF?</vt:lpstr>
      <vt:lpstr>What factors drive CoD estimation?</vt:lpstr>
      <vt:lpstr>When do we calculate WSJF?</vt:lpstr>
      <vt:lpstr>Benefits of CoD and WSJF</vt:lpstr>
      <vt:lpstr>What are the benefits of using WSJF for prioritization?</vt:lpstr>
      <vt:lpstr>Questions?</vt:lpstr>
      <vt:lpstr>Revision History</vt:lpstr>
    </vt:vector>
  </TitlesOfParts>
  <Manager/>
  <Company>Focussed Agile LLC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of Kanban And Scrum</dc:title>
  <dc:subject>How Does Project Management Change In an Agile / DevOps Environment?</dc:subject>
  <dc:creator>Hans Samios</dc:creator>
  <cp:keywords>Kanban, Scrum, Approach, Thinking</cp:keywords>
  <dc:description/>
  <cp:lastModifiedBy>Hans Samios</cp:lastModifiedBy>
  <cp:revision>86</cp:revision>
  <dcterms:created xsi:type="dcterms:W3CDTF">2015-11-10T00:10:21Z</dcterms:created>
  <dcterms:modified xsi:type="dcterms:W3CDTF">2020-07-22T22:07:28Z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-1336461121</vt:i4>
  </property>
  <property fmtid="{D5CDD505-2E9C-101B-9397-08002B2CF9AE}" pid="3" name="_NewReviewCycle">
    <vt:lpwstr/>
  </property>
  <property fmtid="{D5CDD505-2E9C-101B-9397-08002B2CF9AE}" pid="4" name="_EmailSubject">
    <vt:lpwstr>Scrum vs Kanban</vt:lpwstr>
  </property>
  <property fmtid="{D5CDD505-2E9C-101B-9397-08002B2CF9AE}" pid="5" name="_AuthorEmail">
    <vt:lpwstr>hans.p.samios@exxonmobil.com</vt:lpwstr>
  </property>
  <property fmtid="{D5CDD505-2E9C-101B-9397-08002B2CF9AE}" pid="6" name="_AuthorEmailDisplayName">
    <vt:lpwstr>Samios, Hans P /C</vt:lpwstr>
  </property>
</Properties>
</file>