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26" r:id="rId21"/>
    <p:sldId id="301" r:id="rId22"/>
    <p:sldId id="302" r:id="rId23"/>
    <p:sldId id="303" r:id="rId24"/>
    <p:sldId id="320" r:id="rId25"/>
    <p:sldId id="327" r:id="rId26"/>
    <p:sldId id="276" r:id="rId27"/>
    <p:sldId id="305" r:id="rId28"/>
    <p:sldId id="306"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5" r:id="rId42"/>
    <p:sldId id="322" r:id="rId43"/>
    <p:sldId id="323" r:id="rId44"/>
    <p:sldId id="32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18"/>
    <p:restoredTop sz="93043"/>
  </p:normalViewPr>
  <p:slideViewPr>
    <p:cSldViewPr snapToGrid="0" snapToObjects="1">
      <p:cViewPr>
        <p:scale>
          <a:sx n="50" d="100"/>
          <a:sy n="50" d="100"/>
        </p:scale>
        <p:origin x="944" y="92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D28D-CFE3-7C4D-A7C2-E2C7E02CBC12}" type="datetimeFigureOut">
              <a:rPr lang="en-US" smtClean="0"/>
              <a:t>2/11/16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F3E4-DBA9-EE4F-A099-8115F3A7944D}" type="slidenum">
              <a:rPr lang="en-US" smtClean="0"/>
              <a:t>‹#›</a:t>
            </a:fld>
            <a:endParaRPr lang="en-US"/>
          </a:p>
        </p:txBody>
      </p:sp>
    </p:spTree>
    <p:extLst>
      <p:ext uri="{BB962C8B-B14F-4D97-AF65-F5344CB8AC3E}">
        <p14:creationId xmlns:p14="http://schemas.microsoft.com/office/powerpoint/2010/main" val="2907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1" Type="http://schemas.openxmlformats.org/officeDocument/2006/relationships/hyperlink" Target="http://en.wikipedia.org/w/index.php?title=Session-based_testing&amp;action=edit&amp;section=3" TargetMode="External"/><Relationship Id="rId12" Type="http://schemas.openxmlformats.org/officeDocument/2006/relationships/hyperlink" Target="http://en.wikipedia.org/wiki/Specification" TargetMode="External"/><Relationship Id="rId13" Type="http://schemas.openxmlformats.org/officeDocument/2006/relationships/hyperlink" Target="http://en.wikipedia.org/wiki/Test_plan" TargetMode="External"/><Relationship Id="rId14" Type="http://schemas.openxmlformats.org/officeDocument/2006/relationships/hyperlink" Target="http://en.wikipedia.org/w/index.php?title=Session-based_testing&amp;action=edit&amp;section=4" TargetMode="External"/><Relationship Id="rId15" Type="http://schemas.openxmlformats.org/officeDocument/2006/relationships/hyperlink" Target="http://en.wikipedia.org/wiki/Test_case" TargetMode="External"/><Relationship Id="rId16" Type="http://schemas.openxmlformats.org/officeDocument/2006/relationships/hyperlink" Target="http://en.wikipedia.org/w/index.php?title=Session-based_testing&amp;action=edit&amp;section=5" TargetMode="External"/><Relationship Id="rId17" Type="http://schemas.openxmlformats.org/officeDocument/2006/relationships/hyperlink" Target="http://en.wikipedia.org/wiki/Software_bug" TargetMode="External"/><Relationship Id="rId18" Type="http://schemas.openxmlformats.org/officeDocument/2006/relationships/hyperlink" Target="http://en.wikipedia.org/w/index.php?title=Session-based_testing&amp;action=edit&amp;section=6" TargetMode="External"/><Relationship Id="rId19" Type="http://schemas.openxmlformats.org/officeDocument/2006/relationships/hyperlink" Target="http://en.wikipedia.org/wiki/Session-based_testing#cite_note-2" TargetMode="External"/><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en.wikipedia.org/wiki/Session-based_testing" TargetMode="External"/><Relationship Id="rId4" Type="http://schemas.openxmlformats.org/officeDocument/2006/relationships/hyperlink" Target="http://www.infoq.com/presentations/Session-Based-Test-Management" TargetMode="External"/><Relationship Id="rId5" Type="http://schemas.openxmlformats.org/officeDocument/2006/relationships/hyperlink" Target="http://www.satisfice.com/sbtm/" TargetMode="External"/><Relationship Id="rId6" Type="http://schemas.openxmlformats.org/officeDocument/2006/relationships/hyperlink" Target="http://www.satisfice.com/articles/sbtm.pdf" TargetMode="External"/><Relationship Id="rId7" Type="http://schemas.openxmlformats.org/officeDocument/2006/relationships/hyperlink" Target="http://www.satisfice.com/sbtm/sample_session.htm" TargetMode="External"/><Relationship Id="rId8" Type="http://schemas.openxmlformats.org/officeDocument/2006/relationships/hyperlink" Target="http://vimeo.com/14761201" TargetMode="External"/><Relationship Id="rId9" Type="http://schemas.openxmlformats.org/officeDocument/2006/relationships/hyperlink" Target="https://www.youtube.com/watch?v=9SLrgmF9zZs" TargetMode="External"/><Relationship Id="rId10" Type="http://schemas.openxmlformats.org/officeDocument/2006/relationships/hyperlink" Target="http://www.bettertesting.co.uk/content/wp-content/uploads/2011/03/Session-Based-Testing-in-Practice.jp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NUL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NUL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engwiki:8080/display/~hpsamios/Session+Based+Test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ountaingoatsoftware.com/blog/the-forgotten-layer-of-the-test-automation-pyramid" TargetMode="External"/><Relationship Id="rId4" Type="http://schemas.openxmlformats.org/officeDocument/2006/relationships/hyperlink" Target="https://leanpub.com/AgileTesting"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a:t>
            </a:fld>
            <a:endParaRPr lang="en-GB" dirty="0"/>
          </a:p>
        </p:txBody>
      </p:sp>
    </p:spTree>
    <p:extLst>
      <p:ext uri="{BB962C8B-B14F-4D97-AF65-F5344CB8AC3E}">
        <p14:creationId xmlns:p14="http://schemas.microsoft.com/office/powerpoint/2010/main" val="111704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said during training. We said this based on experience</a:t>
            </a:r>
            <a:r>
              <a:rPr lang="en-US" baseline="0" dirty="0" smtClean="0"/>
              <a:t> we had seen in PP&amp;M and what the pundits say about supporting a Scrum implementation. You see Scrum really doesn’t say much about the technical practices you should use in developing code – it just says “technical excellence” and leaves it pretty much as an exercise for the team to figure our what to do. What we discovered in PP&amp;M was that if you didn’t support the Scrum implementation with good technical practices, then you will struggle with the implementation and you certainly won’t see all the benefits of moving to Scrum and agile.</a:t>
            </a:r>
          </a:p>
          <a:p>
            <a:endParaRPr lang="en-US" baseline="0" dirty="0" smtClean="0"/>
          </a:p>
          <a:p>
            <a:r>
              <a:rPr lang="en-US" baseline="0" dirty="0" smtClean="0"/>
              <a:t>And so as we did Scrum we also changed some of our technical practice. A simple example of the change in technical practices that you need is the idea of a build. Remember when we started with Scrum, we had a number of teams that were not able to produce a build in time for the Sprint Review on a regular basis. We wanted this so we could get feedback from the customer / stakeholder. Part of this was caused by the feeling that it was impossible to do meaningful work in the period of a Sprint. But part of this was caused by the fact that in many cases we were simply not set up to deliver regularly so we could actually do the demonstration. This lead to the increasing adoption of “continuous build” systems to the point most of the organization is now using these practices and tools.</a:t>
            </a:r>
          </a:p>
          <a:p>
            <a:endParaRPr lang="en-US" baseline="0" dirty="0" smtClean="0"/>
          </a:p>
          <a:p>
            <a:pPr fontAlgn="base"/>
            <a:r>
              <a:rPr lang="en-US" baseline="0" dirty="0" smtClean="0"/>
              <a:t>The pundits have a phrase describing the implementation of agile without working on related technical practices. That phrase is “flaccid Scrum”. The term was coined over 5 years ago by Martin Fowler. He said “</a:t>
            </a:r>
            <a:r>
              <a:rPr lang="en-US" sz="1200" b="0" i="0" kern="1200" dirty="0" smtClean="0">
                <a:solidFill>
                  <a:schemeClr val="tx1"/>
                </a:solidFill>
                <a:effectLst/>
                <a:latin typeface="+mn-lt"/>
                <a:ea typeface="+mn-ea"/>
                <a:cs typeface="+mn-cs"/>
              </a:rPr>
              <a:t>There's a mess I've heard about with quite a few projects recently. What's happened is that they haven't paid enough attention to the internal quality of their software. If you make that mistake you'll soon find your productivity dragged down because it's much harder to add new features than you'd like.”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We have good adoption</a:t>
            </a:r>
            <a:r>
              <a:rPr lang="en-US" sz="1200" b="0" i="0" kern="1200" baseline="0" dirty="0" smtClean="0">
                <a:solidFill>
                  <a:schemeClr val="tx1"/>
                </a:solidFill>
                <a:effectLst/>
                <a:latin typeface="+mn-lt"/>
                <a:ea typeface="+mn-ea"/>
                <a:cs typeface="+mn-cs"/>
              </a:rPr>
              <a:t> of continuous build practices, but there is another cornerstone of good development / technical practice. That practice is unit testing. And this is why we mentioned it during the training. </a:t>
            </a: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14</a:t>
            </a:fld>
            <a:endParaRPr lang="en-US"/>
          </a:p>
        </p:txBody>
      </p:sp>
    </p:spTree>
    <p:extLst>
      <p:ext uri="{BB962C8B-B14F-4D97-AF65-F5344CB8AC3E}">
        <p14:creationId xmlns:p14="http://schemas.microsoft.com/office/powerpoint/2010/main" val="107098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a:t>
            </a:r>
          </a:p>
          <a:p>
            <a:r>
              <a:rPr lang="en-US" dirty="0" smtClean="0"/>
              <a:t>Label</a:t>
            </a:r>
            <a:r>
              <a:rPr lang="en-US" baseline="0" dirty="0" smtClean="0"/>
              <a:t> what kinds of tests (</a:t>
            </a:r>
            <a:r>
              <a:rPr lang="en-US" baseline="0" dirty="0" err="1" smtClean="0"/>
              <a:t>eg</a:t>
            </a:r>
            <a:r>
              <a:rPr lang="en-US" baseline="0" dirty="0" smtClean="0"/>
              <a:t> manual / auto, level), how many for </a:t>
            </a:r>
            <a:r>
              <a:rPr lang="en-US" baseline="0" smtClean="0"/>
              <a:t>their products</a:t>
            </a:r>
            <a:endParaRPr lang="en-US" dirty="0" smtClean="0"/>
          </a:p>
        </p:txBody>
      </p:sp>
      <p:sp>
        <p:nvSpPr>
          <p:cNvPr id="4" name="Slide Number Placeholder 3"/>
          <p:cNvSpPr>
            <a:spLocks noGrp="1"/>
          </p:cNvSpPr>
          <p:nvPr>
            <p:ph type="sldNum" sz="quarter" idx="10"/>
          </p:nvPr>
        </p:nvSpPr>
        <p:spPr/>
        <p:txBody>
          <a:bodyPr/>
          <a:lstStyle/>
          <a:p>
            <a:fld id="{B2EE9378-C463-5242-9F8E-21EF552AA097}" type="slidenum">
              <a:rPr lang="en-US" smtClean="0"/>
              <a:t>15</a:t>
            </a:fld>
            <a:endParaRPr lang="en-US"/>
          </a:p>
        </p:txBody>
      </p:sp>
    </p:spTree>
    <p:extLst>
      <p:ext uri="{BB962C8B-B14F-4D97-AF65-F5344CB8AC3E}">
        <p14:creationId xmlns:p14="http://schemas.microsoft.com/office/powerpoint/2010/main" val="12153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focus on incremental</a:t>
            </a:r>
            <a:r>
              <a:rPr lang="en-US" baseline="0" dirty="0" smtClean="0"/>
              <a:t> improvements not big bang approach to improving quality</a:t>
            </a:r>
            <a:endParaRPr lang="en-US" dirty="0" smtClean="0"/>
          </a:p>
          <a:p>
            <a:r>
              <a:rPr lang="en-US" dirty="0" smtClean="0"/>
              <a:t>Source : Alistair Cockburn</a:t>
            </a:r>
            <a:endParaRPr lang="en-US" dirty="0"/>
          </a:p>
        </p:txBody>
      </p:sp>
      <p:sp>
        <p:nvSpPr>
          <p:cNvPr id="4" name="Slide Number Placeholder 3"/>
          <p:cNvSpPr>
            <a:spLocks noGrp="1"/>
          </p:cNvSpPr>
          <p:nvPr>
            <p:ph type="sldNum" sz="quarter" idx="10"/>
          </p:nvPr>
        </p:nvSpPr>
        <p:spPr/>
        <p:txBody>
          <a:bodyPr/>
          <a:lstStyle/>
          <a:p>
            <a:fld id="{4566F3E4-DBA9-EE4F-A099-8115F3A7944D}" type="slidenum">
              <a:rPr lang="en-US" smtClean="0"/>
              <a:t>17</a:t>
            </a:fld>
            <a:endParaRPr lang="en-US"/>
          </a:p>
        </p:txBody>
      </p:sp>
    </p:spTree>
    <p:extLst>
      <p:ext uri="{BB962C8B-B14F-4D97-AF65-F5344CB8AC3E}">
        <p14:creationId xmlns:p14="http://schemas.microsoft.com/office/powerpoint/2010/main" val="176926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http://en.wikipedia.org/wiki/Session-based_testing</a:t>
            </a:r>
            <a:r>
              <a:rPr lang="en-US" sz="1200" b="0" i="0" kern="1200" dirty="0" smtClean="0">
                <a:solidFill>
                  <a:schemeClr val="tx1"/>
                </a:solidFill>
                <a:effectLst/>
                <a:latin typeface="+mn-lt"/>
                <a:ea typeface="+mn-ea"/>
                <a:cs typeface="+mn-cs"/>
              </a:rPr>
              <a:t>: Wikipedia summary</a:t>
            </a:r>
          </a:p>
          <a:p>
            <a:r>
              <a:rPr lang="en-US" sz="1200" b="0" i="0" u="none" strike="noStrike" kern="1200" dirty="0" smtClean="0">
                <a:solidFill>
                  <a:schemeClr val="tx1"/>
                </a:solidFill>
                <a:effectLst/>
                <a:latin typeface="+mn-lt"/>
                <a:ea typeface="+mn-ea"/>
                <a:cs typeface="+mn-cs"/>
                <a:hlinkClick r:id="rId4"/>
              </a:rPr>
              <a:t>http://www.infoq.com/presentations/Session-Based-Test-Management</a:t>
            </a:r>
            <a:r>
              <a:rPr lang="en-US" sz="1200" b="0" i="0" kern="1200" dirty="0" smtClean="0">
                <a:solidFill>
                  <a:schemeClr val="tx1"/>
                </a:solidFill>
                <a:effectLst/>
                <a:latin typeface="+mn-lt"/>
                <a:ea typeface="+mn-ea"/>
                <a:cs typeface="+mn-cs"/>
              </a:rPr>
              <a:t>: 1 hour session (no pun intended) talks about subjects such as purpose of testing, exploratory testing and so on.</a:t>
            </a:r>
          </a:p>
          <a:p>
            <a:r>
              <a:rPr lang="en-US" sz="1200" b="0" i="0" kern="1200" dirty="0" smtClean="0">
                <a:solidFill>
                  <a:schemeClr val="tx1"/>
                </a:solidFill>
                <a:effectLst/>
                <a:latin typeface="+mn-lt"/>
                <a:ea typeface="+mn-ea"/>
                <a:cs typeface="+mn-cs"/>
              </a:rPr>
              <a:t>What appears to be Jonathan Bach site:</a:t>
            </a:r>
          </a:p>
          <a:p>
            <a:pPr lvl="1"/>
            <a:r>
              <a:rPr lang="en-US" sz="1200" b="0" i="0" u="none" strike="noStrike" kern="1200" dirty="0" smtClean="0">
                <a:solidFill>
                  <a:schemeClr val="tx1"/>
                </a:solidFill>
                <a:effectLst/>
                <a:latin typeface="+mn-lt"/>
                <a:ea typeface="+mn-ea"/>
                <a:cs typeface="+mn-cs"/>
                <a:hlinkClick r:id="rId5"/>
              </a:rPr>
              <a:t>http://www.satisfice.com/sbtm/</a:t>
            </a:r>
            <a:r>
              <a:rPr lang="en-US" sz="1200" b="0" i="0" kern="1200" dirty="0" smtClean="0">
                <a:solidFill>
                  <a:schemeClr val="tx1"/>
                </a:solidFill>
                <a:effectLst/>
                <a:latin typeface="+mn-lt"/>
                <a:ea typeface="+mn-ea"/>
                <a:cs typeface="+mn-cs"/>
              </a:rPr>
              <a:t>: Introduction</a:t>
            </a:r>
          </a:p>
          <a:p>
            <a:pPr lvl="1"/>
            <a:r>
              <a:rPr lang="en-US" sz="1200" b="0" i="0" u="none" strike="noStrike" kern="1200" dirty="0" smtClean="0">
                <a:solidFill>
                  <a:schemeClr val="tx1"/>
                </a:solidFill>
                <a:effectLst/>
                <a:latin typeface="+mn-lt"/>
                <a:ea typeface="+mn-ea"/>
                <a:cs typeface="+mn-cs"/>
                <a:hlinkClick r:id="rId6"/>
              </a:rPr>
              <a:t>http://www.satisfice.com/articles/sbtm.pdf</a:t>
            </a:r>
            <a:r>
              <a:rPr lang="en-US" sz="1200" b="0" i="0" kern="1200" dirty="0" smtClean="0">
                <a:solidFill>
                  <a:schemeClr val="tx1"/>
                </a:solidFill>
                <a:effectLst/>
                <a:latin typeface="+mn-lt"/>
                <a:ea typeface="+mn-ea"/>
                <a:cs typeface="+mn-cs"/>
              </a:rPr>
              <a:t>: Paper by Jonathan Bach describing idea in more detail</a:t>
            </a:r>
          </a:p>
          <a:p>
            <a:pPr lvl="1"/>
            <a:r>
              <a:rPr lang="en-US" sz="1200" b="0" i="0" u="none" strike="noStrike" kern="1200" dirty="0" smtClean="0">
                <a:solidFill>
                  <a:schemeClr val="tx1"/>
                </a:solidFill>
                <a:effectLst/>
                <a:latin typeface="+mn-lt"/>
                <a:ea typeface="+mn-ea"/>
                <a:cs typeface="+mn-cs"/>
                <a:hlinkClick r:id="rId7"/>
              </a:rPr>
              <a:t>http://www.satisfice.com/sbtm/sample_session.htm</a:t>
            </a:r>
            <a:r>
              <a:rPr lang="en-US" sz="1200" b="0" i="0" kern="1200" dirty="0" smtClean="0">
                <a:solidFill>
                  <a:schemeClr val="tx1"/>
                </a:solidFill>
                <a:effectLst/>
                <a:latin typeface="+mn-lt"/>
                <a:ea typeface="+mn-ea"/>
                <a:cs typeface="+mn-cs"/>
              </a:rPr>
              <a:t>: Sample reporting sheet</a:t>
            </a:r>
          </a:p>
          <a:p>
            <a:r>
              <a:rPr lang="en-US" sz="1200" b="0" i="0" u="none" strike="noStrike" kern="1200" dirty="0" smtClean="0">
                <a:solidFill>
                  <a:schemeClr val="tx1"/>
                </a:solidFill>
                <a:effectLst/>
                <a:latin typeface="+mn-lt"/>
                <a:ea typeface="+mn-ea"/>
                <a:cs typeface="+mn-cs"/>
                <a:hlinkClick r:id="rId8"/>
              </a:rPr>
              <a:t>http://vimeo.com/14761201</a:t>
            </a:r>
            <a:r>
              <a:rPr lang="en-US" sz="1200" b="0" i="0" kern="1200" dirty="0" smtClean="0">
                <a:solidFill>
                  <a:schemeClr val="tx1"/>
                </a:solidFill>
                <a:effectLst/>
                <a:latin typeface="+mn-lt"/>
                <a:ea typeface="+mn-ea"/>
                <a:cs typeface="+mn-cs"/>
              </a:rPr>
              <a:t>: Session-based testing presentation held by Peter </a:t>
            </a:r>
            <a:r>
              <a:rPr lang="en-US" sz="1200" b="0" i="0" kern="1200" dirty="0" err="1" smtClean="0">
                <a:solidFill>
                  <a:schemeClr val="tx1"/>
                </a:solidFill>
                <a:effectLst/>
                <a:latin typeface="+mn-lt"/>
                <a:ea typeface="+mn-ea"/>
                <a:cs typeface="+mn-cs"/>
              </a:rPr>
              <a:t>Tennekes</a:t>
            </a:r>
            <a:r>
              <a:rPr lang="en-US" sz="1200" b="0" i="0" kern="1200" dirty="0" smtClean="0">
                <a:solidFill>
                  <a:schemeClr val="tx1"/>
                </a:solidFill>
                <a:effectLst/>
                <a:latin typeface="+mn-lt"/>
                <a:ea typeface="+mn-ea"/>
                <a:cs typeface="+mn-cs"/>
              </a:rPr>
              <a:t> who is a experienced test engineer at </a:t>
            </a:r>
            <a:r>
              <a:rPr lang="en-US" sz="1200" b="0" i="0" kern="1200" dirty="0" err="1" smtClean="0">
                <a:solidFill>
                  <a:schemeClr val="tx1"/>
                </a:solidFill>
                <a:effectLst/>
                <a:latin typeface="+mn-lt"/>
                <a:ea typeface="+mn-ea"/>
                <a:cs typeface="+mn-cs"/>
              </a:rPr>
              <a:t>Futurice</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9"/>
              </a:rPr>
              <a:t>https://www.youtube.com/watch?v=9SLrgmF9zZs</a:t>
            </a:r>
            <a:r>
              <a:rPr lang="en-US" sz="1200" b="0" i="0" kern="1200" dirty="0" smtClean="0">
                <a:solidFill>
                  <a:schemeClr val="tx1"/>
                </a:solidFill>
                <a:effectLst/>
                <a:latin typeface="+mn-lt"/>
                <a:ea typeface="+mn-ea"/>
                <a:cs typeface="+mn-cs"/>
              </a:rPr>
              <a:t>: Quick YouTube video talking about relationship between agile and session based testing</a:t>
            </a:r>
          </a:p>
          <a:p>
            <a:r>
              <a:rPr lang="en-US" sz="1200" b="0" i="0" u="none" strike="noStrike" kern="1200" dirty="0" smtClean="0">
                <a:solidFill>
                  <a:schemeClr val="tx1"/>
                </a:solidFill>
                <a:effectLst/>
                <a:latin typeface="+mn-lt"/>
                <a:ea typeface="+mn-ea"/>
                <a:cs typeface="+mn-cs"/>
                <a:hlinkClick r:id="rId10"/>
              </a:rPr>
              <a:t>http://www.bettertesting.co.uk/content/wp-content/uploads/2011/03/Session-Based-Testing-in-Practice.jpg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Mindmap</a:t>
            </a:r>
            <a:r>
              <a:rPr lang="en-US" sz="1200" b="0" i="0" kern="1200" dirty="0" smtClean="0">
                <a:solidFill>
                  <a:schemeClr val="tx1"/>
                </a:solidFill>
                <a:effectLst/>
                <a:latin typeface="+mn-lt"/>
                <a:ea typeface="+mn-ea"/>
                <a:cs typeface="+mn-cs"/>
              </a:rPr>
              <a:t> of session based testing</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Charter</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1" tooltip="Edit section: Charter"/>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charter is a goal or agenda for a test session. Charters are created by the test team prior to the start of testing, but they may be added or changed at any time. Often charters are created from a </a:t>
            </a:r>
            <a:r>
              <a:rPr lang="en-US" sz="1200" b="0" i="0" u="none" strike="noStrike" kern="1200" dirty="0" smtClean="0">
                <a:solidFill>
                  <a:schemeClr val="tx1"/>
                </a:solidFill>
                <a:effectLst/>
                <a:latin typeface="+mn-lt"/>
                <a:ea typeface="+mn-ea"/>
                <a:cs typeface="+mn-cs"/>
                <a:hlinkClick r:id="rId12" tooltip="Specification"/>
              </a:rPr>
              <a:t>specification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3" tooltip="Test plan"/>
              </a:rPr>
              <a:t>test plan</a:t>
            </a:r>
            <a:r>
              <a:rPr lang="en-US" sz="1200" b="0" i="0" kern="1200" dirty="0" smtClean="0">
                <a:solidFill>
                  <a:schemeClr val="tx1"/>
                </a:solidFill>
                <a:effectLst/>
                <a:latin typeface="+mn-lt"/>
                <a:ea typeface="+mn-ea"/>
                <a:cs typeface="+mn-cs"/>
              </a:rPr>
              <a:t>, or by examining results from previous sessions.</a:t>
            </a:r>
          </a:p>
          <a:p>
            <a:r>
              <a:rPr lang="en-US" sz="1200" b="1" i="0" kern="1200" dirty="0" smtClean="0">
                <a:solidFill>
                  <a:schemeClr val="tx1"/>
                </a:solidFill>
                <a:effectLst/>
                <a:latin typeface="+mn-lt"/>
                <a:ea typeface="+mn-ea"/>
                <a:cs typeface="+mn-cs"/>
              </a:rPr>
              <a:t>Session</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4" tooltip="Edit section: Session"/>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uninterrupted period of time spent testing, ideally lasting one to two hours. Each session is focused on a charter, but testers can also explore new opportunities or issues during this time. The tester creates and executes </a:t>
            </a:r>
            <a:r>
              <a:rPr lang="en-US" sz="1200" b="0" i="0" u="none" strike="noStrike" kern="1200" dirty="0" smtClean="0">
                <a:solidFill>
                  <a:schemeClr val="tx1"/>
                </a:solidFill>
                <a:effectLst/>
                <a:latin typeface="+mn-lt"/>
                <a:ea typeface="+mn-ea"/>
                <a:cs typeface="+mn-cs"/>
                <a:hlinkClick r:id="rId15" tooltip="Test case"/>
              </a:rPr>
              <a:t>test cases</a:t>
            </a:r>
            <a:r>
              <a:rPr lang="en-US" sz="1200" b="0" i="0" kern="1200" dirty="0" smtClean="0">
                <a:solidFill>
                  <a:schemeClr val="tx1"/>
                </a:solidFill>
                <a:effectLst/>
                <a:latin typeface="+mn-lt"/>
                <a:ea typeface="+mn-ea"/>
                <a:cs typeface="+mn-cs"/>
              </a:rPr>
              <a:t> based on ideas, heuristics or whatever frameworks to guide them and records their progress. This might be through the use of written notes, video capture tools or by whatever method as deemed appropriate by the tester.</a:t>
            </a:r>
          </a:p>
          <a:p>
            <a:r>
              <a:rPr lang="en-US" sz="1200" b="1" i="0" kern="1200" dirty="0" smtClean="0">
                <a:solidFill>
                  <a:schemeClr val="tx1"/>
                </a:solidFill>
                <a:effectLst/>
                <a:latin typeface="+mn-lt"/>
                <a:ea typeface="+mn-ea"/>
                <a:cs typeface="+mn-cs"/>
              </a:rPr>
              <a:t>Session report</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6" tooltip="Edit section: Session report"/>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session report records the test session. Usually this includes:</a:t>
            </a:r>
          </a:p>
          <a:p>
            <a:r>
              <a:rPr lang="en-US" sz="1200" b="0" i="0" kern="1200" dirty="0" smtClean="0">
                <a:solidFill>
                  <a:schemeClr val="tx1"/>
                </a:solidFill>
                <a:effectLst/>
                <a:latin typeface="+mn-lt"/>
                <a:ea typeface="+mn-ea"/>
                <a:cs typeface="+mn-cs"/>
              </a:rPr>
              <a:t>Charter.</a:t>
            </a:r>
          </a:p>
          <a:p>
            <a:r>
              <a:rPr lang="en-US" sz="1200" b="0" i="0" kern="1200" dirty="0" smtClean="0">
                <a:solidFill>
                  <a:schemeClr val="tx1"/>
                </a:solidFill>
                <a:effectLst/>
                <a:latin typeface="+mn-lt"/>
                <a:ea typeface="+mn-ea"/>
                <a:cs typeface="+mn-cs"/>
              </a:rPr>
              <a:t>Area tested.</a:t>
            </a:r>
          </a:p>
          <a:p>
            <a:r>
              <a:rPr lang="en-US" sz="1200" b="0" i="0" kern="1200" dirty="0" smtClean="0">
                <a:solidFill>
                  <a:schemeClr val="tx1"/>
                </a:solidFill>
                <a:effectLst/>
                <a:latin typeface="+mn-lt"/>
                <a:ea typeface="+mn-ea"/>
                <a:cs typeface="+mn-cs"/>
              </a:rPr>
              <a:t>Detailed notes on how testing was conducted.</a:t>
            </a:r>
          </a:p>
          <a:p>
            <a:r>
              <a:rPr lang="en-US" sz="1200" b="0" i="0" kern="1200" dirty="0" smtClean="0">
                <a:solidFill>
                  <a:schemeClr val="tx1"/>
                </a:solidFill>
                <a:effectLst/>
                <a:latin typeface="+mn-lt"/>
                <a:ea typeface="+mn-ea"/>
                <a:cs typeface="+mn-cs"/>
              </a:rPr>
              <a:t>A list of any </a:t>
            </a:r>
            <a:r>
              <a:rPr lang="en-US" sz="1200" b="0" i="0" u="none" strike="noStrike" kern="1200" dirty="0" smtClean="0">
                <a:solidFill>
                  <a:schemeClr val="tx1"/>
                </a:solidFill>
                <a:effectLst/>
                <a:latin typeface="+mn-lt"/>
                <a:ea typeface="+mn-ea"/>
                <a:cs typeface="+mn-cs"/>
                <a:hlinkClick r:id="rId17" tooltip="Software bug"/>
              </a:rPr>
              <a:t>bugs</a:t>
            </a:r>
            <a:r>
              <a:rPr lang="en-US" sz="1200" b="0" i="0" kern="1200" dirty="0" smtClean="0">
                <a:solidFill>
                  <a:schemeClr val="tx1"/>
                </a:solidFill>
                <a:effectLst/>
                <a:latin typeface="+mn-lt"/>
                <a:ea typeface="+mn-ea"/>
                <a:cs typeface="+mn-cs"/>
              </a:rPr>
              <a:t> found.</a:t>
            </a:r>
          </a:p>
          <a:p>
            <a:r>
              <a:rPr lang="en-US" sz="1200" b="0" i="0" kern="1200" dirty="0" smtClean="0">
                <a:solidFill>
                  <a:schemeClr val="tx1"/>
                </a:solidFill>
                <a:effectLst/>
                <a:latin typeface="+mn-lt"/>
                <a:ea typeface="+mn-ea"/>
                <a:cs typeface="+mn-cs"/>
              </a:rPr>
              <a:t>A list of issues (open questions, product or project concerns)</a:t>
            </a:r>
          </a:p>
          <a:p>
            <a:r>
              <a:rPr lang="en-US" sz="1200" b="0" i="0" kern="1200" dirty="0" smtClean="0">
                <a:solidFill>
                  <a:schemeClr val="tx1"/>
                </a:solidFill>
                <a:effectLst/>
                <a:latin typeface="+mn-lt"/>
                <a:ea typeface="+mn-ea"/>
                <a:cs typeface="+mn-cs"/>
              </a:rPr>
              <a:t>Any files the tester used or created to support their testing</a:t>
            </a:r>
          </a:p>
          <a:p>
            <a:r>
              <a:rPr lang="en-US" sz="1200" b="0" i="0" kern="1200" dirty="0" smtClean="0">
                <a:solidFill>
                  <a:schemeClr val="tx1"/>
                </a:solidFill>
                <a:effectLst/>
                <a:latin typeface="+mn-lt"/>
                <a:ea typeface="+mn-ea"/>
                <a:cs typeface="+mn-cs"/>
              </a:rPr>
              <a:t>Percentage of the session spent on the charter vs investigating new opportunities.</a:t>
            </a:r>
          </a:p>
          <a:p>
            <a:r>
              <a:rPr lang="en-US" sz="1200" b="0" i="0" kern="1200" dirty="0" smtClean="0">
                <a:solidFill>
                  <a:schemeClr val="tx1"/>
                </a:solidFill>
                <a:effectLst/>
                <a:latin typeface="+mn-lt"/>
                <a:ea typeface="+mn-ea"/>
                <a:cs typeface="+mn-cs"/>
              </a:rPr>
              <a:t>Percentage of the session spent on:</a:t>
            </a:r>
          </a:p>
          <a:p>
            <a:pPr lvl="1"/>
            <a:r>
              <a:rPr lang="en-US" sz="1200" b="0" i="0" kern="1200" dirty="0" smtClean="0">
                <a:solidFill>
                  <a:schemeClr val="tx1"/>
                </a:solidFill>
                <a:effectLst/>
                <a:latin typeface="+mn-lt"/>
                <a:ea typeface="+mn-ea"/>
                <a:cs typeface="+mn-cs"/>
              </a:rPr>
              <a:t>Testing - creating and executing tests.</a:t>
            </a:r>
          </a:p>
          <a:p>
            <a:pPr lvl="1"/>
            <a:r>
              <a:rPr lang="en-US" sz="1200" b="0" i="0" kern="1200" dirty="0" smtClean="0">
                <a:solidFill>
                  <a:schemeClr val="tx1"/>
                </a:solidFill>
                <a:effectLst/>
                <a:latin typeface="+mn-lt"/>
                <a:ea typeface="+mn-ea"/>
                <a:cs typeface="+mn-cs"/>
              </a:rPr>
              <a:t>Bug investigation / reporting.</a:t>
            </a:r>
          </a:p>
          <a:p>
            <a:pPr lvl="1"/>
            <a:r>
              <a:rPr lang="en-US" sz="1200" b="0" i="0" kern="1200" dirty="0" smtClean="0">
                <a:solidFill>
                  <a:schemeClr val="tx1"/>
                </a:solidFill>
                <a:effectLst/>
                <a:latin typeface="+mn-lt"/>
                <a:ea typeface="+mn-ea"/>
                <a:cs typeface="+mn-cs"/>
              </a:rPr>
              <a:t>Session setup or other non-testing activities.</a:t>
            </a:r>
          </a:p>
          <a:p>
            <a:r>
              <a:rPr lang="en-US" sz="1200" b="0" i="0" kern="1200" dirty="0" smtClean="0">
                <a:solidFill>
                  <a:schemeClr val="tx1"/>
                </a:solidFill>
                <a:effectLst/>
                <a:latin typeface="+mn-lt"/>
                <a:ea typeface="+mn-ea"/>
                <a:cs typeface="+mn-cs"/>
              </a:rPr>
              <a:t>Session Start time and duration.</a:t>
            </a:r>
          </a:p>
          <a:p>
            <a:r>
              <a:rPr lang="en-US" sz="1200" b="1" i="0" kern="1200" dirty="0" smtClean="0">
                <a:solidFill>
                  <a:schemeClr val="tx1"/>
                </a:solidFill>
                <a:effectLst/>
                <a:latin typeface="+mn-lt"/>
                <a:ea typeface="+mn-ea"/>
                <a:cs typeface="+mn-cs"/>
              </a:rPr>
              <a:t>Debrief</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8" tooltip="Edit section: Debrief"/>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debrief is a short discussion between the manager and tester (or testers) about the session report. Jonathan Bach uses the </a:t>
            </a:r>
            <a:r>
              <a:rPr lang="en-US" sz="1200" b="0" i="0" kern="1200" dirty="0" err="1" smtClean="0">
                <a:solidFill>
                  <a:schemeClr val="tx1"/>
                </a:solidFill>
                <a:effectLst/>
                <a:latin typeface="+mn-lt"/>
                <a:ea typeface="+mn-ea"/>
                <a:cs typeface="+mn-cs"/>
              </a:rPr>
              <a:t>aconymn</a:t>
            </a:r>
            <a:r>
              <a:rPr lang="en-US" sz="1200" b="0" i="0" kern="1200" dirty="0" smtClean="0">
                <a:solidFill>
                  <a:schemeClr val="tx1"/>
                </a:solidFill>
                <a:effectLst/>
                <a:latin typeface="+mn-lt"/>
                <a:ea typeface="+mn-ea"/>
                <a:cs typeface="+mn-cs"/>
              </a:rPr>
              <a:t> PROOF to help structure his debriefing. PROOF stands for:-</a:t>
            </a:r>
          </a:p>
          <a:p>
            <a:r>
              <a:rPr lang="en-US" sz="1200" b="0" i="0" kern="1200" dirty="0" smtClean="0">
                <a:solidFill>
                  <a:schemeClr val="tx1"/>
                </a:solidFill>
                <a:effectLst/>
                <a:latin typeface="+mn-lt"/>
                <a:ea typeface="+mn-ea"/>
                <a:cs typeface="+mn-cs"/>
              </a:rPr>
              <a:t>Past. What happened during the session?</a:t>
            </a:r>
          </a:p>
          <a:p>
            <a:r>
              <a:rPr lang="en-US" sz="1200" b="0" i="0" kern="1200" dirty="0" smtClean="0">
                <a:solidFill>
                  <a:schemeClr val="tx1"/>
                </a:solidFill>
                <a:effectLst/>
                <a:latin typeface="+mn-lt"/>
                <a:ea typeface="+mn-ea"/>
                <a:cs typeface="+mn-cs"/>
              </a:rPr>
              <a:t>Results. What was achieved during the session?</a:t>
            </a:r>
          </a:p>
          <a:p>
            <a:r>
              <a:rPr lang="en-US" sz="1200" b="0" i="0" kern="1200" dirty="0" smtClean="0">
                <a:solidFill>
                  <a:schemeClr val="tx1"/>
                </a:solidFill>
                <a:effectLst/>
                <a:latin typeface="+mn-lt"/>
                <a:ea typeface="+mn-ea"/>
                <a:cs typeface="+mn-cs"/>
              </a:rPr>
              <a:t>Obstacles. What got in the way of good testing?</a:t>
            </a:r>
          </a:p>
          <a:p>
            <a:r>
              <a:rPr lang="en-US" sz="1200" b="0" i="0" kern="1200" dirty="0" smtClean="0">
                <a:solidFill>
                  <a:schemeClr val="tx1"/>
                </a:solidFill>
                <a:effectLst/>
                <a:latin typeface="+mn-lt"/>
                <a:ea typeface="+mn-ea"/>
                <a:cs typeface="+mn-cs"/>
              </a:rPr>
              <a:t>Outlook. What still needs to be done?</a:t>
            </a:r>
          </a:p>
          <a:p>
            <a:r>
              <a:rPr lang="en-US" sz="1200" b="0" i="0" kern="1200" dirty="0" smtClean="0">
                <a:solidFill>
                  <a:schemeClr val="tx1"/>
                </a:solidFill>
                <a:effectLst/>
                <a:latin typeface="+mn-lt"/>
                <a:ea typeface="+mn-ea"/>
                <a:cs typeface="+mn-cs"/>
              </a:rPr>
              <a:t>Feelings. How does the tester feel about all this?</a:t>
            </a:r>
            <a:r>
              <a:rPr lang="en-US" sz="1200" b="0" i="0" u="none" strike="noStrike" kern="1200" baseline="30000" dirty="0" smtClean="0">
                <a:solidFill>
                  <a:schemeClr val="tx1"/>
                </a:solidFill>
                <a:effectLst/>
                <a:latin typeface="+mn-lt"/>
                <a:ea typeface="+mn-ea"/>
                <a:cs typeface="+mn-cs"/>
                <a:hlinkClick r:id="rId19"/>
              </a:rPr>
              <a:t>[2]</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18</a:t>
            </a:fld>
            <a:endParaRPr lang="en-US"/>
          </a:p>
        </p:txBody>
      </p:sp>
    </p:spTree>
    <p:extLst>
      <p:ext uri="{BB962C8B-B14F-4D97-AF65-F5344CB8AC3E}">
        <p14:creationId xmlns:p14="http://schemas.microsoft.com/office/powerpoint/2010/main" val="152442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20</a:t>
            </a:fld>
            <a:endParaRPr lang="en-US"/>
          </a:p>
        </p:txBody>
      </p:sp>
    </p:spTree>
    <p:extLst>
      <p:ext uri="{BB962C8B-B14F-4D97-AF65-F5344CB8AC3E}">
        <p14:creationId xmlns:p14="http://schemas.microsoft.com/office/powerpoint/2010/main" val="31716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I’d like to leave you with this exercise.</a:t>
            </a:r>
            <a:r>
              <a:rPr lang="en-US" baseline="0" dirty="0" smtClean="0"/>
              <a:t> Before you start on the next urgent thing, before you go to the next meeting, please take a couple of minutes and write down what it is, as a result of this discussion, you are going to do next week?</a:t>
            </a: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23</a:t>
            </a:fld>
            <a:endParaRPr lang="en-US"/>
          </a:p>
        </p:txBody>
      </p:sp>
    </p:spTree>
    <p:extLst>
      <p:ext uri="{BB962C8B-B14F-4D97-AF65-F5344CB8AC3E}">
        <p14:creationId xmlns:p14="http://schemas.microsoft.com/office/powerpoint/2010/main" val="1943578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Now I realize we mentioned a lot of things in the training and so I am not surprised that the message didn’t get through to everyone. But as I talked to teams it became increasingly obvious that we had not invested uniformly in unit testing and related practices. As I talked to more people about the subject, one thing became clear and that was that when we used the term “unit test” there was a wide number of potential views of what this meant.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This was a surprise to me. Often additional conversation was required before we could even get to the base discussion of the need for unit tests and then we’d often see that there was no regular practice of creating and running unit tests. We’ve seen a lot of changes being absorbed by this organization, so clearly this was not some kind of tantrum or other form of bloody mindedness. The question was “why aren’t we seeing the widespread adoption of unit testing”. Perhaps part of it was an issue of knowledge. Could there be other issues?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You have to remember that for me this is an area where I don’t not have as much experience as, say, my experience related to Scrum. My coding days are long gone and while the idea of automated testing was discussed it was not in widespread use when I was a developer. For me a lot of my knowledge of unit testing came from books, papers and videos. Interestingly the more I researched the subject the more I saw that adoption of this practice is by no means automatic. This is not because there is dissent about the practice from the pundits. There is more than enough data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papers) showing the benefits of the practice (see references). And my experience is that once people adopt the practice they never go back to the old way of doing it. We needed more data to understand what is going 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We set up a survey to understand more about our “unit test” experience, both from those that have unit testing as part of their work, and those that do not. We started with a definition of a unit test, to ensure that we were all talking about the same thing. We had a 95% participation rate in the survey, for which I thank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the top level, the results confirm what we already saw through one-on-one discussions. Only about 1/3 SG&amp;I teams use unit tests. Geospatial does better with 2/3. These numbers show “any kind of unit tests” and do not say anything about consistency of use </a:t>
            </a:r>
            <a:r>
              <a:rPr lang="en-US" sz="1200" b="0" i="0" kern="1200" baseline="0" dirty="0" err="1" smtClean="0">
                <a:solidFill>
                  <a:schemeClr val="tx1"/>
                </a:solidFill>
                <a:effectLst/>
                <a:latin typeface="+mn-lt"/>
                <a:ea typeface="+mn-ea"/>
                <a:cs typeface="+mn-cs"/>
              </a:rPr>
              <a:t>etc</a:t>
            </a:r>
            <a:r>
              <a:rPr lang="en-US" sz="1200" b="0" i="0" kern="1200" baseline="0" dirty="0" smtClean="0">
                <a:solidFill>
                  <a:schemeClr val="tx1"/>
                </a:solidFill>
                <a:effectLst/>
                <a:latin typeface="+mn-lt"/>
                <a:ea typeface="+mn-ea"/>
                <a:cs typeface="+mn-cs"/>
              </a:rPr>
              <a:t> so both businesses have room for improvement.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EE9378-C463-5242-9F8E-21EF552AA097}" type="slidenum">
              <a:rPr lang="en-US" smtClean="0"/>
              <a:t>35</a:t>
            </a:fld>
            <a:endParaRPr lang="en-US"/>
          </a:p>
        </p:txBody>
      </p:sp>
    </p:spTree>
    <p:extLst>
      <p:ext uri="{BB962C8B-B14F-4D97-AF65-F5344CB8AC3E}">
        <p14:creationId xmlns:p14="http://schemas.microsoft.com/office/powerpoint/2010/main" val="41009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those that are doing unit testing, the survey asked about the top benefits they saw in having and using unit tests. You can see that the benefits sited are pretty consistent with what you’d expect from a quality perspective.</a:t>
            </a:r>
          </a:p>
          <a:p>
            <a:endParaRPr lang="en-US" baseline="0" dirty="0" smtClean="0"/>
          </a:p>
          <a:p>
            <a:r>
              <a:rPr lang="en-US" baseline="0" dirty="0" smtClean="0"/>
              <a:t>A little more surprising is that teams reported an improved architecture as a result of doing unit tests. Since unit tests drive the functionality of the system it is natural to produce more de-coupled code when you do unit tests. Over time this leads to a system that is more responsive to change since there are less dependencies to deal with.</a:t>
            </a:r>
          </a:p>
          <a:p>
            <a:endParaRPr lang="en-US" baseline="0" dirty="0" smtClean="0"/>
          </a:p>
          <a:p>
            <a:r>
              <a:rPr lang="en-US" baseline="0" dirty="0" smtClean="0"/>
              <a:t>The pundits say that the biggest reason to do unit testing over the long term is to provide a safety harness for the developers so they can make changes and understand the impact of those changes without fear. Have a large number of unit tests in place will not only show you what the code is expected to do but, if you make a change that effects something in a negative way, it will also show you when the code breaks something or when an assumption about the functionality you have in place is wrong – </a:t>
            </a:r>
            <a:r>
              <a:rPr lang="en-US" baseline="0" dirty="0" err="1" smtClean="0"/>
              <a:t>ie</a:t>
            </a:r>
            <a:r>
              <a:rPr lang="en-US" baseline="0" dirty="0" smtClean="0"/>
              <a:t> either the code is wrong or the test is. This functions like double-entry book-keeping in finance and is powerful in the same way to the point that Uncle Bob (one of those pundits) says “just like you would expect a professional accountant to meet the standards of his profession by using double entry book-keeping, a professional developer uses unit testing”.</a:t>
            </a:r>
          </a:p>
          <a:p>
            <a:endParaRPr lang="en-US" baseline="0" dirty="0" smtClean="0"/>
          </a:p>
          <a:p>
            <a:r>
              <a:rPr lang="en-US" baseline="0" dirty="0" smtClean="0"/>
              <a:t>And as a final note, two of the teams in the survey actually report improved productivity as a result of doing unit tests. This notion is backed by the research as well. While it takes teams 2 or 3 sprints to get training themselves in unit testing and so reduces velocity, there is a fast return. This seems counter-intuitive – you write code, you write tests, surely this doubles the code size and therefore the time to do it. The payback comes in the form of less work required for defects as a result of the new code (and if you use test driven development, there are even more improvements).</a:t>
            </a: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36</a:t>
            </a:fld>
            <a:endParaRPr lang="en-US"/>
          </a:p>
        </p:txBody>
      </p:sp>
    </p:spTree>
    <p:extLst>
      <p:ext uri="{BB962C8B-B14F-4D97-AF65-F5344CB8AC3E}">
        <p14:creationId xmlns:p14="http://schemas.microsoft.com/office/powerpoint/2010/main" val="212302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Roy </a:t>
            </a:r>
            <a:r>
              <a:rPr lang="en-US" baseline="0" dirty="0" err="1" smtClean="0"/>
              <a:t>Osherove</a:t>
            </a:r>
            <a:r>
              <a:rPr lang="en-US" baseline="0" dirty="0" smtClean="0"/>
              <a:t> – The Art of Unit Testing</a:t>
            </a: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37</a:t>
            </a:fld>
            <a:endParaRPr lang="en-US"/>
          </a:p>
        </p:txBody>
      </p:sp>
    </p:spTree>
    <p:extLst>
      <p:ext uri="{BB962C8B-B14F-4D97-AF65-F5344CB8AC3E}">
        <p14:creationId xmlns:p14="http://schemas.microsoft.com/office/powerpoint/2010/main" val="20409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reported by Teams and</a:t>
            </a:r>
            <a:r>
              <a:rPr lang="en-US" baseline="0" dirty="0" smtClean="0"/>
              <a:t> as we suspected there was good reason why not everyone had started on the unit test path and the top reasons are listed here. Each of these reasons makes a lot of sense and while we can argue whether we should have not let some of these things happen (</a:t>
            </a:r>
            <a:r>
              <a:rPr lang="en-US" baseline="0" dirty="0" err="1" smtClean="0"/>
              <a:t>eg</a:t>
            </a:r>
            <a:r>
              <a:rPr lang="en-US" baseline="0" dirty="0" smtClean="0"/>
              <a:t> overcome by events, tried but failed) that time is gone and we now need to determine what to do next.</a:t>
            </a:r>
          </a:p>
          <a:p>
            <a:endParaRPr lang="en-US" baseline="0" dirty="0" smtClean="0"/>
          </a:p>
          <a:p>
            <a:r>
              <a:rPr lang="en-US" baseline="0" dirty="0" smtClean="0"/>
              <a:t>The last item on the list, that other forms of test automation were more useful, is also a rational discussion. After-all we have limited capacity we can apply to initiatives and need to understand the overall impact on the system. We had a similar discussion in PP&amp;M where most of the test automation we put in place initially was aimed at replacing the set of workflow tests our QA folks did to determine whether the build was good or not and this resulted in higher level test automation. There is nothing wrong with this discussion but as we found out our thinking in the space was a little short term.</a:t>
            </a: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38</a:t>
            </a:fld>
            <a:endParaRPr lang="en-US"/>
          </a:p>
        </p:txBody>
      </p:sp>
    </p:spTree>
    <p:extLst>
      <p:ext uri="{BB962C8B-B14F-4D97-AF65-F5344CB8AC3E}">
        <p14:creationId xmlns:p14="http://schemas.microsoft.com/office/powerpoint/2010/main" val="2347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a:t>
            </a:r>
          </a:p>
          <a:p>
            <a:r>
              <a:rPr lang="en-US" dirty="0" smtClean="0"/>
              <a:t>Lets get people to right down</a:t>
            </a:r>
            <a:r>
              <a:rPr lang="en-US" baseline="0" dirty="0" smtClean="0"/>
              <a:t> everything they think is involved in testing the product for release.</a:t>
            </a:r>
          </a:p>
          <a:p>
            <a:endParaRPr lang="en-US" baseline="0" dirty="0" smtClean="0"/>
          </a:p>
          <a:p>
            <a:r>
              <a:rPr lang="en-US" baseline="0" dirty="0" smtClean="0"/>
              <a:t>Idea is to get a bunch of cards that we can use for subsequent exercises.</a:t>
            </a: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4</a:t>
            </a:fld>
            <a:endParaRPr lang="en-US"/>
          </a:p>
        </p:txBody>
      </p:sp>
    </p:spTree>
    <p:extLst>
      <p:ext uri="{BB962C8B-B14F-4D97-AF65-F5344CB8AC3E}">
        <p14:creationId xmlns:p14="http://schemas.microsoft.com/office/powerpoint/2010/main" val="27295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a:t>
            </a:r>
            <a:r>
              <a:rPr lang="en-US" baseline="0" dirty="0" smtClean="0"/>
              <a:t> you discover in talking to people who do unit tests is that you cannot talk about unit tests without also talking about refactoring. XP acknowledges this relationship in that just about every book you read also includes a lot of refactoring. If we have code in place and it is currently not easy to wrap this logic with a unit test, then at least some refactoring work on the existing code has to be done so it is possible to write unit tests. We have examples like this all over our code base. For example, we have a lot of situations where business logic is tied up with database access logic which makes it hard to unit test. The result is that any discussion of unit testing will also include a discussion on refactoring.</a:t>
            </a:r>
          </a:p>
          <a:p>
            <a:endParaRPr lang="en-US" baseline="0" dirty="0" smtClean="0"/>
          </a:p>
          <a:p>
            <a:r>
              <a:rPr lang="en-US" baseline="0" dirty="0" smtClean="0"/>
              <a:t>The other thing that people often hear in association with unit testing is the idea of test driven development, or TDD. XP suggests there are two ways of implementing unit tests. If you write the unit test after you’ve written the code then you are doing “test last” development. If you write the test before you write the code then you are doing “test first” development. TDD is all about writing tests that fail first, then writing code that makes the tests work. The argument is that if you focus on understanding why you need functionality before writing a line of code, you’ll end up with a better result. XP recommends TDD, but also acknowledges that it is the more advanced practice and that it is not strictly required to get unit test coverage provided you have the discipline to write tests after the code is working.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39</a:t>
            </a:fld>
            <a:endParaRPr lang="en-US"/>
          </a:p>
        </p:txBody>
      </p:sp>
    </p:spTree>
    <p:extLst>
      <p:ext uri="{BB962C8B-B14F-4D97-AF65-F5344CB8AC3E}">
        <p14:creationId xmlns:p14="http://schemas.microsoft.com/office/powerpoint/2010/main" val="837215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example. Grain monitoring system. Note that this team was also considered to be &gt; 200% more productive.</a:t>
            </a:r>
            <a:endParaRPr lang="en-US" dirty="0" smtClean="0"/>
          </a:p>
          <a:p>
            <a:endParaRPr lang="en-US" dirty="0" smtClean="0"/>
          </a:p>
          <a:p>
            <a:r>
              <a:rPr lang="en-US" dirty="0" smtClean="0"/>
              <a:t>Source: </a:t>
            </a:r>
            <a:r>
              <a:rPr lang="en-US" sz="1200" b="0" i="0" u="none" strike="noStrike" kern="1200" dirty="0" smtClean="0">
                <a:solidFill>
                  <a:schemeClr val="tx1"/>
                </a:solidFill>
                <a:effectLst/>
                <a:latin typeface="+mn-lt"/>
                <a:ea typeface="+mn-ea"/>
                <a:cs typeface="+mn-cs"/>
                <a:hlinkClick r:id="rId3" invalidUrl="http://swengwiki:8080/download/attachments/76517636/Nancy Vanschooenderwoert - Embedded Agile Project by the Numbers With Newbies.pdf?version=1&amp;modificationDate=1395416983640&amp;api=v2"/>
              </a:rPr>
              <a:t>Nancy </a:t>
            </a:r>
            <a:r>
              <a:rPr lang="en-US" sz="1200" b="0" i="0" u="none" strike="noStrike" kern="1200" dirty="0" err="1" smtClean="0">
                <a:solidFill>
                  <a:schemeClr val="tx1"/>
                </a:solidFill>
                <a:effectLst/>
                <a:latin typeface="+mn-lt"/>
                <a:ea typeface="+mn-ea"/>
                <a:cs typeface="+mn-cs"/>
                <a:hlinkClick r:id="rId4" invalidUrl="http://swengwiki:8080/download/attachments/76517636/Nancy Vanschooenderwoert - Embedded Agile Project by the Numbers With Newbies.pdf?version=1&amp;modificationDate=1395416983640&amp;api=v2"/>
              </a:rPr>
              <a:t>Vanschooenderwoert</a:t>
            </a:r>
            <a:r>
              <a:rPr lang="en-US" sz="1200" b="0" i="0" u="none" strike="noStrike" kern="1200" dirty="0" smtClean="0">
                <a:solidFill>
                  <a:schemeClr val="tx1"/>
                </a:solidFill>
                <a:effectLst/>
                <a:latin typeface="+mn-lt"/>
                <a:ea typeface="+mn-ea"/>
                <a:cs typeface="+mn-cs"/>
                <a:hlinkClick r:id="rId5" invalidUrl="http://swengwiki:8080/download/attachments/76517636/Nancy Vanschooenderwoert - Embedded Agile Project by the Numbers With Newbies.pdf?version=1&amp;modificationDate=1395416983640&amp;api=v2"/>
              </a:rPr>
              <a:t> - Embedded Agile Project by the Numbers With Newbies.pdf</a:t>
            </a:r>
            <a:r>
              <a:rPr lang="en-US" sz="1200" b="0" i="0" kern="1200" dirty="0" smtClean="0">
                <a:solidFill>
                  <a:schemeClr val="tx1"/>
                </a:solidFill>
                <a:effectLst/>
                <a:latin typeface="+mn-lt"/>
                <a:ea typeface="+mn-ea"/>
                <a:cs typeface="+mn-cs"/>
              </a:rPr>
              <a:t> (Software Research Paper, free): Case study over three years of an embedded software project that for new software using a team of "newbies" and agile (XP) practices they outperformed more experienced teams (as measured against projects in Caper Jones databases of projects) by being both more productive and having lower defect rate delivered to the customer.</a:t>
            </a:r>
            <a:endParaRPr lang="en-US" dirty="0" smtClean="0"/>
          </a:p>
          <a:p>
            <a:endParaRPr lang="en-US" dirty="0" smtClean="0"/>
          </a:p>
          <a:p>
            <a:r>
              <a:rPr lang="en-US" dirty="0" smtClean="0"/>
              <a:t>Additional Source:</a:t>
            </a:r>
            <a:r>
              <a:rPr lang="en-US" baseline="0" dirty="0" smtClean="0"/>
              <a:t> </a:t>
            </a:r>
            <a:r>
              <a:rPr lang="en-US" sz="1200" b="0" i="0" u="none" strike="noStrike" kern="1200" dirty="0" err="1" smtClean="0">
                <a:solidFill>
                  <a:schemeClr val="tx1"/>
                </a:solidFill>
                <a:effectLst/>
                <a:latin typeface="+mn-lt"/>
                <a:ea typeface="+mn-ea"/>
                <a:cs typeface="+mn-cs"/>
                <a:hlinkClick r:id="rId6" invalidUrl="http://swengwiki:8080/download/attachments/76517636/Nagappan - Realizing Quality Improvements Through Test Driven Development.pdf?version=1&amp;modificationDate=1395254211000&amp;api=v2"/>
              </a:rPr>
              <a:t>Nagappan</a:t>
            </a:r>
            <a:r>
              <a:rPr lang="en-US" sz="1200" b="0" i="0" u="none" strike="noStrike" kern="1200" dirty="0" smtClean="0">
                <a:solidFill>
                  <a:schemeClr val="tx1"/>
                </a:solidFill>
                <a:effectLst/>
                <a:latin typeface="+mn-lt"/>
                <a:ea typeface="+mn-ea"/>
                <a:cs typeface="+mn-cs"/>
                <a:hlinkClick r:id="rId7" invalidUrl="http://swengwiki:8080/download/attachments/76517636/Nagappan - Realizing Quality Improvements Through Test Driven Development.pdf?version=1&amp;modificationDate=1395254211000&amp;api=v2"/>
              </a:rPr>
              <a:t> - Realizing Quality Improvements Through Test Driven Development.pdf</a:t>
            </a:r>
            <a:r>
              <a:rPr lang="en-US" sz="1200" b="0" i="0" kern="1200" dirty="0" smtClean="0">
                <a:solidFill>
                  <a:schemeClr val="tx1"/>
                </a:solidFill>
                <a:effectLst/>
                <a:latin typeface="+mn-lt"/>
                <a:ea typeface="+mn-ea"/>
                <a:cs typeface="+mn-cs"/>
              </a:rPr>
              <a:t> (Software Research Paper, free): This is a good starting point to understand why we should consider TDD. The paper reports on case studies of 3 development teams at Microsoft and 1 at IBM that have adopted TDD. The results indicate that pre-release defect density of 4 products decreased between 40 and 90% relative to similar projects that did not use the TDD practice. The cost was that teams experienced a 15-35% increase in initial development after adopting TDD (management estimate) which is easily offset by reduction in maintenance costs. </a:t>
            </a:r>
            <a:endParaRPr lang="en-US" dirty="0" smtClean="0"/>
          </a:p>
          <a:p>
            <a:endParaRPr lang="en-US"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D02027-3209-4AD7-9BE5-11B0F3BF8BB0}" type="slidenum">
              <a:rPr lang="en-US" smtClean="0"/>
              <a:pPr/>
              <a:t>41</a:t>
            </a:fld>
            <a:endParaRPr lang="en-US"/>
          </a:p>
        </p:txBody>
      </p:sp>
    </p:spTree>
    <p:extLst>
      <p:ext uri="{BB962C8B-B14F-4D97-AF65-F5344CB8AC3E}">
        <p14:creationId xmlns:p14="http://schemas.microsoft.com/office/powerpoint/2010/main" val="178442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a:t>
            </a:r>
            <a:r>
              <a:rPr lang="en-US" baseline="0" dirty="0" smtClean="0"/>
              <a:t> defects. Now lets look at flexibility of code base and resultant cost of change. Here is another documented result. According to Arlo, this was about the same size work (we’ll have to trust him) but the results using two different approaches was very different. Good example in that it reflects our kind of code (</a:t>
            </a:r>
            <a:r>
              <a:rPr lang="en-US" baseline="0" dirty="0" err="1" smtClean="0"/>
              <a:t>ie</a:t>
            </a:r>
            <a:r>
              <a:rPr lang="en-US" baseline="0" dirty="0" smtClean="0"/>
              <a:t> Word is legacy code with 2 million lines of code in 1995 – who knows what it is now). Results are against one small (important) function in that legacy code base.</a:t>
            </a:r>
          </a:p>
          <a:p>
            <a:endParaRPr lang="en-US" baseline="0" dirty="0" smtClean="0"/>
          </a:p>
          <a:p>
            <a:r>
              <a:rPr lang="en-US" dirty="0" smtClean="0"/>
              <a:t>Aim of XP is to set</a:t>
            </a:r>
            <a:r>
              <a:rPr lang="en-US" baseline="0" dirty="0" smtClean="0"/>
              <a:t> things up so that cost of change is low / flat even as you add more and more code to the overall system.</a:t>
            </a:r>
            <a:endParaRPr lang="en-US" dirty="0" smtClean="0"/>
          </a:p>
          <a:p>
            <a:endParaRPr lang="en-US" dirty="0" smtClean="0"/>
          </a:p>
          <a:p>
            <a:r>
              <a:rPr lang="en-US" dirty="0" smtClean="0"/>
              <a:t>Source: Arlo </a:t>
            </a:r>
            <a:r>
              <a:rPr lang="en-US" dirty="0" err="1" smtClean="0"/>
              <a:t>Belshee</a:t>
            </a:r>
            <a:r>
              <a:rPr lang="en-US" baseline="0" dirty="0" smtClean="0"/>
              <a:t> – Agile Coach at Microsoft during Agile 2013 </a:t>
            </a:r>
            <a:r>
              <a:rPr lang="en-US" sz="1200" b="0" i="0" kern="1200" dirty="0" smtClean="0">
                <a:solidFill>
                  <a:schemeClr val="tx1"/>
                </a:solidFill>
                <a:effectLst/>
                <a:latin typeface="+mn-lt"/>
                <a:ea typeface="+mn-ea"/>
                <a:cs typeface="+mn-cs"/>
              </a:rPr>
              <a:t>from </a:t>
            </a:r>
            <a:r>
              <a:rPr lang="en-US" sz="1200" b="0" i="0" u="none" strike="noStrike" kern="1200" dirty="0" smtClean="0">
                <a:solidFill>
                  <a:schemeClr val="tx1"/>
                </a:solidFill>
                <a:effectLst/>
                <a:latin typeface="+mn-lt"/>
                <a:ea typeface="+mn-ea"/>
                <a:cs typeface="+mn-cs"/>
                <a:hlinkClick r:id="rId3" invalidUrl="http://sgipc.intergraph.com/Projects/ScrumRollout/Documents/James Shore - Leading Agile Engineering- Helping Your Team Improve Its Ability to Ship Software.mp4"/>
              </a:rPr>
              <a:t>James Shore - Leading Agile Engineering - Helping Your Team Improve Its Ability to Ship Software</a:t>
            </a:r>
            <a:endParaRPr lang="en-US" dirty="0"/>
          </a:p>
        </p:txBody>
      </p:sp>
      <p:sp>
        <p:nvSpPr>
          <p:cNvPr id="4" name="Slide Number Placeholder 3"/>
          <p:cNvSpPr>
            <a:spLocks noGrp="1"/>
          </p:cNvSpPr>
          <p:nvPr>
            <p:ph type="sldNum" sz="quarter" idx="10"/>
          </p:nvPr>
        </p:nvSpPr>
        <p:spPr/>
        <p:txBody>
          <a:bodyPr/>
          <a:lstStyle/>
          <a:p>
            <a:fld id="{9176F710-2458-494A-903F-42EAC473A7B4}" type="slidenum">
              <a:rPr lang="en-US" smtClean="0"/>
              <a:pPr/>
              <a:t>42</a:t>
            </a:fld>
            <a:endParaRPr lang="en-US"/>
          </a:p>
        </p:txBody>
      </p:sp>
    </p:spTree>
    <p:extLst>
      <p:ext uri="{BB962C8B-B14F-4D97-AF65-F5344CB8AC3E}">
        <p14:creationId xmlns:p14="http://schemas.microsoft.com/office/powerpoint/2010/main" val="60872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sz="1200" dirty="0" smtClean="0"/>
              <a:t>Steve C McConnell, "Code Complete: A Practical Handbook of Software Construction", 1993</a:t>
            </a:r>
          </a:p>
        </p:txBody>
      </p:sp>
      <p:sp>
        <p:nvSpPr>
          <p:cNvPr id="4" name="Slide Number Placeholder 3"/>
          <p:cNvSpPr>
            <a:spLocks noGrp="1"/>
          </p:cNvSpPr>
          <p:nvPr>
            <p:ph type="sldNum" sz="quarter" idx="10"/>
          </p:nvPr>
        </p:nvSpPr>
        <p:spPr/>
        <p:txBody>
          <a:bodyPr/>
          <a:lstStyle/>
          <a:p>
            <a:fld id="{B2EE9378-C463-5242-9F8E-21EF552AA097}" type="slidenum">
              <a:rPr lang="en-US" smtClean="0"/>
              <a:t>5</a:t>
            </a:fld>
            <a:endParaRPr lang="en-US"/>
          </a:p>
        </p:txBody>
      </p:sp>
    </p:spTree>
    <p:extLst>
      <p:ext uri="{BB962C8B-B14F-4D97-AF65-F5344CB8AC3E}">
        <p14:creationId xmlns:p14="http://schemas.microsoft.com/office/powerpoint/2010/main" val="196126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Reality is that we love our bugs. But is there an alternative. XP says “production of defects is largely a matter of choice” and there are studies to back it up.</a:t>
            </a:r>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Source: James Shore</a:t>
            </a:r>
            <a:r>
              <a:rPr lang="en-US" baseline="0" dirty="0" smtClean="0"/>
              <a:t> - </a:t>
            </a:r>
            <a:r>
              <a:rPr lang="en-US" dirty="0" smtClean="0">
                <a:hlinkClick r:id="rId3" invalidUrl="http://sgipc.ingrnet.com/Projects/ScrumRollout/Documents/James Shore - Leading Agile Engineering- Helping Your Team Improve Its Ability to Ship Software.mp4"/>
              </a:rPr>
              <a:t>Video: Helping Your Team Improve Its Ability Ship Software</a:t>
            </a:r>
            <a:endParaRPr lang="en-US" dirty="0" smtClean="0"/>
          </a:p>
        </p:txBody>
      </p:sp>
      <p:sp>
        <p:nvSpPr>
          <p:cNvPr id="4" name="Slide Number Placeholder 3"/>
          <p:cNvSpPr>
            <a:spLocks noGrp="1"/>
          </p:cNvSpPr>
          <p:nvPr>
            <p:ph type="sldNum" sz="quarter" idx="10"/>
          </p:nvPr>
        </p:nvSpPr>
        <p:spPr/>
        <p:txBody>
          <a:bodyPr/>
          <a:lstStyle/>
          <a:p>
            <a:fld id="{9176F710-2458-494A-903F-42EAC473A7B4}" type="slidenum">
              <a:rPr lang="en-US" smtClean="0"/>
              <a:pPr/>
              <a:t>6</a:t>
            </a:fld>
            <a:endParaRPr lang="en-US"/>
          </a:p>
        </p:txBody>
      </p:sp>
    </p:spTree>
    <p:extLst>
      <p:ext uri="{BB962C8B-B14F-4D97-AF65-F5344CB8AC3E}">
        <p14:creationId xmlns:p14="http://schemas.microsoft.com/office/powerpoint/2010/main" val="163784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have seen this chart</a:t>
            </a:r>
            <a:r>
              <a:rPr lang="en-US" baseline="0" dirty="0" smtClean="0"/>
              <a:t> in the book by Lisa </a:t>
            </a:r>
            <a:r>
              <a:rPr lang="en-US" baseline="0" dirty="0" err="1" smtClean="0"/>
              <a:t>Crispen</a:t>
            </a:r>
            <a:r>
              <a:rPr lang="en-US" baseline="0" dirty="0" smtClean="0"/>
              <a:t> (et al) called “Agile Testing”. In it she offers a way of looking at all the testing we could do on a product and defines a series of categories. The idea is to use the model to understand the overall testing approach we will be taking with a particular product. </a:t>
            </a:r>
            <a:r>
              <a:rPr lang="en-US" sz="1200" b="0" i="0" kern="1200" dirty="0" smtClean="0">
                <a:solidFill>
                  <a:schemeClr val="tx1"/>
                </a:solidFill>
                <a:effectLst/>
                <a:latin typeface="+mn-lt"/>
                <a:ea typeface="+mn-ea"/>
                <a:cs typeface="+mn-cs"/>
              </a:rPr>
              <a:t>Categorizing different types of testing based on "support the team" or "critiquing the product" on one axis and "technology facing" or "business facing" on the other axis: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Q1 is for technical tests that support the team. Unit tests are usually the most common example here. Tests in this quadrant are usually automated.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Q2 is for business facing test that support the team. Functional tests fit in this quadrant. If you are doing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Driven Development (BDD) or Acceptance Test Driven Development (ATDD) the automated acceptance tests for each feature would fit in Q2. Tests in Q2 could be manual or automated, however it is usually a good idea to have at least some automation here.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Q3 tests give feedback on the product and are business facing. Examples might be usability testing or exploratory testing. Since this type of testing is about evaluating the product critically, it is not possible to automate this kind of testing. Approaches such as </a:t>
            </a:r>
            <a:r>
              <a:rPr lang="en-US" sz="1200" b="0" i="0" u="none" strike="noStrike" kern="1200" dirty="0" smtClean="0">
                <a:solidFill>
                  <a:schemeClr val="tx1"/>
                </a:solidFill>
                <a:effectLst/>
                <a:latin typeface="+mn-lt"/>
                <a:ea typeface="+mn-ea"/>
                <a:cs typeface="+mn-cs"/>
                <a:hlinkClick r:id="rId3"/>
              </a:rPr>
              <a:t>Session Based Testing</a:t>
            </a:r>
            <a:r>
              <a:rPr lang="en-US" sz="1200" b="0" i="0" kern="1200" dirty="0" smtClean="0">
                <a:solidFill>
                  <a:schemeClr val="tx1"/>
                </a:solidFill>
                <a:effectLst/>
                <a:latin typeface="+mn-lt"/>
                <a:ea typeface="+mn-ea"/>
                <a:cs typeface="+mn-cs"/>
              </a:rPr>
              <a:t> might make sense to explore here.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Q4 includes tests that critique the product from a technical point of view. Typical examples are performance or load testing. These usually make use of tools to help with testing.</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With</a:t>
            </a:r>
            <a:r>
              <a:rPr lang="en-US" sz="1200" b="0" i="0" kern="1200" baseline="0" dirty="0" smtClean="0">
                <a:solidFill>
                  <a:schemeClr val="tx1"/>
                </a:solidFill>
                <a:effectLst/>
                <a:latin typeface="+mn-lt"/>
                <a:ea typeface="+mn-ea"/>
                <a:cs typeface="+mn-cs"/>
              </a:rPr>
              <a:t> this model in mind we can now dig a little deeper into the how unit testing fits into an overall approach to testing automation.</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8</a:t>
            </a:fld>
            <a:endParaRPr lang="en-US"/>
          </a:p>
        </p:txBody>
      </p:sp>
    </p:spTree>
    <p:extLst>
      <p:ext uri="{BB962C8B-B14F-4D97-AF65-F5344CB8AC3E}">
        <p14:creationId xmlns:p14="http://schemas.microsoft.com/office/powerpoint/2010/main" val="11514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a:t>
            </a:r>
          </a:p>
          <a:p>
            <a:r>
              <a:rPr lang="en-US" dirty="0" smtClean="0"/>
              <a:t>De-brief</a:t>
            </a:r>
            <a:r>
              <a:rPr lang="en-US" baseline="0" dirty="0" smtClean="0"/>
              <a:t> – what have you been missing, where is there duplication</a:t>
            </a:r>
            <a:endParaRPr lang="en-US" dirty="0" smtClean="0"/>
          </a:p>
        </p:txBody>
      </p:sp>
      <p:sp>
        <p:nvSpPr>
          <p:cNvPr id="4" name="Slide Number Placeholder 3"/>
          <p:cNvSpPr>
            <a:spLocks noGrp="1"/>
          </p:cNvSpPr>
          <p:nvPr>
            <p:ph type="sldNum" sz="quarter" idx="10"/>
          </p:nvPr>
        </p:nvSpPr>
        <p:spPr/>
        <p:txBody>
          <a:bodyPr/>
          <a:lstStyle/>
          <a:p>
            <a:fld id="{B2EE9378-C463-5242-9F8E-21EF552AA097}" type="slidenum">
              <a:rPr lang="en-US" smtClean="0"/>
              <a:t>9</a:t>
            </a:fld>
            <a:endParaRPr lang="en-US"/>
          </a:p>
        </p:txBody>
      </p:sp>
    </p:spTree>
    <p:extLst>
      <p:ext uri="{BB962C8B-B14F-4D97-AF65-F5344CB8AC3E}">
        <p14:creationId xmlns:p14="http://schemas.microsoft.com/office/powerpoint/2010/main" val="86073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a:t>
            </a:r>
          </a:p>
          <a:p>
            <a:r>
              <a:rPr lang="en-US" dirty="0" smtClean="0"/>
              <a:t>De-brief</a:t>
            </a:r>
            <a:r>
              <a:rPr lang="en-US" baseline="0" dirty="0" smtClean="0"/>
              <a:t> – what have you been missing, where is there duplication</a:t>
            </a:r>
            <a:endParaRPr lang="en-US" dirty="0" smtClean="0"/>
          </a:p>
        </p:txBody>
      </p:sp>
      <p:sp>
        <p:nvSpPr>
          <p:cNvPr id="4" name="Slide Number Placeholder 3"/>
          <p:cNvSpPr>
            <a:spLocks noGrp="1"/>
          </p:cNvSpPr>
          <p:nvPr>
            <p:ph type="sldNum" sz="quarter" idx="10"/>
          </p:nvPr>
        </p:nvSpPr>
        <p:spPr/>
        <p:txBody>
          <a:bodyPr/>
          <a:lstStyle/>
          <a:p>
            <a:fld id="{B2EE9378-C463-5242-9F8E-21EF552AA097}" type="slidenum">
              <a:rPr lang="en-US" smtClean="0"/>
              <a:t>10</a:t>
            </a:fld>
            <a:endParaRPr lang="en-US"/>
          </a:p>
        </p:txBody>
      </p:sp>
    </p:spTree>
    <p:extLst>
      <p:ext uri="{BB962C8B-B14F-4D97-AF65-F5344CB8AC3E}">
        <p14:creationId xmlns:p14="http://schemas.microsoft.com/office/powerpoint/2010/main" val="177153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Feedback is a core agile value, and vital to success with agile – short iterations are intended to provide constant feedback and keep team on track</a:t>
            </a:r>
          </a:p>
          <a:p>
            <a:r>
              <a:rPr lang="en-US" sz="2400" dirty="0" smtClean="0"/>
              <a:t>Bret </a:t>
            </a:r>
            <a:r>
              <a:rPr lang="en-US" sz="2400" dirty="0" err="1" smtClean="0"/>
              <a:t>Pettichord</a:t>
            </a:r>
            <a:r>
              <a:rPr lang="en-US" sz="2400" dirty="0" smtClean="0"/>
              <a:t> </a:t>
            </a:r>
          </a:p>
          <a:p>
            <a:pPr lvl="1"/>
            <a:r>
              <a:rPr lang="en-US" sz="2000" dirty="0" smtClean="0"/>
              <a:t>“Most agile practices are valuable because they create feedback loops that allow teams to adapt.”</a:t>
            </a:r>
          </a:p>
          <a:p>
            <a:pPr lvl="1"/>
            <a:r>
              <a:rPr lang="en-US" sz="2000" dirty="0" smtClean="0"/>
              <a:t>“If you don’t have meaningful feedback, then you’re not agile You’re just in a new form of chaos.”</a:t>
            </a:r>
          </a:p>
          <a:p>
            <a:r>
              <a:rPr lang="en-US" sz="2400" dirty="0" smtClean="0"/>
              <a:t>Ask for feedback on your own work </a:t>
            </a:r>
          </a:p>
        </p:txBody>
      </p:sp>
      <p:sp>
        <p:nvSpPr>
          <p:cNvPr id="4" name="Slide Number Placeholder 3"/>
          <p:cNvSpPr>
            <a:spLocks noGrp="1"/>
          </p:cNvSpPr>
          <p:nvPr>
            <p:ph type="sldNum" sz="quarter" idx="10"/>
          </p:nvPr>
        </p:nvSpPr>
        <p:spPr/>
        <p:txBody>
          <a:bodyPr/>
          <a:lstStyle/>
          <a:p>
            <a:fld id="{B2EE9378-C463-5242-9F8E-21EF552AA097}" type="slidenum">
              <a:rPr lang="en-US" smtClean="0"/>
              <a:t>12</a:t>
            </a:fld>
            <a:endParaRPr lang="en-US"/>
          </a:p>
        </p:txBody>
      </p:sp>
    </p:spTree>
    <p:extLst>
      <p:ext uri="{BB962C8B-B14F-4D97-AF65-F5344CB8AC3E}">
        <p14:creationId xmlns:p14="http://schemas.microsoft.com/office/powerpoint/2010/main" val="85856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Context</a:t>
            </a:r>
          </a:p>
          <a:p>
            <a:r>
              <a:rPr lang="en-US" sz="1200" b="0" i="0" kern="1200" dirty="0" smtClean="0">
                <a:solidFill>
                  <a:schemeClr val="tx1"/>
                </a:solidFill>
                <a:effectLst/>
                <a:latin typeface="+mn-lt"/>
                <a:ea typeface="+mn-ea"/>
                <a:cs typeface="+mn-cs"/>
              </a:rPr>
              <a:t>Mike Cohn’s test automation pyramid nicely illustrates a testing approach. The width of each layer of the pyramid represents how many tests should be in that layer relative to the other layers.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pyramid shows that the bottom level is made up of unit or component tests. These should be the majority of your tests. They are usually quick to run, and can be written in a robust way that prevents non-deterministic tests. There</a:t>
            </a:r>
            <a:r>
              <a:rPr lang="en-US" sz="1200" b="0" i="0" kern="1200" baseline="0" dirty="0" smtClean="0">
                <a:solidFill>
                  <a:schemeClr val="tx1"/>
                </a:solidFill>
                <a:effectLst/>
                <a:latin typeface="+mn-lt"/>
                <a:ea typeface="+mn-ea"/>
                <a:cs typeface="+mn-cs"/>
              </a:rPr>
              <a:t> is also a chance at getting 100% coverage with unit tests, provided your functions are small (do one thing) etc.</a:t>
            </a:r>
            <a:r>
              <a:rPr lang="en-US" sz="1200" b="0" i="0" kern="1200" dirty="0" smtClean="0">
                <a:solidFill>
                  <a:schemeClr val="tx1"/>
                </a:solidFill>
                <a:effectLst/>
                <a:latin typeface="+mn-lt"/>
                <a:ea typeface="+mn-ea"/>
                <a:cs typeface="+mn-cs"/>
              </a:rPr>
              <a:t> An example might be a test on an interest calculator class, that when passed a interest rate of x and a balance y, the interest percentage is returned correctly.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middle level of the pyramid are tests that check business behavior (but not via the GUI). These are sometimes called API tests, or acceptance test. If you are practicing BDD or ATDD this is the level where those tests fit. Although you might need a fair amount of these tests, they should be less that the unit tests. These test that scenario’s make sense from a business point of view and might run across multiple small components. An example might be that for a savings account when interest is accrued, the correct amount is calculated and added to the account balance.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top level of the pyramid are tests that actually check the user interface. Notice that this should be much smaller than the rest of the pyramid. This is because of the reasons mentioned above. GUI tests are slow, hard to maintain and fragile. An example might be that at the end of the month after interest has been paid, my bank statement shows a line for interest with the correct amount, and my balance is updated to include this amount.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is important about the test pyramid is to prevent duplication of tests at multiple levels. In the examples given above for the interest calculation, we might decide that the most important think to test in the GUI is how it handles large amounts. Therefore we might test a high interest rate and balance that will return over 10 digits. If we have this test at the GUI level, we do not need it at the other levels. At the </a:t>
            </a:r>
            <a:r>
              <a:rPr lang="en-US" sz="1200" b="0" i="0" kern="1200" dirty="0" err="1" smtClean="0">
                <a:solidFill>
                  <a:schemeClr val="tx1"/>
                </a:solidFill>
                <a:effectLst/>
                <a:latin typeface="+mn-lt"/>
                <a:ea typeface="+mn-ea"/>
                <a:cs typeface="+mn-cs"/>
              </a:rPr>
              <a:t>api</a:t>
            </a:r>
            <a:r>
              <a:rPr lang="en-US" sz="1200" b="0" i="0" kern="1200" dirty="0" smtClean="0">
                <a:solidFill>
                  <a:schemeClr val="tx1"/>
                </a:solidFill>
                <a:effectLst/>
                <a:latin typeface="+mn-lt"/>
                <a:ea typeface="+mn-ea"/>
                <a:cs typeface="+mn-cs"/>
              </a:rPr>
              <a:t> level we might test a few different cases for example if we have a negative bank balance, to check that interest is debited rather than credited. At the unit level we would do a large number of tests. All the traditional boundary values tests, negative numbers, zero’s etc. A common mistake teams make is to do boundary value testing at the GUI level. This is unnecessary. Teams need to think about what the most useful thing to test is at each level, and make sure tests are not duplicated. Also where possible teams should try to push the tests lower on the pyramid.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pyramid acknowledges that there is a place for some manual tests. For example exploratory tests that cannot be automated. However these tests should be the exception rather than the rule.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general when you find a defect in the layers</a:t>
            </a:r>
            <a:r>
              <a:rPr lang="en-US" sz="1200" b="0" i="0" kern="1200" baseline="0" dirty="0" smtClean="0">
                <a:solidFill>
                  <a:schemeClr val="tx1"/>
                </a:solidFill>
                <a:effectLst/>
                <a:latin typeface="+mn-lt"/>
                <a:ea typeface="+mn-ea"/>
                <a:cs typeface="+mn-cs"/>
              </a:rPr>
              <a:t> above the unit tests, the idea is to got back to your unit tests and determine what unit tests you missed. You do this so that a subsequent similar error generates feedback as fast as possible to the developer. You “push tests lower”.</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References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Base picture: Mike Cohn - </a:t>
            </a:r>
            <a:r>
              <a:rPr lang="en-US" sz="1200" b="0" i="0" u="none" strike="noStrike" kern="1200" dirty="0" smtClean="0">
                <a:solidFill>
                  <a:schemeClr val="tx1"/>
                </a:solidFill>
                <a:effectLst/>
                <a:latin typeface="+mn-lt"/>
                <a:ea typeface="+mn-ea"/>
                <a:cs typeface="+mn-cs"/>
                <a:hlinkClick r:id="rId3"/>
              </a:rPr>
              <a:t>http://www.mountaingoatsoftware.com/blog/the-forgotten-layer-of-the-test-automation-pyramid</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Text: Growing Agile - </a:t>
            </a:r>
            <a:r>
              <a:rPr lang="en-US" sz="1200" b="0" i="0" u="none" strike="noStrike" kern="1200" dirty="0" smtClean="0">
                <a:solidFill>
                  <a:schemeClr val="tx1"/>
                </a:solidFill>
                <a:effectLst/>
                <a:latin typeface="+mn-lt"/>
                <a:ea typeface="+mn-ea"/>
                <a:cs typeface="+mn-cs"/>
                <a:hlinkClick r:id="rId4"/>
              </a:rPr>
              <a:t>https://leanpub.com/AgileTesting</a:t>
            </a:r>
            <a:r>
              <a:rPr lang="en-US" sz="1200" b="0" i="0" kern="1200" dirty="0" smtClean="0">
                <a:solidFill>
                  <a:schemeClr val="tx1"/>
                </a:solidFill>
                <a:effectLst/>
                <a:latin typeface="+mn-lt"/>
                <a:ea typeface="+mn-ea"/>
                <a:cs typeface="+mn-cs"/>
              </a:rPr>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2EE9378-C463-5242-9F8E-21EF552AA097}" type="slidenum">
              <a:rPr lang="en-US" smtClean="0"/>
              <a:t>13</a:t>
            </a:fld>
            <a:endParaRPr lang="en-US"/>
          </a:p>
        </p:txBody>
      </p:sp>
    </p:spTree>
    <p:extLst>
      <p:ext uri="{BB962C8B-B14F-4D97-AF65-F5344CB8AC3E}">
        <p14:creationId xmlns:p14="http://schemas.microsoft.com/office/powerpoint/2010/main" val="166273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F992FA-0E0C-0A40-80CE-FC584BC8F541}"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9119B-B62F-1241-AA0B-72855C1F48E6}"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22B-0E6C-2144-9434-6B5798F0A8E6}"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8AA6C-8F41-244D-932E-718F277E2A7E}"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8A0EA-6A2E-B446-B569-99ABC33364BB}"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4358"/>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169578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364121"/>
            <a:ext cx="3298976" cy="342708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1348" y="169578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364119"/>
            <a:ext cx="3303351"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1467" y="169578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364119"/>
            <a:ext cx="3304928"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0FAD47-36E0-744F-B3A4-86EFCD4C65C7}" type="datetime1">
              <a:rPr lang="en-US" smtClean="0"/>
              <a:t>2/11/16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0"/>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2363" y="3392064"/>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17359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100397"/>
            <a:ext cx="3296409" cy="169080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1348" y="3392064"/>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17359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100398"/>
            <a:ext cx="3303352"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1887" y="3392064"/>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17359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100398"/>
            <a:ext cx="3305053"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F8A3331-4548-9146-A89B-5315007BE2D8}" type="datetime1">
              <a:rPr lang="en-US" smtClean="0"/>
              <a:t>2/11/16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1711235"/>
            <a:ext cx="10364452" cy="4079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F2C524-30C8-BD41-8E97-75EE4994C3C8}"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D98D8-D2D3-124A-8967-3E1514E06970}"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78" name="Text Placeholder 77"/>
          <p:cNvSpPr>
            <a:spLocks noGrp="1"/>
          </p:cNvSpPr>
          <p:nvPr>
            <p:ph type="body" sz="quarter" idx="10" hasCustomPrompt="1"/>
          </p:nvPr>
        </p:nvSpPr>
        <p:spPr>
          <a:xfrm>
            <a:off x="463551" y="692150"/>
            <a:ext cx="11277600" cy="4364038"/>
          </a:xfrm>
          <a:prstGeom prst="rect">
            <a:avLst/>
          </a:prstGeom>
        </p:spPr>
        <p:txBody>
          <a:bodyPr vert="horz" anchor="ctr"/>
          <a:lstStyle>
            <a:lvl1pPr marL="0" indent="0">
              <a:buNone/>
              <a:defRPr sz="48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“This is an example of a quotation slide. Paste your quote here between the quotation marks.”</a:t>
            </a:r>
            <a:endParaRPr lang="en-US" dirty="0"/>
          </a:p>
        </p:txBody>
      </p:sp>
      <p:sp>
        <p:nvSpPr>
          <p:cNvPr id="80" name="Text Placeholder 79"/>
          <p:cNvSpPr>
            <a:spLocks noGrp="1"/>
          </p:cNvSpPr>
          <p:nvPr>
            <p:ph type="body" sz="quarter" idx="11" hasCustomPrompt="1"/>
          </p:nvPr>
        </p:nvSpPr>
        <p:spPr>
          <a:xfrm>
            <a:off x="463551" y="5056189"/>
            <a:ext cx="11277600" cy="1455737"/>
          </a:xfrm>
          <a:prstGeom prst="rect">
            <a:avLst/>
          </a:prstGeom>
        </p:spPr>
        <p:txBody>
          <a:bodyPr vert="horz"/>
          <a:lstStyle>
            <a:lvl1pPr marL="0" indent="0" algn="r">
              <a:buNone/>
              <a:defRPr sz="2000" b="1" baseline="0">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US" dirty="0" smtClean="0"/>
              <a:t>— Quote Speaker</a:t>
            </a:r>
            <a:endParaRPr lang="en-US" dirty="0"/>
          </a:p>
        </p:txBody>
      </p:sp>
      <p:pic>
        <p:nvPicPr>
          <p:cNvPr id="81" name="Picture 8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9604" y="113519"/>
            <a:ext cx="3891968" cy="708145"/>
          </a:xfrm>
          <a:prstGeom prst="rect">
            <a:avLst/>
          </a:prstGeom>
        </p:spPr>
      </p:pic>
      <p:sp>
        <p:nvSpPr>
          <p:cNvPr id="82" name="Date Placeholder 3"/>
          <p:cNvSpPr>
            <a:spLocks noGrp="1"/>
          </p:cNvSpPr>
          <p:nvPr>
            <p:ph type="dt" sz="half" idx="2"/>
          </p:nvPr>
        </p:nvSpPr>
        <p:spPr>
          <a:xfrm>
            <a:off x="462611" y="6582440"/>
            <a:ext cx="2194560" cy="278070"/>
          </a:xfrm>
          <a:prstGeom prst="rect">
            <a:avLst/>
          </a:prstGeom>
        </p:spPr>
        <p:txBody>
          <a:bodyPr vert="horz" lIns="91440" tIns="45720" rIns="91440" bIns="45720" rtlCol="0" anchor="ctr"/>
          <a:lstStyle>
            <a:lvl1pPr algn="l">
              <a:defRPr sz="1050">
                <a:solidFill>
                  <a:schemeClr val="bg1"/>
                </a:solidFill>
              </a:defRPr>
            </a:lvl1pPr>
          </a:lstStyle>
          <a:p>
            <a:fld id="{4DE2D9F4-33F1-E245-8A98-E19999F3A0BC}" type="datetime1">
              <a:rPr lang="en-US" smtClean="0"/>
              <a:t>2/11/16</a:t>
            </a:fld>
            <a:endParaRPr lang="en-US" dirty="0"/>
          </a:p>
        </p:txBody>
      </p:sp>
      <p:sp>
        <p:nvSpPr>
          <p:cNvPr id="83" name="Footer Placeholder 4"/>
          <p:cNvSpPr>
            <a:spLocks noGrp="1"/>
          </p:cNvSpPr>
          <p:nvPr>
            <p:ph type="ftr" sz="quarter" idx="3"/>
          </p:nvPr>
        </p:nvSpPr>
        <p:spPr>
          <a:xfrm>
            <a:off x="2779091" y="6582440"/>
            <a:ext cx="6644640" cy="275560"/>
          </a:xfrm>
          <a:prstGeom prst="rect">
            <a:avLst/>
          </a:prstGeom>
        </p:spPr>
        <p:txBody>
          <a:bodyPr vert="horz" lIns="91440" tIns="45720" rIns="91440" bIns="45720" rtlCol="0" anchor="ctr"/>
          <a:lstStyle>
            <a:lvl1pPr algn="ctr">
              <a:defRPr sz="1050">
                <a:solidFill>
                  <a:schemeClr val="bg1"/>
                </a:solidFill>
              </a:defRPr>
            </a:lvl1pPr>
          </a:lstStyle>
          <a:p>
            <a:r>
              <a:rPr lang="en-US" smtClean="0"/>
              <a:t>2016 © Focussed Agile LLC</a:t>
            </a:r>
            <a:endParaRPr lang="en-US" dirty="0"/>
          </a:p>
        </p:txBody>
      </p:sp>
      <p:sp>
        <p:nvSpPr>
          <p:cNvPr id="84" name="Slide Number Placeholder 5"/>
          <p:cNvSpPr>
            <a:spLocks noGrp="1"/>
          </p:cNvSpPr>
          <p:nvPr>
            <p:ph type="sldNum" sz="quarter" idx="4"/>
          </p:nvPr>
        </p:nvSpPr>
        <p:spPr>
          <a:xfrm>
            <a:off x="9519526" y="6582440"/>
            <a:ext cx="2220685" cy="275560"/>
          </a:xfrm>
          <a:prstGeom prst="rect">
            <a:avLst/>
          </a:prstGeom>
        </p:spPr>
        <p:txBody>
          <a:bodyPr vert="horz" lIns="91440" tIns="45720" rIns="91440" bIns="45720" rtlCol="0" anchor="ctr"/>
          <a:lstStyle>
            <a:lvl1pPr algn="r">
              <a:defRPr sz="1050">
                <a:solidFill>
                  <a:schemeClr val="bg1"/>
                </a:solidFill>
              </a:defRPr>
            </a:lvl1pPr>
          </a:lstStyle>
          <a:p>
            <a:fld id="{268847C4-C4B9-5E4F-B35E-1BBAE221F721}" type="slidenum">
              <a:rPr lang="en-US" smtClean="0"/>
              <a:pPr/>
              <a:t>‹#›</a:t>
            </a:fld>
            <a:endParaRPr lang="en-US" dirty="0"/>
          </a:p>
        </p:txBody>
      </p:sp>
    </p:spTree>
    <p:extLst>
      <p:ext uri="{BB962C8B-B14F-4D97-AF65-F5344CB8AC3E}">
        <p14:creationId xmlns:p14="http://schemas.microsoft.com/office/powerpoint/2010/main" val="145996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596F8-FFA5-AB44-985E-7872AF2FF55F}" type="datetime1">
              <a:rPr lang="en-US" smtClean="0"/>
              <a:t>2/11/16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268847C4-C4B9-5E4F-B35E-1BBAE221F721}" type="slidenum">
              <a:rPr lang="en-US" smtClean="0"/>
              <a:pPr/>
              <a:t>‹#›</a:t>
            </a:fld>
            <a:endParaRPr lang="en-US" dirty="0"/>
          </a:p>
        </p:txBody>
      </p:sp>
      <p:sp>
        <p:nvSpPr>
          <p:cNvPr id="76" name="Picture Placeholder 75"/>
          <p:cNvSpPr>
            <a:spLocks noGrp="1"/>
          </p:cNvSpPr>
          <p:nvPr>
            <p:ph type="pic" sz="quarter" idx="13" hasCustomPrompt="1"/>
          </p:nvPr>
        </p:nvSpPr>
        <p:spPr>
          <a:xfrm>
            <a:off x="6250517" y="687389"/>
            <a:ext cx="5941483" cy="5824537"/>
          </a:xfrm>
          <a:solidFill>
            <a:schemeClr val="bg2">
              <a:lumMod val="60000"/>
              <a:lumOff val="40000"/>
            </a:schemeClr>
          </a:solidFill>
        </p:spPr>
        <p:txBody>
          <a:bodyPr tIns="2286000">
            <a:normAutofit/>
          </a:bodyPr>
          <a:lstStyle>
            <a:lvl1pPr marL="0" indent="0" algn="ctr">
              <a:buNone/>
              <a:defRPr sz="2400" b="0"/>
            </a:lvl1pPr>
          </a:lstStyle>
          <a:p>
            <a:r>
              <a:rPr lang="en-US" dirty="0" smtClean="0"/>
              <a:t>Drag Picture Here</a:t>
            </a:r>
            <a:endParaRPr lang="en-US" dirty="0"/>
          </a:p>
        </p:txBody>
      </p:sp>
      <p:sp>
        <p:nvSpPr>
          <p:cNvPr id="78" name="Text Placeholder 77"/>
          <p:cNvSpPr>
            <a:spLocks noGrp="1"/>
          </p:cNvSpPr>
          <p:nvPr>
            <p:ph type="body" sz="quarter" idx="14" hasCustomPrompt="1"/>
          </p:nvPr>
        </p:nvSpPr>
        <p:spPr>
          <a:xfrm>
            <a:off x="463551" y="687388"/>
            <a:ext cx="5492749" cy="2870160"/>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Paste the main idea of your slide here.</a:t>
            </a:r>
            <a:endParaRPr lang="en-US" dirty="0"/>
          </a:p>
        </p:txBody>
      </p:sp>
      <p:sp>
        <p:nvSpPr>
          <p:cNvPr id="80" name="Text Placeholder 79"/>
          <p:cNvSpPr>
            <a:spLocks noGrp="1"/>
          </p:cNvSpPr>
          <p:nvPr>
            <p:ph type="body" sz="quarter" idx="15" hasCustomPrompt="1"/>
          </p:nvPr>
        </p:nvSpPr>
        <p:spPr>
          <a:xfrm>
            <a:off x="463551" y="3641725"/>
            <a:ext cx="5492749" cy="2870200"/>
          </a:xfrm>
        </p:spPr>
        <p:txBody>
          <a:bodyPr>
            <a:normAutofit/>
          </a:bodyPr>
          <a:lstStyle>
            <a:lvl1pPr marL="0" indent="0">
              <a:buNone/>
              <a:defRPr sz="18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Supplemental information can go here. Try to have one idea per slide and avoid using bullets as much as possible.</a:t>
            </a:r>
            <a:endParaRPr lang="en-US" dirty="0"/>
          </a:p>
        </p:txBody>
      </p:sp>
    </p:spTree>
    <p:extLst>
      <p:ext uri="{BB962C8B-B14F-4D97-AF65-F5344CB8AC3E}">
        <p14:creationId xmlns:p14="http://schemas.microsoft.com/office/powerpoint/2010/main" val="209306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11234"/>
            <a:ext cx="10363826" cy="4079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9DF145-4EA8-054C-8369-F6472B3F5F32}"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7587" y="2600362"/>
            <a:ext cx="11272624" cy="1657279"/>
          </a:xfrm>
          <a:prstGeom prst="rect">
            <a:avLst/>
          </a:prstGeom>
        </p:spPr>
        <p:txBody>
          <a:bodyPr anchor="ctr"/>
          <a:lstStyle>
            <a:lvl1pPr algn="l">
              <a:defRPr sz="3600" b="1" baseline="0">
                <a:solidFill>
                  <a:schemeClr val="bg1"/>
                </a:solidFill>
              </a:defRPr>
            </a:lvl1pPr>
          </a:lstStyle>
          <a:p>
            <a:r>
              <a:rPr lang="en-US" dirty="0" smtClean="0"/>
              <a:t>Section Header</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9604" y="113519"/>
            <a:ext cx="3891968" cy="708145"/>
          </a:xfrm>
          <a:prstGeom prst="rect">
            <a:avLst/>
          </a:prstGeom>
        </p:spPr>
      </p:pic>
      <p:pic>
        <p:nvPicPr>
          <p:cNvPr id="10" name="Picture 9"/>
          <p:cNvPicPr>
            <a:picLocks noChangeAspect="1"/>
          </p:cNvPicPr>
          <p:nvPr userDrawn="1"/>
        </p:nvPicPr>
        <p:blipFill>
          <a:blip r:embed="rId3"/>
          <a:stretch>
            <a:fillRect/>
          </a:stretch>
        </p:blipFill>
        <p:spPr>
          <a:xfrm>
            <a:off x="6801754" y="6228669"/>
            <a:ext cx="4928332" cy="347959"/>
          </a:xfrm>
          <a:prstGeom prst="rect">
            <a:avLst/>
          </a:prstGeom>
        </p:spPr>
      </p:pic>
    </p:spTree>
    <p:extLst>
      <p:ext uri="{BB962C8B-B14F-4D97-AF65-F5344CB8AC3E}">
        <p14:creationId xmlns:p14="http://schemas.microsoft.com/office/powerpoint/2010/main" val="171339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78795-3DB3-4C48-B735-B2D7C246720D}"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17620"/>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05874"/>
            <a:ext cx="5106026" cy="4085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1705872"/>
            <a:ext cx="5105400" cy="4085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835A9C-745C-BC4B-B8CD-8BB36FCF5055}"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4560"/>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1730933"/>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2541124"/>
            <a:ext cx="5106027" cy="3250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1730936"/>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2541130"/>
            <a:ext cx="5105401" cy="32500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1BEBB7-BB3B-3148-B3D2-DC438CD9EBA3}" type="datetime1">
              <a:rPr lang="en-US" smtClean="0"/>
              <a:t>2/11/16</a:t>
            </a:fld>
            <a:endParaRPr lang="en-US" dirty="0"/>
          </a:p>
        </p:txBody>
      </p:sp>
      <p:sp>
        <p:nvSpPr>
          <p:cNvPr id="8" name="Footer Placeholder 7"/>
          <p:cNvSpPr>
            <a:spLocks noGrp="1"/>
          </p:cNvSpPr>
          <p:nvPr>
            <p:ph type="ftr" sz="quarter" idx="11"/>
          </p:nvPr>
        </p:nvSpPr>
        <p:spPr/>
        <p:txBody>
          <a:bodyPr/>
          <a:lstStyle/>
          <a:p>
            <a:r>
              <a:rPr lang="en-US" smtClean="0"/>
              <a:t>2016 © Focussed Agile LLC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2BC1C-41B8-974D-A823-649B501692E1}" type="datetime1">
              <a:rPr lang="en-US" smtClean="0"/>
              <a:t>2/11/16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DB7F0-59A2-694A-96D5-905DA3E05463}"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669E-7D91-E148-889C-761875284ADF}"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3AF18-02A0-F640-8341-0F9126E9DB0D}"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23"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2">
            <a:alphaModFix amt="10000"/>
            <a:extLst>
              <a:ext uri="{28A0092B-C50C-407E-A947-70E740481C1C}">
                <a14:useLocalDpi xmlns:a14="http://schemas.microsoft.com/office/drawing/2010/main" val="0"/>
              </a:ext>
            </a:extLst>
          </a:blip>
          <a:srcRect t="-490" b="-492"/>
          <a:stretch/>
        </p:blipFill>
        <p:spPr bwMode="auto">
          <a:xfrm>
            <a:off x="-33866" y="-84667"/>
            <a:ext cx="12237156" cy="695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17622"/>
            <a:ext cx="10364451" cy="15961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75" y="1716089"/>
            <a:ext cx="10364452" cy="4075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040687" y="6378575"/>
            <a:ext cx="2743200" cy="365125"/>
          </a:xfrm>
          <a:prstGeom prst="rect">
            <a:avLst/>
          </a:prstGeom>
        </p:spPr>
        <p:txBody>
          <a:bodyPr vert="horz" lIns="91440" tIns="45720" rIns="91440" bIns="45720" rtlCol="0" anchor="ctr"/>
          <a:lstStyle>
            <a:lvl1pPr algn="r">
              <a:defRPr sz="1000">
                <a:solidFill>
                  <a:schemeClr val="tx1"/>
                </a:solidFill>
              </a:defRPr>
            </a:lvl1pPr>
          </a:lstStyle>
          <a:p>
            <a:fld id="{4453BBE9-00E4-A147-931C-6E27EE943C4C}" type="datetime1">
              <a:rPr lang="en-US" smtClean="0"/>
              <a:t>2/11/16</a:t>
            </a:fld>
            <a:endParaRPr lang="en-US" dirty="0"/>
          </a:p>
        </p:txBody>
      </p:sp>
      <p:sp>
        <p:nvSpPr>
          <p:cNvPr id="5" name="Footer Placeholder 4"/>
          <p:cNvSpPr>
            <a:spLocks noGrp="1"/>
          </p:cNvSpPr>
          <p:nvPr>
            <p:ph type="ftr" sz="quarter" idx="3"/>
          </p:nvPr>
        </p:nvSpPr>
        <p:spPr>
          <a:xfrm>
            <a:off x="1275724" y="63785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2016 © Focussed Agile LLC</a:t>
            </a:r>
            <a:endParaRPr lang="en-US" dirty="0"/>
          </a:p>
        </p:txBody>
      </p:sp>
      <p:sp>
        <p:nvSpPr>
          <p:cNvPr id="6" name="Slide Number Placeholder 5"/>
          <p:cNvSpPr>
            <a:spLocks noGrp="1"/>
          </p:cNvSpPr>
          <p:nvPr>
            <p:ph type="sldNum" sz="quarter" idx="4"/>
          </p:nvPr>
        </p:nvSpPr>
        <p:spPr>
          <a:xfrm>
            <a:off x="10875961" y="63785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03201" y="6388184"/>
            <a:ext cx="1084261" cy="346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 id="2147483671" r:id="rId19"/>
    <p:sldLayoutId id="2147483673" r:id="rId20"/>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alistair.cockburn.us/Solutions+Focus+aka+Delta+Metho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en.wikipedia.org/wiki/Software_bu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amazon.com/More-Agile-Testing-Addison-Wesley-Signature-ebook/dp/B00O27V8DA/ref=mt_kindle?_encoding=UTF8&amp;me=" TargetMode="External"/><Relationship Id="rId5"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hyperlink" Target="http://www.amazon.com/Agile-Testing-Practical-Addison-Wesley-Signature-ebook/dp/B001QL5N4K/ref=mt_kindle?_encoding=UTF8&amp;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2.com/cgi/wiki?QualityAssuranceIsNotQualityContro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a:xfrm>
            <a:off x="1901292" y="457200"/>
            <a:ext cx="8233309" cy="864096"/>
          </a:xfrm>
          <a:prstGeom prst="rect">
            <a:avLst/>
          </a:prstGeom>
        </p:spPr>
        <p:txBody>
          <a:bodyPr vert="horz" lIns="91440" tIns="45720" rIns="91440" bIns="45720" rtlCol="0">
            <a:noAutofit/>
          </a:bodyPr>
          <a:lstStyle/>
          <a:p>
            <a:pPr marL="342900" indent="-342900" algn="ctr">
              <a:spcBef>
                <a:spcPct val="20000"/>
              </a:spcBef>
              <a:buClr>
                <a:schemeClr val="tx2"/>
              </a:buClr>
              <a:defRPr/>
            </a:pPr>
            <a:r>
              <a:rPr lang="en-US" sz="2800" b="1" dirty="0">
                <a:solidFill>
                  <a:schemeClr val="bg1"/>
                </a:solidFill>
              </a:rPr>
              <a:t>Agile Stakeholder Participation Benefits</a:t>
            </a:r>
            <a:endParaRPr lang="en-US" dirty="0">
              <a:solidFill>
                <a:schemeClr val="bg1"/>
              </a:solidFill>
            </a:endParaRPr>
          </a:p>
        </p:txBody>
      </p:sp>
      <p:sp>
        <p:nvSpPr>
          <p:cNvPr id="5" name="Title 4"/>
          <p:cNvSpPr>
            <a:spLocks noGrp="1"/>
          </p:cNvSpPr>
          <p:nvPr>
            <p:ph type="ctrTitle"/>
          </p:nvPr>
        </p:nvSpPr>
        <p:spPr/>
        <p:txBody>
          <a:bodyPr/>
          <a:lstStyle/>
          <a:p>
            <a:r>
              <a:rPr lang="en-US" dirty="0" smtClean="0"/>
              <a:t>Agile Testing</a:t>
            </a:r>
            <a:endParaRPr lang="en-US" dirty="0"/>
          </a:p>
        </p:txBody>
      </p:sp>
      <p:sp>
        <p:nvSpPr>
          <p:cNvPr id="6" name="Subtitle 5"/>
          <p:cNvSpPr>
            <a:spLocks noGrp="1"/>
          </p:cNvSpPr>
          <p:nvPr>
            <p:ph type="subTitle" idx="1"/>
          </p:nvPr>
        </p:nvSpPr>
        <p:spPr/>
        <p:txBody>
          <a:bodyPr>
            <a:normAutofit fontScale="92500" lnSpcReduction="10000"/>
          </a:bodyPr>
          <a:lstStyle/>
          <a:p>
            <a:r>
              <a:rPr lang="en-US" dirty="0" smtClean="0"/>
              <a:t>Thinking and Approaches</a:t>
            </a:r>
          </a:p>
          <a:p>
            <a:endParaRPr lang="en-US" dirty="0"/>
          </a:p>
          <a:p>
            <a:r>
              <a:rPr lang="en-US" dirty="0" smtClean="0"/>
              <a:t>Hans Samios @ Focussed Agile</a:t>
            </a:r>
            <a:endParaRPr lang="en-US" dirty="0"/>
          </a:p>
        </p:txBody>
      </p:sp>
      <p:sp>
        <p:nvSpPr>
          <p:cNvPr id="2" name="Date Placeholder 1"/>
          <p:cNvSpPr>
            <a:spLocks noGrp="1"/>
          </p:cNvSpPr>
          <p:nvPr>
            <p:ph type="dt" sz="half" idx="10"/>
          </p:nvPr>
        </p:nvSpPr>
        <p:spPr/>
        <p:txBody>
          <a:bodyPr/>
          <a:lstStyle/>
          <a:p>
            <a:fld id="{B7BB6B33-B1BB-644B-83D8-87F5DE56DD93}"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72819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“What areas do we have:</a:t>
            </a:r>
          </a:p>
          <a:p>
            <a:pPr marL="685800" indent="-685800">
              <a:buFont typeface="Arial" panose="020B0604020202020204" pitchFamily="34" charset="0"/>
              <a:buChar char="•"/>
            </a:pPr>
            <a:r>
              <a:rPr lang="en-US" dirty="0" smtClean="0">
                <a:solidFill>
                  <a:schemeClr val="tx1"/>
                </a:solidFill>
              </a:rPr>
              <a:t>No coverage</a:t>
            </a:r>
          </a:p>
          <a:p>
            <a:pPr marL="685800" indent="-685800">
              <a:buFont typeface="Arial" panose="020B0604020202020204" pitchFamily="34" charset="0"/>
              <a:buChar char="•"/>
            </a:pPr>
            <a:r>
              <a:rPr lang="en-US" dirty="0" smtClean="0">
                <a:solidFill>
                  <a:schemeClr val="tx1"/>
                </a:solidFill>
              </a:rPr>
              <a:t>Too much coverage?”</a:t>
            </a:r>
            <a:endParaRPr lang="en-US" dirty="0">
              <a:solidFill>
                <a:schemeClr val="tx1"/>
              </a:solidFill>
            </a:endParaRPr>
          </a:p>
        </p:txBody>
      </p:sp>
      <p:sp>
        <p:nvSpPr>
          <p:cNvPr id="3" name="Text Placeholder 2"/>
          <p:cNvSpPr>
            <a:spLocks noGrp="1"/>
          </p:cNvSpPr>
          <p:nvPr>
            <p:ph type="body" sz="quarter" idx="11"/>
          </p:nvPr>
        </p:nvSpPr>
        <p:spPr/>
        <p:txBody>
          <a:bodyPr/>
          <a:lstStyle/>
          <a:p>
            <a:r>
              <a:rPr lang="en-US" dirty="0" smtClean="0">
                <a:solidFill>
                  <a:schemeClr val="tx1"/>
                </a:solidFill>
              </a:rPr>
              <a:t>Review in the context of </a:t>
            </a:r>
            <a:r>
              <a:rPr lang="en-US" smtClean="0">
                <a:solidFill>
                  <a:schemeClr val="tx1"/>
                </a:solidFill>
              </a:rPr>
              <a:t>the matrix</a:t>
            </a:r>
            <a:endParaRPr lang="en-US" dirty="0">
              <a:solidFill>
                <a:schemeClr val="tx1"/>
              </a:solidFill>
            </a:endParaRPr>
          </a:p>
        </p:txBody>
      </p:sp>
      <p:sp>
        <p:nvSpPr>
          <p:cNvPr id="4" name="Date Placeholder 3"/>
          <p:cNvSpPr>
            <a:spLocks noGrp="1"/>
          </p:cNvSpPr>
          <p:nvPr>
            <p:ph type="dt" sz="half" idx="2"/>
          </p:nvPr>
        </p:nvSpPr>
        <p:spPr/>
        <p:txBody>
          <a:bodyPr/>
          <a:lstStyle/>
          <a:p>
            <a:fld id="{FDB5E551-510C-184C-9220-555D46B15D48}" type="datetime1">
              <a:rPr lang="en-US" smtClean="0"/>
              <a:t>2/11/16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268847C4-C4B9-5E4F-B35E-1BBAE221F721}" type="slidenum">
              <a:rPr lang="en-US" smtClean="0"/>
              <a:pPr/>
              <a:t>10</a:t>
            </a:fld>
            <a:endParaRPr lang="en-US" dirty="0"/>
          </a:p>
        </p:txBody>
      </p:sp>
    </p:spTree>
    <p:extLst>
      <p:ext uri="{BB962C8B-B14F-4D97-AF65-F5344CB8AC3E}">
        <p14:creationId xmlns:p14="http://schemas.microsoft.com/office/powerpoint/2010/main" val="90818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 </a:t>
            </a:r>
            <a:r>
              <a:rPr lang="en-US" dirty="0"/>
              <a:t>an </a:t>
            </a:r>
            <a:r>
              <a:rPr lang="en-US" dirty="0" smtClean="0"/>
              <a:t>Agile Testing </a:t>
            </a:r>
            <a:r>
              <a:rPr lang="en-US" dirty="0"/>
              <a:t>M</a:t>
            </a:r>
            <a:r>
              <a:rPr lang="en-US" dirty="0" smtClean="0"/>
              <a:t>ind-set</a:t>
            </a:r>
            <a:endParaRPr lang="en-US" dirty="0"/>
          </a:p>
        </p:txBody>
      </p:sp>
      <p:sp>
        <p:nvSpPr>
          <p:cNvPr id="3" name="Content Placeholder 2"/>
          <p:cNvSpPr>
            <a:spLocks noGrp="1"/>
          </p:cNvSpPr>
          <p:nvPr>
            <p:ph sz="quarter" idx="13"/>
          </p:nvPr>
        </p:nvSpPr>
        <p:spPr>
          <a:prstGeom prst="rect">
            <a:avLst/>
          </a:prstGeom>
        </p:spPr>
        <p:txBody>
          <a:bodyPr>
            <a:normAutofit fontScale="85000" lnSpcReduction="10000"/>
          </a:bodyPr>
          <a:lstStyle/>
          <a:p>
            <a:r>
              <a:rPr lang="en-US" sz="2400" dirty="0"/>
              <a:t>No “Quality Police”</a:t>
            </a:r>
          </a:p>
          <a:p>
            <a:r>
              <a:rPr lang="en-US" sz="2400" dirty="0"/>
              <a:t>Focus on team’s goals </a:t>
            </a:r>
          </a:p>
          <a:p>
            <a:pPr lvl="1"/>
            <a:r>
              <a:rPr lang="en-US" sz="2000" dirty="0"/>
              <a:t>Focus on delivering value</a:t>
            </a:r>
          </a:p>
          <a:p>
            <a:pPr lvl="1"/>
            <a:r>
              <a:rPr lang="en-US" sz="2000" dirty="0"/>
              <a:t>No room for big egos</a:t>
            </a:r>
          </a:p>
          <a:p>
            <a:r>
              <a:rPr lang="en-US" sz="2400" dirty="0"/>
              <a:t>Be proactive</a:t>
            </a:r>
          </a:p>
          <a:p>
            <a:pPr lvl="1"/>
            <a:r>
              <a:rPr lang="en-US" sz="2000" dirty="0"/>
              <a:t>Continually look for ways to improve</a:t>
            </a:r>
          </a:p>
          <a:p>
            <a:pPr lvl="1"/>
            <a:r>
              <a:rPr lang="en-US" sz="2000" dirty="0"/>
              <a:t>Experiment with new practices, tools, techniques (short iterations / sprints)</a:t>
            </a:r>
          </a:p>
          <a:p>
            <a:pPr lvl="1"/>
            <a:r>
              <a:rPr lang="en-US" sz="2000" dirty="0"/>
              <a:t>Bring problems / obstacles impacting testing to the team (immediate or at retrospective)</a:t>
            </a:r>
          </a:p>
          <a:p>
            <a:r>
              <a:rPr lang="en-US" sz="2400" dirty="0"/>
              <a:t>Everyone on the team should have visibility into status / progress of coding and testing </a:t>
            </a:r>
          </a:p>
        </p:txBody>
      </p:sp>
      <p:sp>
        <p:nvSpPr>
          <p:cNvPr id="4" name="Date Placeholder 3"/>
          <p:cNvSpPr>
            <a:spLocks noGrp="1"/>
          </p:cNvSpPr>
          <p:nvPr>
            <p:ph type="dt" sz="half" idx="10"/>
          </p:nvPr>
        </p:nvSpPr>
        <p:spPr/>
        <p:txBody>
          <a:bodyPr/>
          <a:lstStyle/>
          <a:p>
            <a:fld id="{D68E3F23-FD96-034C-98A8-5508E23273F7}"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52548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and Obtain Feedback </a:t>
            </a:r>
            <a:endParaRPr lang="en-US" dirty="0"/>
          </a:p>
        </p:txBody>
      </p:sp>
      <p:sp>
        <p:nvSpPr>
          <p:cNvPr id="4" name="Date Placeholder 3"/>
          <p:cNvSpPr>
            <a:spLocks noGrp="1"/>
          </p:cNvSpPr>
          <p:nvPr>
            <p:ph type="dt" sz="half" idx="10"/>
          </p:nvPr>
        </p:nvSpPr>
        <p:spPr/>
        <p:txBody>
          <a:bodyPr/>
          <a:lstStyle/>
          <a:p>
            <a:fld id="{2F26AE33-A775-794A-B6BB-0535287A6926}" type="datetime1">
              <a:rPr lang="en-US" smtClean="0"/>
              <a:t>2/11/16</a:t>
            </a:fld>
            <a:endParaRPr lang="en-US" dirty="0"/>
          </a:p>
        </p:txBody>
      </p:sp>
      <p:sp>
        <p:nvSpPr>
          <p:cNvPr id="6" name="Slide Number Placeholder 5"/>
          <p:cNvSpPr>
            <a:spLocks noGrp="1"/>
          </p:cNvSpPr>
          <p:nvPr>
            <p:ph type="sldNum" sz="quarter" idx="12"/>
          </p:nvPr>
        </p:nvSpPr>
        <p:spPr/>
        <p:txBody>
          <a:bodyPr/>
          <a:lstStyle/>
          <a:p>
            <a:fld id="{268847C4-C4B9-5E4F-B35E-1BBAE221F721}" type="slidenum">
              <a:rPr lang="en-US" smtClean="0"/>
              <a:t>12</a:t>
            </a:fld>
            <a:endParaRPr lang="en-US"/>
          </a:p>
        </p:txBody>
      </p:sp>
      <p:sp>
        <p:nvSpPr>
          <p:cNvPr id="8" name="Text Placeholder 7"/>
          <p:cNvSpPr>
            <a:spLocks noGrp="1"/>
          </p:cNvSpPr>
          <p:nvPr>
            <p:ph type="body" sz="quarter" idx="14"/>
          </p:nvPr>
        </p:nvSpPr>
        <p:spPr/>
        <p:txBody>
          <a:bodyPr>
            <a:normAutofit/>
          </a:bodyPr>
          <a:lstStyle/>
          <a:p>
            <a:r>
              <a:rPr lang="en-US" dirty="0" smtClean="0"/>
              <a:t>Fast Feedback Through Automation</a:t>
            </a:r>
          </a:p>
        </p:txBody>
      </p:sp>
      <p:sp>
        <p:nvSpPr>
          <p:cNvPr id="9" name="Text Placeholder 8"/>
          <p:cNvSpPr>
            <a:spLocks noGrp="1"/>
          </p:cNvSpPr>
          <p:nvPr>
            <p:ph type="body" sz="quarter" idx="15"/>
          </p:nvPr>
        </p:nvSpPr>
        <p:spPr/>
        <p:txBody>
          <a:bodyPr/>
          <a:lstStyle/>
          <a:p>
            <a:r>
              <a:rPr lang="en-US" dirty="0" smtClean="0">
                <a:solidFill>
                  <a:schemeClr val="tx1"/>
                </a:solidFill>
              </a:rPr>
              <a:t>If you cannot automate, you should still look to increase how quickly you can get feedback</a:t>
            </a:r>
          </a:p>
          <a:p>
            <a:r>
              <a:rPr lang="en-US" dirty="0" smtClean="0">
                <a:solidFill>
                  <a:schemeClr val="tx1"/>
                </a:solidFill>
              </a:rPr>
              <a:t>Don’t forget process and people</a:t>
            </a:r>
          </a:p>
        </p:txBody>
      </p:sp>
      <p:pic>
        <p:nvPicPr>
          <p:cNvPr id="1029" name="Picture 5" descr="Feedback Strategies in your Online Cou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609" y="2084332"/>
            <a:ext cx="4638991" cy="419055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2016 © Focussed Agile LLC</a:t>
            </a:r>
            <a:endParaRPr lang="en-US" dirty="0"/>
          </a:p>
        </p:txBody>
      </p:sp>
    </p:spTree>
    <p:extLst>
      <p:ext uri="{BB962C8B-B14F-4D97-AF65-F5344CB8AC3E}">
        <p14:creationId xmlns:p14="http://schemas.microsoft.com/office/powerpoint/2010/main" val="292523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Levels of Automation</a:t>
            </a:r>
            <a:endParaRPr lang="en-US" dirty="0"/>
          </a:p>
        </p:txBody>
      </p:sp>
      <p:pic>
        <p:nvPicPr>
          <p:cNvPr id="7" name="Content Placeholder 6"/>
          <p:cNvPicPr>
            <a:picLocks noGrp="1" noChangeAspect="1"/>
          </p:cNvPicPr>
          <p:nvPr>
            <p:ph sz="quarter" idx="13"/>
          </p:nvPr>
        </p:nvPicPr>
        <p:blipFill rotWithShape="1">
          <a:blip r:embed="rId3">
            <a:extLst>
              <a:ext uri="{28A0092B-C50C-407E-A947-70E740481C1C}">
                <a14:useLocalDpi xmlns:a14="http://schemas.microsoft.com/office/drawing/2010/main" val="0"/>
              </a:ext>
            </a:extLst>
          </a:blip>
          <a:stretch/>
        </p:blipFill>
        <p:spPr>
          <a:xfrm>
            <a:off x="2081748" y="1279525"/>
            <a:ext cx="8179852" cy="5090957"/>
          </a:xfrm>
          <a:prstGeom prst="rect">
            <a:avLst/>
          </a:prstGeom>
        </p:spPr>
      </p:pic>
      <p:sp>
        <p:nvSpPr>
          <p:cNvPr id="8" name="Date Placeholder 7"/>
          <p:cNvSpPr>
            <a:spLocks noGrp="1"/>
          </p:cNvSpPr>
          <p:nvPr>
            <p:ph type="dt" sz="half" idx="10"/>
          </p:nvPr>
        </p:nvSpPr>
        <p:spPr/>
        <p:txBody>
          <a:bodyPr/>
          <a:lstStyle/>
          <a:p>
            <a:fld id="{C2108BE7-157A-3849-8893-366E66821FCC}" type="datetime1">
              <a:rPr lang="en-US" smtClean="0"/>
              <a:t>2/11/16</a:t>
            </a:fld>
            <a:endParaRPr lang="en-US" dirty="0"/>
          </a:p>
        </p:txBody>
      </p:sp>
      <p:sp>
        <p:nvSpPr>
          <p:cNvPr id="10" name="Slide Number Placeholder 9"/>
          <p:cNvSpPr>
            <a:spLocks noGrp="1"/>
          </p:cNvSpPr>
          <p:nvPr>
            <p:ph type="sldNum" sz="quarter" idx="12"/>
          </p:nvPr>
        </p:nvSpPr>
        <p:spPr/>
        <p:txBody>
          <a:bodyPr/>
          <a:lstStyle/>
          <a:p>
            <a:fld id="{268847C4-C4B9-5E4F-B35E-1BBAE221F721}" type="slidenum">
              <a:rPr lang="en-US" smtClean="0"/>
              <a:t>13</a:t>
            </a:fld>
            <a:endParaRPr lang="en-US"/>
          </a:p>
        </p:txBody>
      </p:sp>
      <p:sp>
        <p:nvSpPr>
          <p:cNvPr id="2" name="Footer Placeholder 1"/>
          <p:cNvSpPr>
            <a:spLocks noGrp="1"/>
          </p:cNvSpPr>
          <p:nvPr>
            <p:ph type="ftr" sz="quarter" idx="11"/>
          </p:nvPr>
        </p:nvSpPr>
        <p:spPr/>
        <p:txBody>
          <a:bodyPr/>
          <a:lstStyle/>
          <a:p>
            <a:r>
              <a:rPr lang="en-US" smtClean="0"/>
              <a:t>2016 © Focussed Agile LLC</a:t>
            </a:r>
            <a:endParaRPr lang="en-US" dirty="0"/>
          </a:p>
        </p:txBody>
      </p:sp>
    </p:spTree>
    <p:extLst>
      <p:ext uri="{BB962C8B-B14F-4D97-AF65-F5344CB8AC3E}">
        <p14:creationId xmlns:p14="http://schemas.microsoft.com/office/powerpoint/2010/main" val="954053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chemeClr val="tx1"/>
                </a:solidFill>
              </a:rPr>
              <a:t>“All new development must have an automated (unit) test”</a:t>
            </a:r>
            <a:endParaRPr lang="en-US" dirty="0">
              <a:solidFill>
                <a:schemeClr val="tx1"/>
              </a:solidFill>
            </a:endParaRPr>
          </a:p>
        </p:txBody>
      </p:sp>
      <p:sp>
        <p:nvSpPr>
          <p:cNvPr id="8" name="Text Placeholder 7"/>
          <p:cNvSpPr>
            <a:spLocks noGrp="1"/>
          </p:cNvSpPr>
          <p:nvPr>
            <p:ph type="body" sz="quarter" idx="11"/>
          </p:nvPr>
        </p:nvSpPr>
        <p:spPr/>
        <p:txBody>
          <a:bodyPr/>
          <a:lstStyle/>
          <a:p>
            <a:pPr marL="342900" indent="-342900">
              <a:buFontTx/>
              <a:buChar char="-"/>
            </a:pPr>
            <a:r>
              <a:rPr lang="en-US" dirty="0" smtClean="0">
                <a:solidFill>
                  <a:schemeClr val="tx1"/>
                </a:solidFill>
              </a:rPr>
              <a:t>Hans Samios (Scrum Team Training)</a:t>
            </a:r>
            <a:endParaRPr lang="en-US" dirty="0">
              <a:solidFill>
                <a:schemeClr val="tx1"/>
              </a:solidFill>
            </a:endParaRPr>
          </a:p>
        </p:txBody>
      </p:sp>
      <p:sp>
        <p:nvSpPr>
          <p:cNvPr id="2" name="Date Placeholder 1"/>
          <p:cNvSpPr>
            <a:spLocks noGrp="1"/>
          </p:cNvSpPr>
          <p:nvPr>
            <p:ph type="dt" sz="half" idx="2"/>
          </p:nvPr>
        </p:nvSpPr>
        <p:spPr/>
        <p:txBody>
          <a:bodyPr/>
          <a:lstStyle/>
          <a:p>
            <a:fld id="{3F06B82C-90D3-6B46-9124-CFAEB48F7EFC}" type="datetime1">
              <a:rPr lang="en-US" smtClean="0"/>
              <a:t>2/11/16</a:t>
            </a:fld>
            <a:endParaRPr lang="en-US" dirty="0"/>
          </a:p>
        </p:txBody>
      </p:sp>
      <p:sp>
        <p:nvSpPr>
          <p:cNvPr id="3" name="Footer Placeholder 2"/>
          <p:cNvSpPr>
            <a:spLocks noGrp="1"/>
          </p:cNvSpPr>
          <p:nvPr>
            <p:ph type="ftr" sz="quarter" idx="3"/>
          </p:nvPr>
        </p:nvSpPr>
        <p:spPr/>
        <p:txBody>
          <a:bodyPr/>
          <a:lstStyle/>
          <a:p>
            <a:r>
              <a:rPr lang="en-US" smtClean="0"/>
              <a:t>2016 © Focussed Agile LLC</a:t>
            </a:r>
            <a:endParaRPr lang="en-US" dirty="0"/>
          </a:p>
        </p:txBody>
      </p:sp>
      <p:sp>
        <p:nvSpPr>
          <p:cNvPr id="4" name="Slide Number Placeholder 3"/>
          <p:cNvSpPr>
            <a:spLocks noGrp="1"/>
          </p:cNvSpPr>
          <p:nvPr>
            <p:ph type="sldNum" sz="quarter" idx="4"/>
          </p:nvPr>
        </p:nvSpPr>
        <p:spPr/>
        <p:txBody>
          <a:bodyPr/>
          <a:lstStyle/>
          <a:p>
            <a:fld id="{268847C4-C4B9-5E4F-B35E-1BBAE221F721}" type="slidenum">
              <a:rPr lang="en-US" smtClean="0"/>
              <a:pPr/>
              <a:t>14</a:t>
            </a:fld>
            <a:endParaRPr lang="en-US" dirty="0"/>
          </a:p>
        </p:txBody>
      </p:sp>
    </p:spTree>
    <p:extLst>
      <p:ext uri="{BB962C8B-B14F-4D97-AF65-F5344CB8AC3E}">
        <p14:creationId xmlns:p14="http://schemas.microsoft.com/office/powerpoint/2010/main" val="40868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“Where do you have automated testing investment?”</a:t>
            </a:r>
            <a:endParaRPr lang="en-US" dirty="0">
              <a:solidFill>
                <a:schemeClr val="tx1"/>
              </a:solidFill>
            </a:endParaRPr>
          </a:p>
        </p:txBody>
      </p:sp>
      <p:sp>
        <p:nvSpPr>
          <p:cNvPr id="3" name="Text Placeholder 2"/>
          <p:cNvSpPr>
            <a:spLocks noGrp="1"/>
          </p:cNvSpPr>
          <p:nvPr>
            <p:ph type="body" sz="quarter" idx="11"/>
          </p:nvPr>
        </p:nvSpPr>
        <p:spPr/>
        <p:txBody>
          <a:bodyPr/>
          <a:lstStyle/>
          <a:p>
            <a:r>
              <a:rPr lang="en-US" dirty="0" smtClean="0">
                <a:solidFill>
                  <a:schemeClr val="tx1"/>
                </a:solidFill>
              </a:rPr>
              <a:t>Lay “automation” cards on pyramid</a:t>
            </a:r>
          </a:p>
          <a:p>
            <a:r>
              <a:rPr lang="en-US" dirty="0" smtClean="0">
                <a:solidFill>
                  <a:schemeClr val="tx1"/>
                </a:solidFill>
              </a:rPr>
              <a:t>Indicate numbers of tests</a:t>
            </a:r>
            <a:endParaRPr lang="en-US" dirty="0">
              <a:solidFill>
                <a:schemeClr val="tx1"/>
              </a:solidFill>
            </a:endParaRPr>
          </a:p>
        </p:txBody>
      </p:sp>
      <p:sp>
        <p:nvSpPr>
          <p:cNvPr id="4" name="Date Placeholder 3"/>
          <p:cNvSpPr>
            <a:spLocks noGrp="1"/>
          </p:cNvSpPr>
          <p:nvPr>
            <p:ph type="dt" sz="half" idx="2"/>
          </p:nvPr>
        </p:nvSpPr>
        <p:spPr/>
        <p:txBody>
          <a:bodyPr/>
          <a:lstStyle/>
          <a:p>
            <a:fld id="{A911382E-541C-3E44-BF54-E6C18605EC9C}" type="datetime1">
              <a:rPr lang="en-US" smtClean="0"/>
              <a:t>2/11/16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268847C4-C4B9-5E4F-B35E-1BBAE221F721}" type="slidenum">
              <a:rPr lang="en-US" smtClean="0"/>
              <a:pPr/>
              <a:t>15</a:t>
            </a:fld>
            <a:endParaRPr lang="en-US" dirty="0"/>
          </a:p>
        </p:txBody>
      </p:sp>
    </p:spTree>
    <p:extLst>
      <p:ext uri="{BB962C8B-B14F-4D97-AF65-F5344CB8AC3E}">
        <p14:creationId xmlns:p14="http://schemas.microsoft.com/office/powerpoint/2010/main" val="193244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sz="quarter" idx="13"/>
          </p:nvPr>
        </p:nvSpPr>
        <p:spPr>
          <a:prstGeom prst="rect">
            <a:avLst/>
          </a:prstGeom>
        </p:spPr>
        <p:txBody>
          <a:bodyPr>
            <a:normAutofit fontScale="92500" lnSpcReduction="10000"/>
          </a:bodyPr>
          <a:lstStyle/>
          <a:p>
            <a:r>
              <a:rPr lang="en-US" dirty="0" smtClean="0"/>
              <a:t>Know what the experiment is you are running, what you expect to see, and look at the results</a:t>
            </a:r>
          </a:p>
          <a:p>
            <a:pPr lvl="1"/>
            <a:r>
              <a:rPr lang="en-US" dirty="0" smtClean="0"/>
              <a:t>Determine what to do next</a:t>
            </a:r>
          </a:p>
          <a:p>
            <a:r>
              <a:rPr lang="en-US" dirty="0" smtClean="0"/>
              <a:t>Whole team involved</a:t>
            </a:r>
          </a:p>
          <a:p>
            <a:pPr lvl="1"/>
            <a:r>
              <a:rPr lang="en-US" dirty="0" smtClean="0"/>
              <a:t>Get over “hump of pain”</a:t>
            </a:r>
          </a:p>
          <a:p>
            <a:pPr lvl="1"/>
            <a:r>
              <a:rPr lang="en-US" dirty="0" smtClean="0"/>
              <a:t>Start simple and incrementally grow</a:t>
            </a:r>
          </a:p>
          <a:p>
            <a:r>
              <a:rPr lang="en-US" dirty="0" smtClean="0"/>
              <a:t>Examples</a:t>
            </a:r>
          </a:p>
          <a:p>
            <a:pPr lvl="1"/>
            <a:r>
              <a:rPr lang="en-US" dirty="0" smtClean="0"/>
              <a:t>“Will automated regression tests help?”</a:t>
            </a:r>
          </a:p>
          <a:p>
            <a:pPr lvl="1"/>
            <a:r>
              <a:rPr lang="en-US" dirty="0" smtClean="0"/>
              <a:t>“Will automated unit testing for new code help?”</a:t>
            </a:r>
          </a:p>
          <a:p>
            <a:pPr lvl="1"/>
            <a:r>
              <a:rPr lang="en-US" dirty="0" smtClean="0"/>
              <a:t>“Will defining acceptance tests for CoS help?”</a:t>
            </a:r>
          </a:p>
          <a:p>
            <a:pPr lvl="1"/>
            <a:r>
              <a:rPr lang="en-US" dirty="0" smtClean="0"/>
              <a:t>“Will tightening up DoD this way help?”</a:t>
            </a:r>
          </a:p>
          <a:p>
            <a:pPr lvl="1"/>
            <a:endParaRPr lang="en-US" dirty="0"/>
          </a:p>
        </p:txBody>
      </p:sp>
      <p:sp>
        <p:nvSpPr>
          <p:cNvPr id="4" name="Date Placeholder 3"/>
          <p:cNvSpPr>
            <a:spLocks noGrp="1"/>
          </p:cNvSpPr>
          <p:nvPr>
            <p:ph type="dt" sz="half" idx="10"/>
          </p:nvPr>
        </p:nvSpPr>
        <p:spPr/>
        <p:txBody>
          <a:bodyPr/>
          <a:lstStyle/>
          <a:p>
            <a:fld id="{BEB314C6-A994-8745-8B37-7DB93675E036}"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1821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fore solutions focus.png"/>
          <p:cNvPicPr>
            <a:picLocks noChangeAspect="1" noChangeArrowheads="1"/>
          </p:cNvPicPr>
          <p:nvPr/>
        </p:nvPicPr>
        <p:blipFill>
          <a:blip r:embed="rId3" cstate="print"/>
          <a:srcRect/>
          <a:stretch>
            <a:fillRect/>
          </a:stretch>
        </p:blipFill>
        <p:spPr bwMode="auto">
          <a:xfrm>
            <a:off x="1668284" y="2116408"/>
            <a:ext cx="8656817" cy="3248072"/>
          </a:xfrm>
          <a:prstGeom prst="rect">
            <a:avLst/>
          </a:prstGeom>
          <a:noFill/>
        </p:spPr>
      </p:pic>
      <p:sp>
        <p:nvSpPr>
          <p:cNvPr id="2" name="Title 1"/>
          <p:cNvSpPr>
            <a:spLocks noGrp="1"/>
          </p:cNvSpPr>
          <p:nvPr>
            <p:ph type="title"/>
          </p:nvPr>
        </p:nvSpPr>
        <p:spPr/>
        <p:txBody>
          <a:bodyPr>
            <a:noAutofit/>
          </a:bodyPr>
          <a:lstStyle/>
          <a:p>
            <a:r>
              <a:rPr lang="en-US" sz="2400" dirty="0"/>
              <a:t>“Incremental Improvements”</a:t>
            </a:r>
          </a:p>
        </p:txBody>
      </p:sp>
      <p:sp>
        <p:nvSpPr>
          <p:cNvPr id="4" name="Content Placeholder 3"/>
          <p:cNvSpPr>
            <a:spLocks noGrp="1"/>
          </p:cNvSpPr>
          <p:nvPr>
            <p:ph sz="quarter" idx="13"/>
          </p:nvPr>
        </p:nvSpPr>
        <p:spPr/>
        <p:txBody>
          <a:bodyPr/>
          <a:lstStyle/>
          <a:p>
            <a:endParaRPr lang="en-US"/>
          </a:p>
        </p:txBody>
      </p:sp>
      <p:sp>
        <p:nvSpPr>
          <p:cNvPr id="9" name="Slide Number Placeholder 8"/>
          <p:cNvSpPr>
            <a:spLocks noGrp="1"/>
          </p:cNvSpPr>
          <p:nvPr>
            <p:ph type="sldNum" sz="quarter" idx="12"/>
          </p:nvPr>
        </p:nvSpPr>
        <p:spPr/>
        <p:txBody>
          <a:bodyPr/>
          <a:lstStyle/>
          <a:p>
            <a:fld id="{C0C79DCF-8084-4920-BA08-CA46DA834C51}" type="slidenum">
              <a:rPr lang="en-US" smtClean="0"/>
              <a:pPr/>
              <a:t>17</a:t>
            </a:fld>
            <a:endParaRPr lang="en-US"/>
          </a:p>
        </p:txBody>
      </p:sp>
      <p:pic>
        <p:nvPicPr>
          <p:cNvPr id="1026" name="Picture 2" descr="Solutions Focus Approach.png"/>
          <p:cNvPicPr>
            <a:picLocks noChangeAspect="1" noChangeArrowheads="1"/>
          </p:cNvPicPr>
          <p:nvPr/>
        </p:nvPicPr>
        <p:blipFill>
          <a:blip r:embed="rId4" cstate="print"/>
          <a:srcRect/>
          <a:stretch>
            <a:fillRect/>
          </a:stretch>
        </p:blipFill>
        <p:spPr bwMode="auto">
          <a:xfrm>
            <a:off x="595098" y="1180810"/>
            <a:ext cx="11045078" cy="4706614"/>
          </a:xfrm>
          <a:prstGeom prst="rect">
            <a:avLst/>
          </a:prstGeom>
          <a:noFill/>
        </p:spPr>
      </p:pic>
      <p:sp>
        <p:nvSpPr>
          <p:cNvPr id="6" name="TextBox 5"/>
          <p:cNvSpPr txBox="1"/>
          <p:nvPr/>
        </p:nvSpPr>
        <p:spPr>
          <a:xfrm>
            <a:off x="5219700" y="6321624"/>
            <a:ext cx="5448300" cy="307777"/>
          </a:xfrm>
          <a:prstGeom prst="rect">
            <a:avLst/>
          </a:prstGeom>
          <a:noFill/>
        </p:spPr>
        <p:txBody>
          <a:bodyPr wrap="square" rtlCol="0">
            <a:spAutoFit/>
          </a:bodyPr>
          <a:lstStyle/>
          <a:p>
            <a:r>
              <a:rPr lang="en-US" sz="1400" dirty="0"/>
              <a:t>Source: </a:t>
            </a:r>
            <a:r>
              <a:rPr lang="en-US" sz="1400" b="1" dirty="0">
                <a:hlinkClick r:id="rId5"/>
              </a:rPr>
              <a:t>Solutions Focus aka Delta Method </a:t>
            </a:r>
            <a:r>
              <a:rPr lang="en-US" sz="1400" dirty="0"/>
              <a:t>by Alistair Cockburn</a:t>
            </a:r>
          </a:p>
        </p:txBody>
      </p:sp>
      <p:sp>
        <p:nvSpPr>
          <p:cNvPr id="3" name="Date Placeholder 2"/>
          <p:cNvSpPr>
            <a:spLocks noGrp="1"/>
          </p:cNvSpPr>
          <p:nvPr>
            <p:ph type="dt" sz="half" idx="10"/>
          </p:nvPr>
        </p:nvSpPr>
        <p:spPr/>
        <p:txBody>
          <a:bodyPr/>
          <a:lstStyle/>
          <a:p>
            <a:fld id="{56BFFEE9-F743-A94B-9D73-3DFEA4BDA261}"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Tree>
    <p:extLst>
      <p:ext uri="{BB962C8B-B14F-4D97-AF65-F5344CB8AC3E}">
        <p14:creationId xmlns:p14="http://schemas.microsoft.com/office/powerpoint/2010/main" val="1019039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Idea – Session Based Testing</a:t>
            </a:r>
            <a:endParaRPr lang="en-US" dirty="0"/>
          </a:p>
        </p:txBody>
      </p:sp>
      <p:sp>
        <p:nvSpPr>
          <p:cNvPr id="3" name="Content Placeholder 2"/>
          <p:cNvSpPr>
            <a:spLocks noGrp="1"/>
          </p:cNvSpPr>
          <p:nvPr>
            <p:ph sz="quarter" idx="13"/>
          </p:nvPr>
        </p:nvSpPr>
        <p:spPr>
          <a:prstGeom prst="rect">
            <a:avLst/>
          </a:prstGeom>
        </p:spPr>
        <p:txBody>
          <a:bodyPr>
            <a:normAutofit fontScale="92500" lnSpcReduction="20000"/>
          </a:bodyPr>
          <a:lstStyle/>
          <a:p>
            <a:r>
              <a:rPr lang="en-US" dirty="0" smtClean="0"/>
              <a:t>Ad-hoc / manual testing with a little structure</a:t>
            </a:r>
          </a:p>
          <a:p>
            <a:r>
              <a:rPr lang="en-US" dirty="0" smtClean="0"/>
              <a:t>Charter</a:t>
            </a:r>
          </a:p>
          <a:p>
            <a:pPr lvl="1"/>
            <a:r>
              <a:rPr lang="en-US" dirty="0" smtClean="0"/>
              <a:t>Reason for the session</a:t>
            </a:r>
          </a:p>
          <a:p>
            <a:r>
              <a:rPr lang="en-US" dirty="0" smtClean="0"/>
              <a:t>Session</a:t>
            </a:r>
          </a:p>
          <a:p>
            <a:pPr lvl="1"/>
            <a:r>
              <a:rPr lang="en-US" dirty="0" smtClean="0"/>
              <a:t>60-120 uninterrupted minutes spent testing based on the charter</a:t>
            </a:r>
            <a:endParaRPr lang="en-US" dirty="0"/>
          </a:p>
          <a:p>
            <a:r>
              <a:rPr lang="en-US" dirty="0"/>
              <a:t>Session </a:t>
            </a:r>
            <a:r>
              <a:rPr lang="en-US" dirty="0" smtClean="0"/>
              <a:t>report</a:t>
            </a:r>
            <a:endParaRPr lang="en-US" dirty="0"/>
          </a:p>
          <a:p>
            <a:pPr lvl="1"/>
            <a:r>
              <a:rPr lang="en-US" dirty="0" smtClean="0"/>
              <a:t>Area </a:t>
            </a:r>
            <a:r>
              <a:rPr lang="en-US" dirty="0"/>
              <a:t>tested.</a:t>
            </a:r>
          </a:p>
          <a:p>
            <a:pPr lvl="1"/>
            <a:r>
              <a:rPr lang="en-US" dirty="0"/>
              <a:t>Detailed notes on how testing was conducted.</a:t>
            </a:r>
          </a:p>
          <a:p>
            <a:pPr lvl="1"/>
            <a:r>
              <a:rPr lang="en-US" dirty="0"/>
              <a:t>A list of any </a:t>
            </a:r>
            <a:r>
              <a:rPr lang="en-US" dirty="0">
                <a:hlinkClick r:id="rId3" tooltip="Software bug"/>
              </a:rPr>
              <a:t>bugs</a:t>
            </a:r>
            <a:r>
              <a:rPr lang="en-US" dirty="0"/>
              <a:t> found.</a:t>
            </a:r>
          </a:p>
          <a:p>
            <a:pPr lvl="1"/>
            <a:r>
              <a:rPr lang="en-US" dirty="0" smtClean="0"/>
              <a:t>% Time used testing charter</a:t>
            </a:r>
            <a:endParaRPr lang="en-US" dirty="0"/>
          </a:p>
          <a:p>
            <a:r>
              <a:rPr lang="en-US" dirty="0" smtClean="0"/>
              <a:t>Debrief</a:t>
            </a:r>
            <a:endParaRPr lang="en-US" dirty="0"/>
          </a:p>
        </p:txBody>
      </p:sp>
      <p:sp>
        <p:nvSpPr>
          <p:cNvPr id="4" name="Date Placeholder 3"/>
          <p:cNvSpPr>
            <a:spLocks noGrp="1"/>
          </p:cNvSpPr>
          <p:nvPr>
            <p:ph type="dt" sz="half" idx="10"/>
          </p:nvPr>
        </p:nvSpPr>
        <p:spPr/>
        <p:txBody>
          <a:bodyPr/>
          <a:lstStyle/>
          <a:p>
            <a:fld id="{78709F14-6725-7040-B5A3-75F34D7AE25A}"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81183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Idea – Acceptance Tests</a:t>
            </a:r>
            <a:endParaRPr lang="en-US" dirty="0"/>
          </a:p>
        </p:txBody>
      </p:sp>
      <p:sp>
        <p:nvSpPr>
          <p:cNvPr id="3" name="Content Placeholder 2"/>
          <p:cNvSpPr>
            <a:spLocks noGrp="1"/>
          </p:cNvSpPr>
          <p:nvPr>
            <p:ph sz="quarter" idx="13"/>
          </p:nvPr>
        </p:nvSpPr>
        <p:spPr>
          <a:prstGeom prst="rect">
            <a:avLst/>
          </a:prstGeom>
        </p:spPr>
        <p:txBody>
          <a:bodyPr/>
          <a:lstStyle/>
          <a:p>
            <a:r>
              <a:rPr lang="en-US" dirty="0" smtClean="0"/>
              <a:t>Acceptance test definition to drive CoS</a:t>
            </a:r>
          </a:p>
          <a:p>
            <a:pPr lvl="1"/>
            <a:r>
              <a:rPr lang="en-US" dirty="0"/>
              <a:t>Acceptance tests (</a:t>
            </a:r>
            <a:r>
              <a:rPr lang="en-US" dirty="0" err="1"/>
              <a:t>Jiebel</a:t>
            </a:r>
            <a:r>
              <a:rPr lang="en-US" dirty="0"/>
              <a:t> approach independent of automation)</a:t>
            </a:r>
          </a:p>
          <a:p>
            <a:pPr lvl="1"/>
            <a:r>
              <a:rPr lang="en-US" dirty="0"/>
              <a:t>CoS to drive acceptance </a:t>
            </a:r>
            <a:endParaRPr lang="en-US" dirty="0" smtClean="0"/>
          </a:p>
          <a:p>
            <a:pPr lvl="1"/>
            <a:r>
              <a:rPr lang="en-US" dirty="0" smtClean="0"/>
              <a:t>Benefits </a:t>
            </a:r>
            <a:r>
              <a:rPr lang="en-US" dirty="0"/>
              <a:t>even without </a:t>
            </a:r>
            <a:r>
              <a:rPr lang="en-US" dirty="0" smtClean="0"/>
              <a:t>automation</a:t>
            </a:r>
          </a:p>
          <a:p>
            <a:r>
              <a:rPr lang="en-US" dirty="0" smtClean="0"/>
              <a:t>Drive development with business-facing examples</a:t>
            </a:r>
          </a:p>
          <a:p>
            <a:r>
              <a:rPr lang="en-US" dirty="0" smtClean="0"/>
              <a:t>Get customers involved in the act of defining acceptance tests and reviewing results</a:t>
            </a:r>
            <a:endParaRPr lang="en-US" dirty="0"/>
          </a:p>
        </p:txBody>
      </p:sp>
      <p:sp>
        <p:nvSpPr>
          <p:cNvPr id="4" name="Date Placeholder 3"/>
          <p:cNvSpPr>
            <a:spLocks noGrp="1"/>
          </p:cNvSpPr>
          <p:nvPr>
            <p:ph type="dt" sz="half" idx="10"/>
          </p:nvPr>
        </p:nvSpPr>
        <p:spPr/>
        <p:txBody>
          <a:bodyPr/>
          <a:lstStyle/>
          <a:p>
            <a:fld id="{01FA249F-EED9-5E47-A8B8-96F9D4B42CCD}"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a:p>
        </p:txBody>
      </p:sp>
      <p:sp>
        <p:nvSpPr>
          <p:cNvPr id="6" name="Slide Number Placeholder 5"/>
          <p:cNvSpPr>
            <a:spLocks noGrp="1"/>
          </p:cNvSpPr>
          <p:nvPr>
            <p:ph type="sldNum" sz="quarter" idx="12"/>
          </p:nvPr>
        </p:nvSpPr>
        <p:spPr/>
        <p:txBody>
          <a:bodyPr/>
          <a:lstStyle/>
          <a:p>
            <a:fld id="{268847C4-C4B9-5E4F-B35E-1BBAE221F721}" type="slidenum">
              <a:rPr lang="en-US" smtClean="0"/>
              <a:t>19</a:t>
            </a:fld>
            <a:endParaRPr lang="en-US"/>
          </a:p>
        </p:txBody>
      </p:sp>
    </p:spTree>
    <p:extLst>
      <p:ext uri="{BB962C8B-B14F-4D97-AF65-F5344CB8AC3E}">
        <p14:creationId xmlns:p14="http://schemas.microsoft.com/office/powerpoint/2010/main" val="159005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Takeaways</a:t>
            </a:r>
            <a:endParaRPr lang="en-US" dirty="0"/>
          </a:p>
        </p:txBody>
      </p:sp>
      <p:sp>
        <p:nvSpPr>
          <p:cNvPr id="5" name="Content Placeholder 4"/>
          <p:cNvSpPr>
            <a:spLocks noGrp="1"/>
          </p:cNvSpPr>
          <p:nvPr>
            <p:ph sz="quarter" idx="13"/>
          </p:nvPr>
        </p:nvSpPr>
        <p:spPr>
          <a:prstGeom prst="rect">
            <a:avLst/>
          </a:prstGeom>
        </p:spPr>
        <p:txBody>
          <a:bodyPr/>
          <a:lstStyle/>
          <a:p>
            <a:r>
              <a:rPr lang="en-US" dirty="0" smtClean="0"/>
              <a:t>Understanding of the “Big Picture”</a:t>
            </a:r>
          </a:p>
          <a:p>
            <a:r>
              <a:rPr lang="en-US" dirty="0" smtClean="0"/>
              <a:t>Success factors for Agile Testing</a:t>
            </a:r>
          </a:p>
          <a:p>
            <a:r>
              <a:rPr lang="en-US" dirty="0" smtClean="0"/>
              <a:t>Practices and approaches you can try</a:t>
            </a:r>
          </a:p>
        </p:txBody>
      </p:sp>
      <p:sp>
        <p:nvSpPr>
          <p:cNvPr id="2" name="Date Placeholder 1"/>
          <p:cNvSpPr>
            <a:spLocks noGrp="1"/>
          </p:cNvSpPr>
          <p:nvPr>
            <p:ph type="dt" sz="half" idx="10"/>
          </p:nvPr>
        </p:nvSpPr>
        <p:spPr/>
        <p:txBody>
          <a:bodyPr/>
          <a:lstStyle/>
          <a:p>
            <a:fld id="{1E1B61FC-C3D5-5F43-9791-E52F6858214D}"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97798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IDEA – Working With Legacy Code THAT “CANNOT BE AUTOMATICALLY TESTED”</a:t>
            </a:r>
            <a:endParaRPr lang="en-US" dirty="0"/>
          </a:p>
        </p:txBody>
      </p:sp>
      <p:sp>
        <p:nvSpPr>
          <p:cNvPr id="3" name="Content Placeholder 2"/>
          <p:cNvSpPr>
            <a:spLocks noGrp="1"/>
          </p:cNvSpPr>
          <p:nvPr>
            <p:ph sz="quarter" idx="13"/>
          </p:nvPr>
        </p:nvSpPr>
        <p:spPr/>
        <p:txBody>
          <a:bodyPr>
            <a:normAutofit fontScale="70000" lnSpcReduction="20000"/>
          </a:bodyPr>
          <a:lstStyle/>
          <a:p>
            <a:pPr marL="0" indent="0">
              <a:buNone/>
            </a:pPr>
            <a:r>
              <a:rPr lang="en-US" dirty="0" smtClean="0"/>
              <a:t>"</a:t>
            </a:r>
            <a:r>
              <a:rPr lang="en-US" dirty="0"/>
              <a:t>Given we have code what steps can we take to make it more testable" </a:t>
            </a:r>
          </a:p>
          <a:p>
            <a:pPr marL="0" indent="0">
              <a:buNone/>
            </a:pPr>
            <a:r>
              <a:rPr lang="en-US" dirty="0" smtClean="0"/>
              <a:t>Assumptions:</a:t>
            </a:r>
            <a:endParaRPr lang="en-US" dirty="0"/>
          </a:p>
          <a:p>
            <a:r>
              <a:rPr lang="en-US" dirty="0" smtClean="0"/>
              <a:t>Do </a:t>
            </a:r>
            <a:r>
              <a:rPr lang="en-US" dirty="0"/>
              <a:t>not start with unit tests, nor highly risky </a:t>
            </a:r>
            <a:r>
              <a:rPr lang="en-US" dirty="0" err="1" smtClean="0"/>
              <a:t>refactorings</a:t>
            </a:r>
            <a:endParaRPr lang="en-US" dirty="0"/>
          </a:p>
          <a:p>
            <a:r>
              <a:rPr lang="en-US" dirty="0" smtClean="0"/>
              <a:t>Do </a:t>
            </a:r>
            <a:r>
              <a:rPr lang="en-US" dirty="0"/>
              <a:t>something that goes in right direction, closed in </a:t>
            </a:r>
            <a:r>
              <a:rPr lang="en-US" dirty="0" smtClean="0"/>
              <a:t>scope Specific </a:t>
            </a:r>
            <a:r>
              <a:rPr lang="en-US" dirty="0"/>
              <a:t>metrics at each phases to show progress (and help </a:t>
            </a:r>
            <a:r>
              <a:rPr lang="en-US" dirty="0" smtClean="0"/>
              <a:t>sell) In </a:t>
            </a:r>
            <a:r>
              <a:rPr lang="en-US" dirty="0"/>
              <a:t>a series of 3 Phases to get you to code that is automatically </a:t>
            </a:r>
            <a:r>
              <a:rPr lang="en-US" dirty="0" smtClean="0"/>
              <a:t>testable.</a:t>
            </a:r>
            <a:endParaRPr lang="en-US" dirty="0"/>
          </a:p>
          <a:p>
            <a:r>
              <a:rPr lang="en-US" dirty="0"/>
              <a:t>Quick </a:t>
            </a:r>
            <a:r>
              <a:rPr lang="en-US" dirty="0" smtClean="0"/>
              <a:t>wins - Divide </a:t>
            </a:r>
            <a:r>
              <a:rPr lang="en-US" dirty="0"/>
              <a:t>and conquer Inject quality in </a:t>
            </a:r>
          </a:p>
          <a:p>
            <a:r>
              <a:rPr lang="en-US" dirty="0" smtClean="0"/>
              <a:t>References:</a:t>
            </a:r>
          </a:p>
          <a:p>
            <a:pPr lvl="1"/>
            <a:r>
              <a:rPr lang="en-US" dirty="0" smtClean="0"/>
              <a:t>Amr </a:t>
            </a:r>
            <a:r>
              <a:rPr lang="en-US" dirty="0" err="1"/>
              <a:t>Noaman</a:t>
            </a:r>
            <a:r>
              <a:rPr lang="en-US" dirty="0"/>
              <a:t> </a:t>
            </a:r>
            <a:r>
              <a:rPr lang="en-US" dirty="0" smtClean="0"/>
              <a:t>– “Refactoring </a:t>
            </a:r>
            <a:r>
              <a:rPr lang="en-US" dirty="0"/>
              <a:t>as a </a:t>
            </a:r>
            <a:r>
              <a:rPr lang="en-US" dirty="0" smtClean="0"/>
              <a:t>Lifeline”</a:t>
            </a:r>
            <a:endParaRPr lang="en-US" dirty="0"/>
          </a:p>
          <a:p>
            <a:pPr lvl="1"/>
            <a:r>
              <a:rPr lang="en-US" dirty="0" smtClean="0"/>
              <a:t>Amr </a:t>
            </a:r>
            <a:r>
              <a:rPr lang="en-US" dirty="0" err="1"/>
              <a:t>Noaman</a:t>
            </a:r>
            <a:r>
              <a:rPr lang="en-US" dirty="0"/>
              <a:t> </a:t>
            </a:r>
            <a:r>
              <a:rPr lang="en-US" dirty="0" smtClean="0"/>
              <a:t>– “Sustainable </a:t>
            </a:r>
            <a:r>
              <a:rPr lang="en-US" dirty="0"/>
              <a:t>Legacy Code </a:t>
            </a:r>
            <a:r>
              <a:rPr lang="en-US" dirty="0" smtClean="0"/>
              <a:t>Refactoring”</a:t>
            </a:r>
            <a:endParaRPr lang="en-US" dirty="0"/>
          </a:p>
        </p:txBody>
      </p:sp>
      <p:pic>
        <p:nvPicPr>
          <p:cNvPr id="10" name="Content Placeholder 9"/>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06657" y="1706563"/>
            <a:ext cx="5036486" cy="4084637"/>
          </a:xfrm>
        </p:spPr>
      </p:pic>
      <p:sp>
        <p:nvSpPr>
          <p:cNvPr id="4" name="Date Placeholder 3"/>
          <p:cNvSpPr>
            <a:spLocks noGrp="1"/>
          </p:cNvSpPr>
          <p:nvPr>
            <p:ph type="dt" sz="half" idx="10"/>
          </p:nvPr>
        </p:nvSpPr>
        <p:spPr/>
        <p:txBody>
          <a:bodyPr/>
          <a:lstStyle/>
          <a:p>
            <a:fld id="{5B81805D-10CA-9640-8DC1-D084ABEABB91}"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73918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Experiments</a:t>
            </a:r>
            <a:endParaRPr lang="en-US" dirty="0"/>
          </a:p>
        </p:txBody>
      </p:sp>
      <p:sp>
        <p:nvSpPr>
          <p:cNvPr id="3" name="Content Placeholder 2"/>
          <p:cNvSpPr>
            <a:spLocks noGrp="1"/>
          </p:cNvSpPr>
          <p:nvPr>
            <p:ph sz="quarter" idx="13"/>
          </p:nvPr>
        </p:nvSpPr>
        <p:spPr>
          <a:prstGeom prst="rect">
            <a:avLst/>
          </a:prstGeom>
        </p:spPr>
        <p:txBody>
          <a:bodyPr/>
          <a:lstStyle/>
          <a:p>
            <a:r>
              <a:rPr lang="en-US" dirty="0" smtClean="0"/>
              <a:t>Automated regressions tests</a:t>
            </a:r>
          </a:p>
          <a:p>
            <a:r>
              <a:rPr lang="en-US" dirty="0" smtClean="0"/>
              <a:t>Continuous integration</a:t>
            </a:r>
          </a:p>
          <a:p>
            <a:r>
              <a:rPr lang="en-US" dirty="0" smtClean="0"/>
              <a:t>…</a:t>
            </a:r>
            <a:endParaRPr lang="en-US" dirty="0"/>
          </a:p>
        </p:txBody>
      </p:sp>
      <p:sp>
        <p:nvSpPr>
          <p:cNvPr id="4" name="Date Placeholder 3"/>
          <p:cNvSpPr>
            <a:spLocks noGrp="1"/>
          </p:cNvSpPr>
          <p:nvPr>
            <p:ph type="dt" sz="half" idx="10"/>
          </p:nvPr>
        </p:nvSpPr>
        <p:spPr/>
        <p:txBody>
          <a:bodyPr/>
          <a:lstStyle/>
          <a:p>
            <a:fld id="{5F4E0D73-1438-B749-8D53-122BE8CAA11E}"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a:p>
        </p:txBody>
      </p:sp>
      <p:sp>
        <p:nvSpPr>
          <p:cNvPr id="6" name="Slide Number Placeholder 5"/>
          <p:cNvSpPr>
            <a:spLocks noGrp="1"/>
          </p:cNvSpPr>
          <p:nvPr>
            <p:ph type="sldNum" sz="quarter" idx="12"/>
          </p:nvPr>
        </p:nvSpPr>
        <p:spPr/>
        <p:txBody>
          <a:bodyPr/>
          <a:lstStyle/>
          <a:p>
            <a:fld id="{268847C4-C4B9-5E4F-B35E-1BBAE221F721}" type="slidenum">
              <a:rPr lang="en-US" smtClean="0"/>
              <a:t>21</a:t>
            </a:fld>
            <a:endParaRPr lang="en-US"/>
          </a:p>
        </p:txBody>
      </p:sp>
    </p:spTree>
    <p:extLst>
      <p:ext uri="{BB962C8B-B14F-4D97-AF65-F5344CB8AC3E}">
        <p14:creationId xmlns:p14="http://schemas.microsoft.com/office/powerpoint/2010/main" val="83275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Agile Success Factors</a:t>
            </a:r>
            <a:endParaRPr lang="en-US" dirty="0"/>
          </a:p>
        </p:txBody>
      </p:sp>
      <p:sp>
        <p:nvSpPr>
          <p:cNvPr id="3" name="Content Placeholder 2"/>
          <p:cNvSpPr>
            <a:spLocks noGrp="1"/>
          </p:cNvSpPr>
          <p:nvPr>
            <p:ph sz="quarter" idx="13"/>
          </p:nvPr>
        </p:nvSpPr>
        <p:spPr>
          <a:prstGeom prst="rect">
            <a:avLst/>
          </a:prstGeom>
        </p:spPr>
        <p:txBody>
          <a:bodyPr>
            <a:normAutofit fontScale="40000" lnSpcReduction="20000"/>
          </a:bodyPr>
          <a:lstStyle/>
          <a:p>
            <a:pPr marL="0" indent="0">
              <a:buNone/>
            </a:pPr>
            <a:r>
              <a:rPr lang="en-US" dirty="0"/>
              <a:t>Key success factors that help Agile teams deliver a quality product.</a:t>
            </a:r>
          </a:p>
          <a:p>
            <a:pPr marL="0" indent="0">
              <a:buNone/>
            </a:pPr>
            <a:endParaRPr lang="en-US" dirty="0"/>
          </a:p>
          <a:p>
            <a:pPr marL="690563" indent="-457200">
              <a:buFont typeface="+mj-lt"/>
              <a:buAutoNum type="arabicPeriod"/>
            </a:pPr>
            <a:r>
              <a:rPr lang="en-US" dirty="0"/>
              <a:t>Use the whole-team approach</a:t>
            </a:r>
          </a:p>
          <a:p>
            <a:pPr marL="690563" indent="-457200">
              <a:buFont typeface="+mj-lt"/>
              <a:buAutoNum type="arabicPeriod"/>
            </a:pPr>
            <a:r>
              <a:rPr lang="en-US" dirty="0"/>
              <a:t>Adopt an agile testing mind-set</a:t>
            </a:r>
          </a:p>
          <a:p>
            <a:pPr marL="690563" indent="-457200">
              <a:buFont typeface="+mj-lt"/>
              <a:buAutoNum type="arabicPeriod"/>
            </a:pPr>
            <a:r>
              <a:rPr lang="en-US" dirty="0"/>
              <a:t>Automate regression testing</a:t>
            </a:r>
          </a:p>
          <a:p>
            <a:pPr marL="690563" indent="-457200">
              <a:buFont typeface="+mj-lt"/>
              <a:buAutoNum type="arabicPeriod"/>
            </a:pPr>
            <a:r>
              <a:rPr lang="en-US" dirty="0"/>
              <a:t>Provide and obtain feedback</a:t>
            </a:r>
          </a:p>
          <a:p>
            <a:pPr marL="690563" indent="-457200">
              <a:buFont typeface="+mj-lt"/>
              <a:buAutoNum type="arabicPeriod"/>
            </a:pPr>
            <a:r>
              <a:rPr lang="en-US" dirty="0"/>
              <a:t>Build a foundation of core practices</a:t>
            </a:r>
          </a:p>
          <a:p>
            <a:pPr marL="1031875" lvl="1" indent="-341313" defTabSz="446088"/>
            <a:r>
              <a:rPr lang="en-US" sz="1600" dirty="0"/>
              <a:t>Continuous integration</a:t>
            </a:r>
          </a:p>
          <a:p>
            <a:pPr marL="1031875" lvl="1" indent="-341313" defTabSz="446088"/>
            <a:r>
              <a:rPr lang="en-US" sz="1600" dirty="0"/>
              <a:t>Test environments</a:t>
            </a:r>
          </a:p>
          <a:p>
            <a:pPr marL="1031875" lvl="1" indent="-341313" defTabSz="446088"/>
            <a:r>
              <a:rPr lang="en-US" sz="1600" dirty="0"/>
              <a:t>Manage technical debt</a:t>
            </a:r>
          </a:p>
          <a:p>
            <a:pPr marL="1031875" lvl="1" indent="-341313" defTabSz="446088"/>
            <a:r>
              <a:rPr lang="en-US" sz="1600" dirty="0"/>
              <a:t>Working incrementally</a:t>
            </a:r>
          </a:p>
          <a:p>
            <a:pPr marL="1031875" lvl="1" indent="-341313" defTabSz="446088"/>
            <a:r>
              <a:rPr lang="en-US" sz="1600" dirty="0"/>
              <a:t>Coding and testing are part of one process</a:t>
            </a:r>
          </a:p>
          <a:p>
            <a:pPr marL="1031875" lvl="1" indent="-341313" defTabSz="446088"/>
            <a:r>
              <a:rPr lang="en-US" sz="1600" dirty="0"/>
              <a:t>Synergy between practices</a:t>
            </a:r>
          </a:p>
          <a:p>
            <a:pPr marL="690563" indent="-457200">
              <a:buFont typeface="+mj-lt"/>
              <a:buAutoNum type="arabicPeriod"/>
            </a:pPr>
            <a:r>
              <a:rPr lang="en-US" dirty="0"/>
              <a:t>Collaborate with customers</a:t>
            </a:r>
          </a:p>
          <a:p>
            <a:pPr marL="690563" indent="-457200">
              <a:buFont typeface="+mj-lt"/>
              <a:buAutoNum type="arabicPeriod"/>
            </a:pPr>
            <a:r>
              <a:rPr lang="en-US" dirty="0"/>
              <a:t>Look at the big picture</a:t>
            </a:r>
          </a:p>
          <a:p>
            <a:pPr marL="457200" indent="-457200">
              <a:buFont typeface="+mj-lt"/>
              <a:buAutoNum type="arabicPeriod"/>
            </a:pPr>
            <a:endParaRPr lang="en-US" dirty="0"/>
          </a:p>
          <a:p>
            <a:pPr marL="0" indent="0">
              <a:buNone/>
            </a:pPr>
            <a:r>
              <a:rPr lang="en-US" dirty="0"/>
              <a:t>Source:  Agile Testing: A Practical Guide for Testers and Agile Teams by Lisa Crispin and Janet Gregory</a:t>
            </a:r>
          </a:p>
        </p:txBody>
      </p:sp>
      <p:sp>
        <p:nvSpPr>
          <p:cNvPr id="4" name="Date Placeholder 3"/>
          <p:cNvSpPr>
            <a:spLocks noGrp="1"/>
          </p:cNvSpPr>
          <p:nvPr>
            <p:ph type="dt" sz="half" idx="10"/>
          </p:nvPr>
        </p:nvSpPr>
        <p:spPr/>
        <p:txBody>
          <a:bodyPr/>
          <a:lstStyle/>
          <a:p>
            <a:fld id="{7BA2C49B-B505-7841-B73D-7A0F66781C29}"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99180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solidFill>
                  <a:schemeClr val="tx1"/>
                </a:solidFill>
              </a:rPr>
              <a:t>What Are You Going To Do Next Week?</a:t>
            </a:r>
            <a:endParaRPr lang="en-US" dirty="0">
              <a:solidFill>
                <a:schemeClr val="tx1"/>
              </a:solidFill>
            </a:endParaRPr>
          </a:p>
        </p:txBody>
      </p:sp>
      <p:sp>
        <p:nvSpPr>
          <p:cNvPr id="8" name="Text Placeholder 7"/>
          <p:cNvSpPr>
            <a:spLocks noGrp="1"/>
          </p:cNvSpPr>
          <p:nvPr>
            <p:ph type="body" sz="quarter" idx="11"/>
          </p:nvPr>
        </p:nvSpPr>
        <p:spPr/>
        <p:txBody>
          <a:bodyPr/>
          <a:lstStyle/>
          <a:p>
            <a:endParaRPr lang="en-US" dirty="0">
              <a:solidFill>
                <a:schemeClr val="tx1"/>
              </a:solidFill>
            </a:endParaRPr>
          </a:p>
        </p:txBody>
      </p:sp>
      <p:sp>
        <p:nvSpPr>
          <p:cNvPr id="2" name="Date Placeholder 1"/>
          <p:cNvSpPr>
            <a:spLocks noGrp="1"/>
          </p:cNvSpPr>
          <p:nvPr>
            <p:ph type="dt" sz="half" idx="2"/>
          </p:nvPr>
        </p:nvSpPr>
        <p:spPr/>
        <p:txBody>
          <a:bodyPr/>
          <a:lstStyle/>
          <a:p>
            <a:fld id="{9228246E-0F66-AE45-91FB-629534FB6097}" type="datetime1">
              <a:rPr lang="en-US" smtClean="0"/>
              <a:t>2/11/16</a:t>
            </a:fld>
            <a:endParaRPr lang="en-US" dirty="0"/>
          </a:p>
        </p:txBody>
      </p:sp>
      <p:sp>
        <p:nvSpPr>
          <p:cNvPr id="3" name="Footer Placeholder 2"/>
          <p:cNvSpPr>
            <a:spLocks noGrp="1"/>
          </p:cNvSpPr>
          <p:nvPr>
            <p:ph type="ftr" sz="quarter" idx="3"/>
          </p:nvPr>
        </p:nvSpPr>
        <p:spPr/>
        <p:txBody>
          <a:bodyPr/>
          <a:lstStyle/>
          <a:p>
            <a:r>
              <a:rPr lang="en-US" smtClean="0"/>
              <a:t>2016 © Focussed Agile LLC</a:t>
            </a:r>
            <a:endParaRPr lang="en-US" dirty="0"/>
          </a:p>
        </p:txBody>
      </p:sp>
      <p:sp>
        <p:nvSpPr>
          <p:cNvPr id="4" name="Slide Number Placeholder 3"/>
          <p:cNvSpPr>
            <a:spLocks noGrp="1"/>
          </p:cNvSpPr>
          <p:nvPr>
            <p:ph type="sldNum" sz="quarter" idx="4"/>
          </p:nvPr>
        </p:nvSpPr>
        <p:spPr/>
        <p:txBody>
          <a:bodyPr/>
          <a:lstStyle/>
          <a:p>
            <a:fld id="{268847C4-C4B9-5E4F-B35E-1BBAE221F721}" type="slidenum">
              <a:rPr lang="en-US" smtClean="0"/>
              <a:pPr/>
              <a:t>23</a:t>
            </a:fld>
            <a:endParaRPr lang="en-US" dirty="0"/>
          </a:p>
        </p:txBody>
      </p:sp>
    </p:spTree>
    <p:extLst>
      <p:ext uri="{BB962C8B-B14F-4D97-AF65-F5344CB8AC3E}">
        <p14:creationId xmlns:p14="http://schemas.microsoft.com/office/powerpoint/2010/main" val="471087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References</a:t>
            </a:r>
            <a:endParaRPr lang="en-US" dirty="0"/>
          </a:p>
        </p:txBody>
      </p:sp>
      <p:pic>
        <p:nvPicPr>
          <p:cNvPr id="10" name="Content Placeholder 9">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24106" y="1706563"/>
            <a:ext cx="3085988" cy="4084637"/>
          </a:xfrm>
        </p:spPr>
      </p:pic>
      <p:pic>
        <p:nvPicPr>
          <p:cNvPr id="11" name="Content Placeholder 10">
            <a:hlinkClick r:id="rId4"/>
          </p:cNvPr>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7161442" y="1706563"/>
            <a:ext cx="3126916" cy="4084637"/>
          </a:xfrm>
        </p:spPr>
      </p:pic>
      <p:sp>
        <p:nvSpPr>
          <p:cNvPr id="2" name="Date Placeholder 1"/>
          <p:cNvSpPr>
            <a:spLocks noGrp="1"/>
          </p:cNvSpPr>
          <p:nvPr>
            <p:ph type="dt" sz="half" idx="10"/>
          </p:nvPr>
        </p:nvSpPr>
        <p:spPr/>
        <p:txBody>
          <a:bodyPr/>
          <a:lstStyle/>
          <a:p>
            <a:fld id="{BE7977E8-3932-0B43-BE3E-C218871FD59B}"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6355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r>
              <a:rPr lang="en-US" dirty="0" smtClean="0"/>
              <a:t>)</a:t>
            </a:r>
            <a:endParaRPr lang="en-US" dirty="0"/>
          </a:p>
        </p:txBody>
      </p:sp>
      <p:pic>
        <p:nvPicPr>
          <p:cNvPr id="9" name="Content Placeholder 8">
            <a:hlinkClick r:id="rId2" invalidUrl="http://www.amazon.com/gp/product/B005OYHF0A?keywords=dealing with legacy code&amp;qid=1455048740&amp;ref_=sr_1_1_twi_kin_2&amp;sr=8-1"/>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54805" y="1711325"/>
            <a:ext cx="3082390" cy="4079875"/>
          </a:xfrm>
        </p:spPr>
      </p:pic>
      <p:sp>
        <p:nvSpPr>
          <p:cNvPr id="5" name="Date Placeholder 4"/>
          <p:cNvSpPr>
            <a:spLocks noGrp="1"/>
          </p:cNvSpPr>
          <p:nvPr>
            <p:ph type="dt" sz="half" idx="10"/>
          </p:nvPr>
        </p:nvSpPr>
        <p:spPr/>
        <p:txBody>
          <a:bodyPr/>
          <a:lstStyle/>
          <a:p>
            <a:fld id="{A3835A9C-745C-BC4B-B8CD-8BB36FCF5055}"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02729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3800" dirty="0" smtClean="0"/>
              <a:t>Questions?</a:t>
            </a:r>
            <a:endParaRPr lang="en-US" sz="13800" dirty="0"/>
          </a:p>
        </p:txBody>
      </p:sp>
      <p:sp>
        <p:nvSpPr>
          <p:cNvPr id="5" name="Text Placeholder 4"/>
          <p:cNvSpPr>
            <a:spLocks noGrp="1"/>
          </p:cNvSpPr>
          <p:nvPr>
            <p:ph type="body" sz="half" idx="2"/>
          </p:nvPr>
        </p:nvSpPr>
        <p:spPr/>
        <p:txBody>
          <a:bodyPr/>
          <a:lstStyle/>
          <a:p>
            <a:endParaRPr lang="en-US"/>
          </a:p>
        </p:txBody>
      </p:sp>
      <p:sp>
        <p:nvSpPr>
          <p:cNvPr id="2" name="Date Placeholder 1"/>
          <p:cNvSpPr>
            <a:spLocks noGrp="1"/>
          </p:cNvSpPr>
          <p:nvPr>
            <p:ph type="dt" sz="half" idx="10"/>
          </p:nvPr>
        </p:nvSpPr>
        <p:spPr/>
        <p:txBody>
          <a:bodyPr/>
          <a:lstStyle/>
          <a:p>
            <a:fld id="{E7548F1B-0D33-9641-BAF2-328648FED3FD}"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67231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History</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dirty="0" smtClean="0"/>
              <a:t>2015-12-21: Moved to new template. Used as prep for me for </a:t>
            </a:r>
            <a:r>
              <a:rPr lang="en-US" dirty="0" err="1" smtClean="0"/>
              <a:t>iCAGILE</a:t>
            </a:r>
            <a:r>
              <a:rPr lang="en-US" dirty="0" smtClean="0"/>
              <a:t> certification</a:t>
            </a:r>
          </a:p>
          <a:p>
            <a:r>
              <a:rPr lang="en-US" dirty="0" smtClean="0"/>
              <a:t>2014-10-14: Added slide to discuss what is not covered and where we have too much coverage</a:t>
            </a:r>
          </a:p>
          <a:p>
            <a:r>
              <a:rPr lang="en-US" dirty="0" smtClean="0"/>
              <a:t>2014-09-19: Updates based on meeting (Andrew / Hans). Increase tie to normal agile training. Add in some information about specific practices (</a:t>
            </a:r>
            <a:r>
              <a:rPr lang="en-US" dirty="0" err="1" smtClean="0"/>
              <a:t>eg</a:t>
            </a:r>
            <a:r>
              <a:rPr lang="en-US" dirty="0" smtClean="0"/>
              <a:t> acceptance tests, session based testing). Re-org based on improved flow.</a:t>
            </a:r>
          </a:p>
          <a:p>
            <a:r>
              <a:rPr lang="en-US" dirty="0" smtClean="0"/>
              <a:t>2014-09-14: Andrew’s input based on additional considerations and information from Lisa Crispin’s work</a:t>
            </a:r>
          </a:p>
          <a:p>
            <a:r>
              <a:rPr lang="en-US" dirty="0" smtClean="0"/>
              <a:t>2014-09-02: New set of materials</a:t>
            </a:r>
            <a:endParaRPr lang="en-US" dirty="0"/>
          </a:p>
        </p:txBody>
      </p:sp>
      <p:sp>
        <p:nvSpPr>
          <p:cNvPr id="4" name="Date Placeholder 3"/>
          <p:cNvSpPr>
            <a:spLocks noGrp="1"/>
          </p:cNvSpPr>
          <p:nvPr>
            <p:ph type="dt" sz="half" idx="10"/>
          </p:nvPr>
        </p:nvSpPr>
        <p:spPr/>
        <p:txBody>
          <a:bodyPr/>
          <a:lstStyle/>
          <a:p>
            <a:fld id="{2CD769CE-A373-3A4A-B80A-3ECC1BE020FE}"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776276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Supporting Slides</a:t>
            </a:r>
            <a:endParaRPr lang="en-US" dirty="0"/>
          </a:p>
        </p:txBody>
      </p:sp>
      <p:sp>
        <p:nvSpPr>
          <p:cNvPr id="2" name="Text Placeholder 1"/>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F96061AD-F20D-9D45-B4A5-6A64EB9C1ED5}" type="datetime1">
              <a:rPr lang="en-US" smtClean="0"/>
              <a:t>2/11/16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431643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Agile Success Factors</a:t>
            </a:r>
            <a:endParaRPr lang="en-US" dirty="0"/>
          </a:p>
        </p:txBody>
      </p:sp>
      <p:sp>
        <p:nvSpPr>
          <p:cNvPr id="3" name="Content Placeholder 2"/>
          <p:cNvSpPr>
            <a:spLocks noGrp="1"/>
          </p:cNvSpPr>
          <p:nvPr>
            <p:ph sz="quarter" idx="13"/>
          </p:nvPr>
        </p:nvSpPr>
        <p:spPr>
          <a:prstGeom prst="rect">
            <a:avLst/>
          </a:prstGeom>
        </p:spPr>
        <p:txBody>
          <a:bodyPr>
            <a:normAutofit lnSpcReduction="10000"/>
          </a:bodyPr>
          <a:lstStyle/>
          <a:p>
            <a:pPr marL="0" indent="0">
              <a:buNone/>
            </a:pPr>
            <a:r>
              <a:rPr lang="en-US" dirty="0"/>
              <a:t>Why are these factors important?</a:t>
            </a:r>
          </a:p>
          <a:p>
            <a:r>
              <a:rPr lang="en-US" dirty="0"/>
              <a:t>Rooted in agile principles</a:t>
            </a:r>
          </a:p>
          <a:p>
            <a:r>
              <a:rPr lang="en-US" dirty="0"/>
              <a:t>“Agile-infected” testers learning how to apply agile practices and principles to help their team produce a better product</a:t>
            </a:r>
          </a:p>
          <a:p>
            <a:r>
              <a:rPr lang="en-US" dirty="0"/>
              <a:t>“Test-infected” programmers learn how to use testing to produce better work</a:t>
            </a:r>
          </a:p>
          <a:p>
            <a:r>
              <a:rPr lang="en-US" dirty="0"/>
              <a:t>Lines between roles are blurred</a:t>
            </a:r>
          </a:p>
          <a:p>
            <a:r>
              <a:rPr lang="en-US" dirty="0"/>
              <a:t>Everyone is focused on quality</a:t>
            </a:r>
          </a:p>
          <a:p>
            <a:r>
              <a:rPr lang="en-US" dirty="0"/>
              <a:t>Each team member uses agile values and principles as a guide, working together to add value with each iteration</a:t>
            </a:r>
          </a:p>
        </p:txBody>
      </p:sp>
      <p:sp>
        <p:nvSpPr>
          <p:cNvPr id="4" name="Date Placeholder 3"/>
          <p:cNvSpPr>
            <a:spLocks noGrp="1"/>
          </p:cNvSpPr>
          <p:nvPr>
            <p:ph type="dt" sz="half" idx="10"/>
          </p:nvPr>
        </p:nvSpPr>
        <p:spPr/>
        <p:txBody>
          <a:bodyPr/>
          <a:lstStyle/>
          <a:p>
            <a:fld id="{C598BD80-B429-C04E-A162-D61A0B72F07C}"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0313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Aspects of Quality - Right System / System Right</a:t>
            </a:r>
            <a:endParaRPr lang="en-US" dirty="0"/>
          </a:p>
        </p:txBody>
      </p:sp>
      <p:sp>
        <p:nvSpPr>
          <p:cNvPr id="5" name="Content Placeholder 4"/>
          <p:cNvSpPr>
            <a:spLocks noGrp="1"/>
          </p:cNvSpPr>
          <p:nvPr>
            <p:ph sz="quarter" idx="13"/>
          </p:nvPr>
        </p:nvSpPr>
        <p:spPr>
          <a:prstGeom prst="rect">
            <a:avLst/>
          </a:prstGeom>
        </p:spPr>
        <p:txBody>
          <a:bodyPr>
            <a:normAutofit lnSpcReduction="10000"/>
          </a:bodyPr>
          <a:lstStyle/>
          <a:p>
            <a:r>
              <a:rPr lang="en-US" dirty="0" smtClean="0"/>
              <a:t>Doing the right system</a:t>
            </a:r>
          </a:p>
          <a:p>
            <a:pPr lvl="1"/>
            <a:r>
              <a:rPr lang="en-US" dirty="0" smtClean="0"/>
              <a:t>Is the product fit for purpose</a:t>
            </a:r>
          </a:p>
          <a:p>
            <a:pPr lvl="1"/>
            <a:r>
              <a:rPr lang="en-US" dirty="0" smtClean="0"/>
              <a:t>Outside in (extrinsic) view of quality</a:t>
            </a:r>
          </a:p>
          <a:p>
            <a:pPr lvl="1"/>
            <a:r>
              <a:rPr lang="en-US" dirty="0" smtClean="0"/>
              <a:t>User stories and conditions of satisfaction</a:t>
            </a:r>
          </a:p>
          <a:p>
            <a:pPr lvl="1"/>
            <a:r>
              <a:rPr lang="en-US" dirty="0" smtClean="0"/>
              <a:t>Feedback through acceptances tests and eventually Sprint Review</a:t>
            </a:r>
          </a:p>
          <a:p>
            <a:r>
              <a:rPr lang="en-US" dirty="0" smtClean="0"/>
              <a:t>Doing the system right</a:t>
            </a:r>
          </a:p>
          <a:p>
            <a:pPr lvl="1"/>
            <a:r>
              <a:rPr lang="en-US" dirty="0" smtClean="0"/>
              <a:t>Is the product ready for production use</a:t>
            </a:r>
          </a:p>
          <a:p>
            <a:pPr lvl="1"/>
            <a:r>
              <a:rPr lang="en-US" dirty="0" smtClean="0"/>
              <a:t>Inside out (intrinsic) view of quality</a:t>
            </a:r>
          </a:p>
          <a:p>
            <a:pPr lvl="1"/>
            <a:r>
              <a:rPr lang="en-US" dirty="0" smtClean="0"/>
              <a:t>Definition of Done</a:t>
            </a:r>
          </a:p>
          <a:p>
            <a:pPr lvl="1"/>
            <a:r>
              <a:rPr lang="en-US" dirty="0" smtClean="0"/>
              <a:t>Feedback through automation (</a:t>
            </a:r>
            <a:r>
              <a:rPr lang="en-US" dirty="0" err="1" smtClean="0"/>
              <a:t>eg</a:t>
            </a:r>
            <a:r>
              <a:rPr lang="en-US" dirty="0" smtClean="0"/>
              <a:t> CI, tests) and manual processes (</a:t>
            </a:r>
            <a:r>
              <a:rPr lang="en-US" dirty="0" err="1" smtClean="0"/>
              <a:t>eg</a:t>
            </a:r>
            <a:r>
              <a:rPr lang="en-US" dirty="0" smtClean="0"/>
              <a:t> ad-hoc testing)</a:t>
            </a:r>
            <a:endParaRPr lang="en-US" dirty="0"/>
          </a:p>
        </p:txBody>
      </p:sp>
      <p:sp>
        <p:nvSpPr>
          <p:cNvPr id="2" name="Date Placeholder 1"/>
          <p:cNvSpPr>
            <a:spLocks noGrp="1"/>
          </p:cNvSpPr>
          <p:nvPr>
            <p:ph type="dt" sz="half" idx="10"/>
          </p:nvPr>
        </p:nvSpPr>
        <p:spPr/>
        <p:txBody>
          <a:bodyPr/>
          <a:lstStyle/>
          <a:p>
            <a:fld id="{477D40F7-65D2-4448-B909-F51473CE8B96}"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92145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Automate </a:t>
            </a:r>
            <a:r>
              <a:rPr lang="en-US" dirty="0"/>
              <a:t>regression testing</a:t>
            </a:r>
          </a:p>
        </p:txBody>
      </p:sp>
      <p:sp>
        <p:nvSpPr>
          <p:cNvPr id="3" name="Content Placeholder 2"/>
          <p:cNvSpPr>
            <a:spLocks noGrp="1"/>
          </p:cNvSpPr>
          <p:nvPr>
            <p:ph sz="quarter" idx="13"/>
          </p:nvPr>
        </p:nvSpPr>
        <p:spPr>
          <a:prstGeom prst="rect">
            <a:avLst/>
          </a:prstGeom>
        </p:spPr>
        <p:txBody>
          <a:bodyPr>
            <a:normAutofit lnSpcReduction="10000"/>
          </a:bodyPr>
          <a:lstStyle/>
          <a:p>
            <a:r>
              <a:rPr lang="en-US" sz="2400" dirty="0"/>
              <a:t>Successful teams rely on automated regression tests</a:t>
            </a:r>
          </a:p>
          <a:p>
            <a:r>
              <a:rPr lang="en-US" sz="2400" dirty="0"/>
              <a:t>Agile development uses tests to guide development</a:t>
            </a:r>
          </a:p>
          <a:p>
            <a:r>
              <a:rPr lang="en-US" sz="2400" dirty="0"/>
              <a:t>Automating regression tests is a team effort – thinking about tests leads to designing code for ease of automation</a:t>
            </a:r>
          </a:p>
          <a:p>
            <a:r>
              <a:rPr lang="en-US" sz="2400" dirty="0"/>
              <a:t>Use agile testing quadrants and test automation pyramid to help guide efforts </a:t>
            </a:r>
          </a:p>
          <a:p>
            <a:r>
              <a:rPr lang="en-US" sz="2400" dirty="0"/>
              <a:t>Test automation can be hard at first – get management and team support, start simple</a:t>
            </a:r>
          </a:p>
        </p:txBody>
      </p:sp>
      <p:sp>
        <p:nvSpPr>
          <p:cNvPr id="4" name="Date Placeholder 3"/>
          <p:cNvSpPr>
            <a:spLocks noGrp="1"/>
          </p:cNvSpPr>
          <p:nvPr>
            <p:ph type="dt" sz="half" idx="10"/>
          </p:nvPr>
        </p:nvSpPr>
        <p:spPr/>
        <p:txBody>
          <a:bodyPr/>
          <a:lstStyle/>
          <a:p>
            <a:fld id="{DBAA39A0-9E63-DC44-98CA-7D933C175477}"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93567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Build </a:t>
            </a:r>
            <a:r>
              <a:rPr lang="en-US" dirty="0"/>
              <a:t>a foundation of core </a:t>
            </a:r>
            <a:r>
              <a:rPr lang="en-US" dirty="0" smtClean="0"/>
              <a:t>practices</a:t>
            </a:r>
            <a:endParaRPr lang="en-US" dirty="0"/>
          </a:p>
        </p:txBody>
      </p:sp>
      <p:sp>
        <p:nvSpPr>
          <p:cNvPr id="3" name="Content Placeholder 2"/>
          <p:cNvSpPr>
            <a:spLocks noGrp="1"/>
          </p:cNvSpPr>
          <p:nvPr>
            <p:ph sz="quarter" idx="13"/>
          </p:nvPr>
        </p:nvSpPr>
        <p:spPr>
          <a:prstGeom prst="rect">
            <a:avLst/>
          </a:prstGeom>
        </p:spPr>
        <p:txBody>
          <a:bodyPr>
            <a:normAutofit fontScale="70000" lnSpcReduction="20000"/>
          </a:bodyPr>
          <a:lstStyle/>
          <a:p>
            <a:pPr marL="0" indent="0">
              <a:buNone/>
            </a:pPr>
            <a:r>
              <a:rPr lang="en-US" sz="2400" dirty="0">
                <a:solidFill>
                  <a:srgbClr val="FF0000"/>
                </a:solidFill>
              </a:rPr>
              <a:t>NEEDS REWORK / EXPANSION</a:t>
            </a:r>
          </a:p>
          <a:p>
            <a:r>
              <a:rPr lang="en-US" sz="2400" dirty="0"/>
              <a:t>Continuous integration - </a:t>
            </a:r>
            <a:r>
              <a:rPr lang="en-US" dirty="0"/>
              <a:t>At least once a day</a:t>
            </a:r>
          </a:p>
          <a:p>
            <a:r>
              <a:rPr lang="en-US" sz="2400" dirty="0"/>
              <a:t>Test environments</a:t>
            </a:r>
          </a:p>
          <a:p>
            <a:pPr lvl="1"/>
            <a:r>
              <a:rPr lang="en-US" sz="2000" dirty="0"/>
              <a:t>Need to understand and control test environment to test productively</a:t>
            </a:r>
          </a:p>
          <a:p>
            <a:r>
              <a:rPr lang="en-US" sz="2400" dirty="0"/>
              <a:t>Manage technical debt</a:t>
            </a:r>
          </a:p>
          <a:p>
            <a:pPr lvl="1"/>
            <a:r>
              <a:rPr lang="en-US" sz="2000" dirty="0"/>
              <a:t>Good automated regression test coverage is key to minimizing technical debt</a:t>
            </a:r>
          </a:p>
          <a:p>
            <a:pPr lvl="1"/>
            <a:r>
              <a:rPr lang="en-US" sz="2000" dirty="0"/>
              <a:t>Pays off in the long run</a:t>
            </a:r>
          </a:p>
          <a:p>
            <a:r>
              <a:rPr lang="en-US" sz="2400" dirty="0"/>
              <a:t>Working incrementally</a:t>
            </a:r>
          </a:p>
          <a:p>
            <a:r>
              <a:rPr lang="en-US" sz="2400" dirty="0"/>
              <a:t>Coding and testing are part of one process</a:t>
            </a:r>
          </a:p>
          <a:p>
            <a:pPr lvl="1"/>
            <a:r>
              <a:rPr lang="en-US" sz="2000" dirty="0"/>
              <a:t>Testers must be involved throughout the iteration / development process</a:t>
            </a:r>
          </a:p>
          <a:p>
            <a:pPr lvl="1"/>
            <a:r>
              <a:rPr lang="en-US" sz="2000" dirty="0"/>
              <a:t>Testing is a team responsibility</a:t>
            </a:r>
          </a:p>
          <a:p>
            <a:r>
              <a:rPr lang="en-US" sz="2400" dirty="0"/>
              <a:t>Synergy between practices </a:t>
            </a:r>
          </a:p>
        </p:txBody>
      </p:sp>
      <p:sp>
        <p:nvSpPr>
          <p:cNvPr id="4" name="Date Placeholder 3"/>
          <p:cNvSpPr>
            <a:spLocks noGrp="1"/>
          </p:cNvSpPr>
          <p:nvPr>
            <p:ph type="dt" sz="half" idx="10"/>
          </p:nvPr>
        </p:nvSpPr>
        <p:spPr/>
        <p:txBody>
          <a:bodyPr/>
          <a:lstStyle/>
          <a:p>
            <a:fld id="{42844C09-F8E5-8D43-ADF7-AB297E6BD887}"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016344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Collaborate </a:t>
            </a:r>
            <a:r>
              <a:rPr lang="en-US" dirty="0"/>
              <a:t>with customers</a:t>
            </a:r>
          </a:p>
        </p:txBody>
      </p:sp>
      <p:sp>
        <p:nvSpPr>
          <p:cNvPr id="3" name="Content Placeholder 2"/>
          <p:cNvSpPr>
            <a:spLocks noGrp="1"/>
          </p:cNvSpPr>
          <p:nvPr>
            <p:ph sz="quarter" idx="13"/>
          </p:nvPr>
        </p:nvSpPr>
        <p:spPr>
          <a:prstGeom prst="rect">
            <a:avLst/>
          </a:prstGeom>
        </p:spPr>
        <p:txBody>
          <a:bodyPr>
            <a:normAutofit/>
          </a:bodyPr>
          <a:lstStyle/>
          <a:p>
            <a:r>
              <a:rPr lang="en-US" sz="2400" dirty="0"/>
              <a:t>Testers help customers clarify and prioritize requirements</a:t>
            </a:r>
          </a:p>
          <a:p>
            <a:r>
              <a:rPr lang="en-US" sz="2400" dirty="0"/>
              <a:t>Illustrate with examples and user scenarios</a:t>
            </a:r>
          </a:p>
          <a:p>
            <a:r>
              <a:rPr lang="en-US" sz="2400" dirty="0"/>
              <a:t>Turn into tests</a:t>
            </a:r>
          </a:p>
          <a:p>
            <a:r>
              <a:rPr lang="en-US" sz="2400" dirty="0"/>
              <a:t>Speak domain language of the business and technical language of the development team</a:t>
            </a:r>
          </a:p>
          <a:p>
            <a:r>
              <a:rPr lang="en-US" sz="2400" dirty="0"/>
              <a:t>Use the “Power of Three”</a:t>
            </a:r>
          </a:p>
        </p:txBody>
      </p:sp>
      <p:sp>
        <p:nvSpPr>
          <p:cNvPr id="4" name="Date Placeholder 3"/>
          <p:cNvSpPr>
            <a:spLocks noGrp="1"/>
          </p:cNvSpPr>
          <p:nvPr>
            <p:ph type="dt" sz="half" idx="10"/>
          </p:nvPr>
        </p:nvSpPr>
        <p:spPr/>
        <p:txBody>
          <a:bodyPr/>
          <a:lstStyle/>
          <a:p>
            <a:fld id="{50A9233D-4AE1-F747-974B-4FA8562DB016}"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402498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Look </a:t>
            </a:r>
            <a:r>
              <a:rPr lang="en-US" dirty="0"/>
              <a:t>at the big picture</a:t>
            </a:r>
          </a:p>
        </p:txBody>
      </p:sp>
      <p:sp>
        <p:nvSpPr>
          <p:cNvPr id="3" name="Content Placeholder 2"/>
          <p:cNvSpPr>
            <a:spLocks noGrp="1"/>
          </p:cNvSpPr>
          <p:nvPr>
            <p:ph sz="quarter" idx="13"/>
          </p:nvPr>
        </p:nvSpPr>
        <p:spPr>
          <a:prstGeom prst="rect">
            <a:avLst/>
          </a:prstGeom>
        </p:spPr>
        <p:txBody>
          <a:bodyPr>
            <a:normAutofit/>
          </a:bodyPr>
          <a:lstStyle/>
          <a:p>
            <a:r>
              <a:rPr lang="en-US" sz="2400" dirty="0"/>
              <a:t>Testers tend to look at the big picture from a customer viewpoint</a:t>
            </a:r>
          </a:p>
          <a:p>
            <a:r>
              <a:rPr lang="en-US" sz="2400" dirty="0"/>
              <a:t>Use Agile Testing Quadrant to guide test planning</a:t>
            </a:r>
          </a:p>
          <a:p>
            <a:r>
              <a:rPr lang="en-US" sz="2400" dirty="0"/>
              <a:t>Use test pyramid to help balance tests and achieve good ROI from test automation work</a:t>
            </a:r>
          </a:p>
          <a:p>
            <a:r>
              <a:rPr lang="en-US" sz="2400" dirty="0"/>
              <a:t>Use exploratory testing to augment automated and manual tests</a:t>
            </a:r>
          </a:p>
          <a:p>
            <a:r>
              <a:rPr lang="en-US" sz="2400" dirty="0"/>
              <a:t>Create “real-world” test environments as much as possible</a:t>
            </a:r>
          </a:p>
        </p:txBody>
      </p:sp>
      <p:sp>
        <p:nvSpPr>
          <p:cNvPr id="4" name="Date Placeholder 3"/>
          <p:cNvSpPr>
            <a:spLocks noGrp="1"/>
          </p:cNvSpPr>
          <p:nvPr>
            <p:ph type="dt" sz="half" idx="10"/>
          </p:nvPr>
        </p:nvSpPr>
        <p:spPr/>
        <p:txBody>
          <a:bodyPr/>
          <a:lstStyle/>
          <a:p>
            <a:fld id="{FD0FBF47-9C2F-7449-B1E2-E1FA595FB4A0}"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01497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QA?</a:t>
            </a:r>
            <a:endParaRPr lang="en-US" dirty="0"/>
          </a:p>
        </p:txBody>
      </p:sp>
      <p:sp>
        <p:nvSpPr>
          <p:cNvPr id="3" name="Content Placeholder 2"/>
          <p:cNvSpPr>
            <a:spLocks noGrp="1"/>
          </p:cNvSpPr>
          <p:nvPr>
            <p:ph sz="quarter" idx="13"/>
          </p:nvPr>
        </p:nvSpPr>
        <p:spPr>
          <a:prstGeom prst="rect">
            <a:avLst/>
          </a:prstGeom>
        </p:spPr>
        <p:txBody>
          <a:bodyPr>
            <a:normAutofit fontScale="70000" lnSpcReduction="20000"/>
          </a:bodyPr>
          <a:lstStyle/>
          <a:p>
            <a:pPr marL="0" indent="0">
              <a:buNone/>
            </a:pPr>
            <a:r>
              <a:rPr lang="en-US" sz="2400" dirty="0"/>
              <a:t>ASQ</a:t>
            </a:r>
          </a:p>
          <a:p>
            <a:r>
              <a:rPr lang="en-US" sz="2400" dirty="0"/>
              <a:t>Quality Assurance: The planned and systematic activities implemented in a quality system so that quality requirements for a product or service will be fulfilled.</a:t>
            </a:r>
          </a:p>
          <a:p>
            <a:r>
              <a:rPr lang="en-US" sz="2400" dirty="0"/>
              <a:t>Quality Control: The observation techniques and activities used to fulfill requirements for quality.</a:t>
            </a:r>
          </a:p>
          <a:p>
            <a:pPr marL="0" indent="0">
              <a:buNone/>
            </a:pPr>
            <a:r>
              <a:rPr lang="en-US" sz="2400" dirty="0"/>
              <a:t>Source: </a:t>
            </a:r>
            <a:r>
              <a:rPr lang="en-US" sz="2400" dirty="0">
                <a:hlinkClick r:id="rId2"/>
              </a:rPr>
              <a:t>http://c2.com/cgi/wiki?QualityAssuranceIsNotQualityControl</a:t>
            </a:r>
            <a:r>
              <a:rPr lang="en-US" sz="2400" dirty="0"/>
              <a:t> </a:t>
            </a:r>
          </a:p>
          <a:p>
            <a:r>
              <a:rPr lang="en-US" sz="2400" dirty="0"/>
              <a:t>QA is process oriented and QC is product oriented.</a:t>
            </a:r>
          </a:p>
          <a:p>
            <a:r>
              <a:rPr lang="en-US" sz="2400" dirty="0"/>
              <a:t>Testing, therefore is product oriented and thus is in the QC domain. Testing for quality isn't assuring quality, it's controlling it.</a:t>
            </a:r>
          </a:p>
          <a:p>
            <a:r>
              <a:rPr lang="en-US" sz="2400" dirty="0"/>
              <a:t>Quality Assurance makes sure you are doing the right things, the right way.</a:t>
            </a:r>
          </a:p>
          <a:p>
            <a:r>
              <a:rPr lang="en-US" sz="2400" dirty="0"/>
              <a:t>Quality Control makes sure the results of what you've done are what you expected.</a:t>
            </a:r>
          </a:p>
        </p:txBody>
      </p:sp>
      <p:sp>
        <p:nvSpPr>
          <p:cNvPr id="4" name="Date Placeholder 3"/>
          <p:cNvSpPr>
            <a:spLocks noGrp="1"/>
          </p:cNvSpPr>
          <p:nvPr>
            <p:ph type="dt" sz="half" idx="10"/>
          </p:nvPr>
        </p:nvSpPr>
        <p:spPr/>
        <p:txBody>
          <a:bodyPr/>
          <a:lstStyle/>
          <a:p>
            <a:fld id="{64D745FE-563B-C54E-B723-93B6F33724BD}"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a:p>
        </p:txBody>
      </p:sp>
      <p:sp>
        <p:nvSpPr>
          <p:cNvPr id="6" name="Slide Number Placeholder 5"/>
          <p:cNvSpPr>
            <a:spLocks noGrp="1"/>
          </p:cNvSpPr>
          <p:nvPr>
            <p:ph type="sldNum" sz="quarter" idx="12"/>
          </p:nvPr>
        </p:nvSpPr>
        <p:spPr/>
        <p:txBody>
          <a:bodyPr/>
          <a:lstStyle/>
          <a:p>
            <a:fld id="{268847C4-C4B9-5E4F-B35E-1BBAE221F721}" type="slidenum">
              <a:rPr lang="en-US" smtClean="0"/>
              <a:t>34</a:t>
            </a:fld>
            <a:endParaRPr lang="en-US"/>
          </a:p>
        </p:txBody>
      </p:sp>
    </p:spTree>
    <p:extLst>
      <p:ext uri="{BB962C8B-B14F-4D97-AF65-F5344CB8AC3E}">
        <p14:creationId xmlns:p14="http://schemas.microsoft.com/office/powerpoint/2010/main" val="1194619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0000" lnSpcReduction="20000"/>
          </a:bodyPr>
          <a:lstStyle/>
          <a:p>
            <a:r>
              <a:rPr lang="en-US" dirty="0">
                <a:solidFill>
                  <a:schemeClr val="tx1"/>
                </a:solidFill>
              </a:rPr>
              <a:t>"A unit test is an automated piece of code that invokes a unit of work in the system (no dependencies) and then checks a single assumption about the behavior of that unit of </a:t>
            </a:r>
            <a:r>
              <a:rPr lang="en-US" dirty="0" smtClean="0">
                <a:solidFill>
                  <a:schemeClr val="tx1"/>
                </a:solidFill>
              </a:rPr>
              <a:t>work.</a:t>
            </a:r>
          </a:p>
          <a:p>
            <a:r>
              <a:rPr lang="en-US" dirty="0" smtClean="0">
                <a:solidFill>
                  <a:schemeClr val="tx1"/>
                </a:solidFill>
              </a:rPr>
              <a:t>Unit </a:t>
            </a:r>
            <a:r>
              <a:rPr lang="en-US" dirty="0">
                <a:solidFill>
                  <a:schemeClr val="tx1"/>
                </a:solidFill>
              </a:rPr>
              <a:t>testing is a development task, is normally performed by software developers themselves or their peers</a:t>
            </a:r>
            <a:r>
              <a:rPr lang="en-US" dirty="0" smtClean="0">
                <a:solidFill>
                  <a:schemeClr val="tx1"/>
                </a:solidFill>
              </a:rPr>
              <a:t>."</a:t>
            </a:r>
            <a:endParaRPr lang="en-US" dirty="0">
              <a:solidFill>
                <a:schemeClr val="tx1"/>
              </a:solidFill>
            </a:endParaRPr>
          </a:p>
          <a:p>
            <a:endParaRPr lang="en-US" dirty="0">
              <a:solidFill>
                <a:schemeClr val="tx1"/>
              </a:solidFill>
            </a:endParaRPr>
          </a:p>
        </p:txBody>
      </p:sp>
      <p:sp>
        <p:nvSpPr>
          <p:cNvPr id="4" name="Text Placeholder 3"/>
          <p:cNvSpPr>
            <a:spLocks noGrp="1"/>
          </p:cNvSpPr>
          <p:nvPr>
            <p:ph type="body" sz="quarter" idx="11"/>
          </p:nvPr>
        </p:nvSpPr>
        <p:spPr/>
        <p:txBody>
          <a:bodyPr/>
          <a:lstStyle/>
          <a:p>
            <a:r>
              <a:rPr lang="en-US" dirty="0" smtClean="0"/>
              <a:t>Aka </a:t>
            </a:r>
            <a:r>
              <a:rPr lang="en-US" dirty="0">
                <a:solidFill>
                  <a:schemeClr val="tx1"/>
                </a:solidFill>
              </a:rPr>
              <a:t>"Programmer Test" (currently XP terminology), "Developer Test", and "Micro Test"</a:t>
            </a:r>
            <a:endParaRPr lang="en-US" dirty="0"/>
          </a:p>
        </p:txBody>
      </p:sp>
      <p:sp>
        <p:nvSpPr>
          <p:cNvPr id="2" name="Date Placeholder 1"/>
          <p:cNvSpPr>
            <a:spLocks noGrp="1"/>
          </p:cNvSpPr>
          <p:nvPr>
            <p:ph type="dt" sz="half" idx="2"/>
          </p:nvPr>
        </p:nvSpPr>
        <p:spPr/>
        <p:txBody>
          <a:bodyPr/>
          <a:lstStyle/>
          <a:p>
            <a:fld id="{AEFF0BCB-8825-D04F-869C-D13822A55572}" type="datetime1">
              <a:rPr lang="en-US" smtClean="0"/>
              <a:t>2/11/16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268847C4-C4B9-5E4F-B35E-1BBAE221F721}" type="slidenum">
              <a:rPr lang="en-US" smtClean="0"/>
              <a:pPr/>
              <a:t>35</a:t>
            </a:fld>
            <a:endParaRPr lang="en-US" dirty="0"/>
          </a:p>
        </p:txBody>
      </p:sp>
    </p:spTree>
    <p:extLst>
      <p:ext uri="{BB962C8B-B14F-4D97-AF65-F5344CB8AC3E}">
        <p14:creationId xmlns:p14="http://schemas.microsoft.com/office/powerpoint/2010/main" val="1150110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Unit Testing</a:t>
            </a:r>
            <a:endParaRPr lang="en-US" dirty="0"/>
          </a:p>
        </p:txBody>
      </p:sp>
      <p:sp>
        <p:nvSpPr>
          <p:cNvPr id="3" name="Content Placeholder 2"/>
          <p:cNvSpPr>
            <a:spLocks noGrp="1"/>
          </p:cNvSpPr>
          <p:nvPr>
            <p:ph sz="quarter" idx="13"/>
          </p:nvPr>
        </p:nvSpPr>
        <p:spPr>
          <a:prstGeom prst="rect">
            <a:avLst/>
          </a:prstGeom>
        </p:spPr>
        <p:txBody>
          <a:bodyPr/>
          <a:lstStyle/>
          <a:p>
            <a:r>
              <a:rPr lang="en-US" dirty="0" smtClean="0"/>
              <a:t>Improve </a:t>
            </a:r>
            <a:r>
              <a:rPr lang="en-US" dirty="0"/>
              <a:t>quality / defect reduction</a:t>
            </a:r>
          </a:p>
          <a:p>
            <a:r>
              <a:rPr lang="en-US" dirty="0"/>
              <a:t>Improved architecture / more de-coupled</a:t>
            </a:r>
          </a:p>
          <a:p>
            <a:r>
              <a:rPr lang="en-US" dirty="0"/>
              <a:t>Increase confidence / re-factoring not scary</a:t>
            </a:r>
          </a:p>
          <a:p>
            <a:r>
              <a:rPr lang="en-US" dirty="0"/>
              <a:t>Faster </a:t>
            </a:r>
            <a:r>
              <a:rPr lang="en-US" dirty="0" smtClean="0"/>
              <a:t>feedback</a:t>
            </a:r>
          </a:p>
          <a:p>
            <a:endParaRPr lang="en-US" dirty="0" smtClean="0"/>
          </a:p>
          <a:p>
            <a:endParaRPr lang="en-US" dirty="0"/>
          </a:p>
          <a:p>
            <a:r>
              <a:rPr lang="en-US" dirty="0" smtClean="0"/>
              <a:t>2 Teams reported increased productivity</a:t>
            </a:r>
            <a:endParaRPr lang="en-US" dirty="0"/>
          </a:p>
        </p:txBody>
      </p:sp>
      <p:sp>
        <p:nvSpPr>
          <p:cNvPr id="4" name="Date Placeholder 3"/>
          <p:cNvSpPr>
            <a:spLocks noGrp="1"/>
          </p:cNvSpPr>
          <p:nvPr>
            <p:ph type="dt" sz="half" idx="10"/>
          </p:nvPr>
        </p:nvSpPr>
        <p:spPr/>
        <p:txBody>
          <a:bodyPr/>
          <a:lstStyle/>
          <a:p>
            <a:fld id="{7BB12530-C7A0-9D46-B016-B7D97D06CA32}"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171422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Improvement – Here’s Why</a:t>
            </a:r>
            <a:endParaRPr lang="en-US" dirty="0"/>
          </a:p>
        </p:txBody>
      </p:sp>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27294" y="1613799"/>
            <a:ext cx="10912882" cy="4344787"/>
          </a:xfrm>
          <a:prstGeom prst="rect">
            <a:avLst/>
          </a:prstGeom>
        </p:spPr>
      </p:pic>
      <p:sp>
        <p:nvSpPr>
          <p:cNvPr id="3" name="Date Placeholder 2"/>
          <p:cNvSpPr>
            <a:spLocks noGrp="1"/>
          </p:cNvSpPr>
          <p:nvPr>
            <p:ph type="dt" sz="half" idx="10"/>
          </p:nvPr>
        </p:nvSpPr>
        <p:spPr/>
        <p:txBody>
          <a:bodyPr/>
          <a:lstStyle/>
          <a:p>
            <a:fld id="{663E5741-F590-2045-972F-47F8A03DB8D3}" type="datetime1">
              <a:rPr lang="en-US" smtClean="0"/>
              <a:t>2/11/16</a:t>
            </a:fld>
            <a:endParaRPr lang="en-US" dirty="0"/>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315053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Not Doing Unit Tests</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dirty="0" smtClean="0"/>
              <a:t>The </a:t>
            </a:r>
            <a:r>
              <a:rPr lang="en-US" dirty="0"/>
              <a:t>effort was simply overcome by events and never received focus.</a:t>
            </a:r>
          </a:p>
          <a:p>
            <a:r>
              <a:rPr lang="en-US" dirty="0"/>
              <a:t>We tried it, but were unable to sustain the effort when impacted by priority items.</a:t>
            </a:r>
          </a:p>
          <a:p>
            <a:r>
              <a:rPr lang="en-US" dirty="0"/>
              <a:t>We are doing something we call unit tests, but it is not the same definition you have</a:t>
            </a:r>
            <a:r>
              <a:rPr lang="en-US" dirty="0" smtClean="0"/>
              <a:t>.</a:t>
            </a:r>
            <a:endParaRPr lang="en-US" dirty="0"/>
          </a:p>
          <a:p>
            <a:r>
              <a:rPr lang="en-US" dirty="0"/>
              <a:t>We determined that other forms of automated testing were more useful and implemented </a:t>
            </a:r>
            <a:r>
              <a:rPr lang="en-US" dirty="0" smtClean="0"/>
              <a:t>those</a:t>
            </a:r>
            <a:endParaRPr lang="en-US" dirty="0"/>
          </a:p>
        </p:txBody>
      </p:sp>
      <p:sp>
        <p:nvSpPr>
          <p:cNvPr id="4" name="Date Placeholder 3"/>
          <p:cNvSpPr>
            <a:spLocks noGrp="1"/>
          </p:cNvSpPr>
          <p:nvPr>
            <p:ph type="dt" sz="half" idx="10"/>
          </p:nvPr>
        </p:nvSpPr>
        <p:spPr/>
        <p:txBody>
          <a:bodyPr/>
          <a:lstStyle/>
          <a:p>
            <a:fld id="{F6589638-A273-9941-ABC8-05EB24082DEB}"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660473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Relationship of Unit Tests to Other XP Practices</a:t>
            </a:r>
            <a:endParaRPr lang="en-US" dirty="0"/>
          </a:p>
        </p:txBody>
      </p:sp>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59528" y="1510145"/>
            <a:ext cx="8815300" cy="3920240"/>
          </a:xfrm>
          <a:prstGeom prst="rect">
            <a:avLst/>
          </a:prstGeom>
        </p:spPr>
      </p:pic>
      <p:sp>
        <p:nvSpPr>
          <p:cNvPr id="2" name="Date Placeholder 1"/>
          <p:cNvSpPr>
            <a:spLocks noGrp="1"/>
          </p:cNvSpPr>
          <p:nvPr>
            <p:ph type="dt" sz="half" idx="10"/>
          </p:nvPr>
        </p:nvSpPr>
        <p:spPr/>
        <p:txBody>
          <a:bodyPr/>
          <a:lstStyle/>
          <a:p>
            <a:fld id="{304F23E5-354A-E743-83C0-3579AE843F26}" type="datetime1">
              <a:rPr lang="en-US" smtClean="0"/>
              <a:t>2/11/16</a:t>
            </a:fld>
            <a:endParaRPr lang="en-US" dirty="0"/>
          </a:p>
        </p:txBody>
      </p:sp>
      <p:sp>
        <p:nvSpPr>
          <p:cNvPr id="3" name="Footer Placeholder 2"/>
          <p:cNvSpPr>
            <a:spLocks noGrp="1"/>
          </p:cNvSpPr>
          <p:nvPr>
            <p:ph type="ftr" sz="quarter" idx="11"/>
          </p:nvPr>
        </p:nvSpPr>
        <p:spPr/>
        <p:txBody>
          <a:bodyPr/>
          <a:lstStyle/>
          <a:p>
            <a:r>
              <a:rPr lang="en-US" smtClean="0"/>
              <a:t>2016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62664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“What is your approach to testing your product?</a:t>
            </a:r>
            <a:endParaRPr lang="en-US" dirty="0">
              <a:solidFill>
                <a:schemeClr val="tx1"/>
              </a:solidFill>
            </a:endParaRPr>
          </a:p>
        </p:txBody>
      </p:sp>
      <p:sp>
        <p:nvSpPr>
          <p:cNvPr id="3" name="Text Placeholder 2"/>
          <p:cNvSpPr>
            <a:spLocks noGrp="1"/>
          </p:cNvSpPr>
          <p:nvPr>
            <p:ph type="body" sz="quarter" idx="11"/>
          </p:nvPr>
        </p:nvSpPr>
        <p:spPr/>
        <p:txBody>
          <a:bodyPr/>
          <a:lstStyle/>
          <a:p>
            <a:r>
              <a:rPr lang="en-US" dirty="0" smtClean="0">
                <a:solidFill>
                  <a:schemeClr val="tx1"/>
                </a:solidFill>
              </a:rPr>
              <a:t>Brainstorm all the testing you do today</a:t>
            </a:r>
            <a:endParaRPr lang="en-US" dirty="0">
              <a:solidFill>
                <a:schemeClr val="tx1"/>
              </a:solidFill>
            </a:endParaRPr>
          </a:p>
        </p:txBody>
      </p:sp>
      <p:sp>
        <p:nvSpPr>
          <p:cNvPr id="4" name="Date Placeholder 3"/>
          <p:cNvSpPr>
            <a:spLocks noGrp="1"/>
          </p:cNvSpPr>
          <p:nvPr>
            <p:ph type="dt" sz="half" idx="2"/>
          </p:nvPr>
        </p:nvSpPr>
        <p:spPr/>
        <p:txBody>
          <a:bodyPr/>
          <a:lstStyle/>
          <a:p>
            <a:fld id="{B5F1CA85-22C6-9C43-96C6-EDAACBA83817}" type="datetime1">
              <a:rPr lang="en-US" smtClean="0"/>
              <a:t>2/11/16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268847C4-C4B9-5E4F-B35E-1BBAE221F721}" type="slidenum">
              <a:rPr lang="en-US" smtClean="0"/>
              <a:pPr/>
              <a:t>4</a:t>
            </a:fld>
            <a:endParaRPr lang="en-US" dirty="0"/>
          </a:p>
        </p:txBody>
      </p:sp>
    </p:spTree>
    <p:extLst>
      <p:ext uri="{BB962C8B-B14F-4D97-AF65-F5344CB8AC3E}">
        <p14:creationId xmlns:p14="http://schemas.microsoft.com/office/powerpoint/2010/main" val="40940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of Testing Pyramid to Microsoft Tools</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24509" y="1575984"/>
            <a:ext cx="8230692" cy="3735050"/>
          </a:xfrm>
          <a:prstGeom prst="rect">
            <a:avLst/>
          </a:prstGeom>
        </p:spPr>
      </p:pic>
      <p:sp>
        <p:nvSpPr>
          <p:cNvPr id="3" name="Date Placeholder 2"/>
          <p:cNvSpPr>
            <a:spLocks noGrp="1"/>
          </p:cNvSpPr>
          <p:nvPr>
            <p:ph type="dt" sz="half" idx="10"/>
          </p:nvPr>
        </p:nvSpPr>
        <p:spPr/>
        <p:txBody>
          <a:bodyPr/>
          <a:lstStyle/>
          <a:p>
            <a:fld id="{937E1DD2-16A0-BF42-B1D5-E385667B0A16}"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768776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Documented Results – Defects are a Choice</a:t>
            </a:r>
            <a:endParaRPr lang="en-US" dirty="0"/>
          </a:p>
        </p:txBody>
      </p:sp>
      <p:graphicFrame>
        <p:nvGraphicFramePr>
          <p:cNvPr id="4" name="Content Placeholder 3"/>
          <p:cNvGraphicFramePr>
            <a:graphicFrameLocks noGrp="1"/>
          </p:cNvGraphicFramePr>
          <p:nvPr>
            <p:ph sz="quarter" idx="13"/>
            <p:extLst/>
          </p:nvPr>
        </p:nvGraphicFramePr>
        <p:xfrm>
          <a:off x="914400" y="2422525"/>
          <a:ext cx="10363200" cy="1483360"/>
        </p:xfrm>
        <a:graphic>
          <a:graphicData uri="http://schemas.openxmlformats.org/drawingml/2006/table">
            <a:tbl>
              <a:tblPr firstRow="1" bandRow="1">
                <a:tableStyleId>{5C22544A-7EE6-4342-B048-85BDC9FD1C3A}</a:tableStyleId>
              </a:tblPr>
              <a:tblGrid>
                <a:gridCol w="2590800"/>
                <a:gridCol w="2590800"/>
                <a:gridCol w="2590800"/>
                <a:gridCol w="2590800"/>
              </a:tblGrid>
              <a:tr h="370840">
                <a:tc>
                  <a:txBody>
                    <a:bodyPr/>
                    <a:lstStyle/>
                    <a:p>
                      <a:endParaRPr lang="en-US" dirty="0"/>
                    </a:p>
                  </a:txBody>
                  <a:tcPr marL="112035" marR="112035"/>
                </a:tc>
                <a:tc>
                  <a:txBody>
                    <a:bodyPr/>
                    <a:lstStyle/>
                    <a:p>
                      <a:r>
                        <a:rPr lang="en-US" dirty="0" smtClean="0"/>
                        <a:t>Defects / FP</a:t>
                      </a:r>
                      <a:endParaRPr lang="en-US" dirty="0"/>
                    </a:p>
                  </a:txBody>
                  <a:tcPr marL="112035" marR="112035"/>
                </a:tc>
                <a:tc>
                  <a:txBody>
                    <a:bodyPr/>
                    <a:lstStyle/>
                    <a:p>
                      <a:r>
                        <a:rPr lang="en-US" dirty="0" smtClean="0"/>
                        <a:t>% Found</a:t>
                      </a:r>
                      <a:endParaRPr lang="en-US" dirty="0"/>
                    </a:p>
                  </a:txBody>
                  <a:tcPr marL="112035" marR="112035"/>
                </a:tc>
                <a:tc>
                  <a:txBody>
                    <a:bodyPr/>
                    <a:lstStyle/>
                    <a:p>
                      <a:r>
                        <a:rPr lang="en-US" dirty="0" smtClean="0"/>
                        <a:t>Delivered</a:t>
                      </a:r>
                      <a:endParaRPr lang="en-US" dirty="0"/>
                    </a:p>
                  </a:txBody>
                  <a:tcPr marL="112035" marR="112035"/>
                </a:tc>
              </a:tr>
              <a:tr h="370840">
                <a:tc>
                  <a:txBody>
                    <a:bodyPr/>
                    <a:lstStyle/>
                    <a:p>
                      <a:r>
                        <a:rPr lang="en-US" dirty="0" smtClean="0"/>
                        <a:t>Average Team</a:t>
                      </a:r>
                      <a:endParaRPr lang="en-US" dirty="0"/>
                    </a:p>
                  </a:txBody>
                  <a:tcPr marL="112035" marR="112035"/>
                </a:tc>
                <a:tc>
                  <a:txBody>
                    <a:bodyPr/>
                    <a:lstStyle/>
                    <a:p>
                      <a:r>
                        <a:rPr lang="en-US" dirty="0" smtClean="0"/>
                        <a:t>4.5 (1035)</a:t>
                      </a:r>
                      <a:endParaRPr lang="en-US" dirty="0"/>
                    </a:p>
                  </a:txBody>
                  <a:tcPr marL="112035" marR="112035"/>
                </a:tc>
                <a:tc>
                  <a:txBody>
                    <a:bodyPr/>
                    <a:lstStyle/>
                    <a:p>
                      <a:r>
                        <a:rPr lang="en-US" dirty="0" smtClean="0"/>
                        <a:t>80%</a:t>
                      </a:r>
                      <a:endParaRPr lang="en-US" dirty="0"/>
                    </a:p>
                  </a:txBody>
                  <a:tcPr marL="112035" marR="112035"/>
                </a:tc>
                <a:tc>
                  <a:txBody>
                    <a:bodyPr/>
                    <a:lstStyle/>
                    <a:p>
                      <a:r>
                        <a:rPr lang="en-US" dirty="0" smtClean="0"/>
                        <a:t>207</a:t>
                      </a:r>
                      <a:endParaRPr lang="en-US" dirty="0"/>
                    </a:p>
                  </a:txBody>
                  <a:tcPr marL="112035" marR="112035"/>
                </a:tc>
              </a:tr>
              <a:tr h="370840">
                <a:tc>
                  <a:txBody>
                    <a:bodyPr/>
                    <a:lstStyle/>
                    <a:p>
                      <a:r>
                        <a:rPr lang="en-US" dirty="0" smtClean="0"/>
                        <a:t>Best in Class</a:t>
                      </a:r>
                      <a:endParaRPr lang="en-US" dirty="0"/>
                    </a:p>
                  </a:txBody>
                  <a:tcPr marL="112035" marR="112035"/>
                </a:tc>
                <a:tc>
                  <a:txBody>
                    <a:bodyPr/>
                    <a:lstStyle/>
                    <a:p>
                      <a:r>
                        <a:rPr lang="en-US" dirty="0" smtClean="0"/>
                        <a:t>2.0 (460)</a:t>
                      </a:r>
                      <a:endParaRPr lang="en-US" dirty="0"/>
                    </a:p>
                  </a:txBody>
                  <a:tcPr marL="112035" marR="112035"/>
                </a:tc>
                <a:tc>
                  <a:txBody>
                    <a:bodyPr/>
                    <a:lstStyle/>
                    <a:p>
                      <a:r>
                        <a:rPr lang="en-US" dirty="0" smtClean="0"/>
                        <a:t>95%</a:t>
                      </a:r>
                      <a:endParaRPr lang="en-US" dirty="0"/>
                    </a:p>
                  </a:txBody>
                  <a:tcPr marL="112035" marR="112035"/>
                </a:tc>
                <a:tc>
                  <a:txBody>
                    <a:bodyPr/>
                    <a:lstStyle/>
                    <a:p>
                      <a:r>
                        <a:rPr lang="en-US" dirty="0" smtClean="0"/>
                        <a:t>23</a:t>
                      </a:r>
                    </a:p>
                  </a:txBody>
                  <a:tcPr marL="112035" marR="112035"/>
                </a:tc>
              </a:tr>
              <a:tr h="370840">
                <a:tc>
                  <a:txBody>
                    <a:bodyPr/>
                    <a:lstStyle/>
                    <a:p>
                      <a:r>
                        <a:rPr lang="en-US" sz="1800" b="0" i="0" kern="1200" dirty="0" smtClean="0">
                          <a:solidFill>
                            <a:schemeClr val="tx1"/>
                          </a:solidFill>
                          <a:latin typeface="+mn-lt"/>
                          <a:ea typeface="+mn-ea"/>
                          <a:cs typeface="+mn-cs"/>
                        </a:rPr>
                        <a:t>Van </a:t>
                      </a:r>
                      <a:r>
                        <a:rPr lang="en-US" sz="1800" b="0" i="0" kern="1200" dirty="0" err="1" smtClean="0">
                          <a:solidFill>
                            <a:schemeClr val="tx1"/>
                          </a:solidFill>
                          <a:latin typeface="+mn-lt"/>
                          <a:ea typeface="+mn-ea"/>
                          <a:cs typeface="+mn-cs"/>
                        </a:rPr>
                        <a:t>Schooenderwoert</a:t>
                      </a:r>
                      <a:endParaRPr lang="en-US" dirty="0"/>
                    </a:p>
                  </a:txBody>
                  <a:tcPr marL="112035" marR="112035"/>
                </a:tc>
                <a:tc>
                  <a:txBody>
                    <a:bodyPr/>
                    <a:lstStyle/>
                    <a:p>
                      <a:r>
                        <a:rPr lang="en-US" dirty="0" smtClean="0"/>
                        <a:t>0.22</a:t>
                      </a:r>
                      <a:r>
                        <a:rPr lang="en-US" baseline="0" dirty="0" smtClean="0"/>
                        <a:t> (51)</a:t>
                      </a:r>
                      <a:endParaRPr lang="en-US" dirty="0"/>
                    </a:p>
                  </a:txBody>
                  <a:tcPr marL="112035" marR="112035"/>
                </a:tc>
                <a:tc>
                  <a:txBody>
                    <a:bodyPr/>
                    <a:lstStyle/>
                    <a:p>
                      <a:r>
                        <a:rPr lang="en-US" dirty="0" smtClean="0"/>
                        <a:t>59%</a:t>
                      </a:r>
                      <a:endParaRPr lang="en-US" dirty="0"/>
                    </a:p>
                  </a:txBody>
                  <a:tcPr marL="112035" marR="112035"/>
                </a:tc>
                <a:tc>
                  <a:txBody>
                    <a:bodyPr/>
                    <a:lstStyle/>
                    <a:p>
                      <a:r>
                        <a:rPr lang="en-US" dirty="0" smtClean="0"/>
                        <a:t>21</a:t>
                      </a:r>
                      <a:endParaRPr lang="en-US" dirty="0"/>
                    </a:p>
                  </a:txBody>
                  <a:tcPr marL="112035" marR="112035"/>
                </a:tc>
              </a:tr>
            </a:tbl>
          </a:graphicData>
        </a:graphic>
      </p:graphicFrame>
      <p:sp>
        <p:nvSpPr>
          <p:cNvPr id="7" name="Text Placeholder 6"/>
          <p:cNvSpPr>
            <a:spLocks noGrp="1"/>
          </p:cNvSpPr>
          <p:nvPr>
            <p:ph type="body" idx="4294967295"/>
          </p:nvPr>
        </p:nvSpPr>
        <p:spPr>
          <a:xfrm>
            <a:off x="883234" y="1457325"/>
            <a:ext cx="8458200" cy="5400675"/>
          </a:xfrm>
        </p:spPr>
        <p:txBody>
          <a:bodyPr>
            <a:normAutofit/>
          </a:bodyPr>
          <a:lstStyle/>
          <a:p>
            <a:r>
              <a:rPr lang="en-US" dirty="0"/>
              <a:t>Van </a:t>
            </a:r>
            <a:r>
              <a:rPr lang="en-US" dirty="0" err="1"/>
              <a:t>Schooenderwoert</a:t>
            </a:r>
            <a:r>
              <a:rPr lang="en-US" dirty="0"/>
              <a:t> - 4 people / 3 years /  s/w embedded in h/w using web developers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Line Callout 2 4"/>
          <p:cNvSpPr/>
          <p:nvPr/>
        </p:nvSpPr>
        <p:spPr>
          <a:xfrm>
            <a:off x="7385148" y="4726404"/>
            <a:ext cx="1649186" cy="310243"/>
          </a:xfrm>
          <a:prstGeom prst="borderCallout2">
            <a:avLst>
              <a:gd name="adj1" fmla="val 18750"/>
              <a:gd name="adj2" fmla="val -8333"/>
              <a:gd name="adj3" fmla="val 18750"/>
              <a:gd name="adj4" fmla="val -16667"/>
              <a:gd name="adj5" fmla="val -305474"/>
              <a:gd name="adj6" fmla="val -370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“Malpractice”</a:t>
            </a:r>
          </a:p>
        </p:txBody>
      </p:sp>
      <p:sp>
        <p:nvSpPr>
          <p:cNvPr id="6" name="Line Callout 2 5"/>
          <p:cNvSpPr/>
          <p:nvPr/>
        </p:nvSpPr>
        <p:spPr>
          <a:xfrm>
            <a:off x="7692248" y="4295971"/>
            <a:ext cx="1649186" cy="310243"/>
          </a:xfrm>
          <a:prstGeom prst="borderCallout2">
            <a:avLst>
              <a:gd name="adj1" fmla="val 18750"/>
              <a:gd name="adj2" fmla="val -8333"/>
              <a:gd name="adj3" fmla="val 18750"/>
              <a:gd name="adj4" fmla="val -16667"/>
              <a:gd name="adj5" fmla="val -289387"/>
              <a:gd name="adj6" fmla="val -567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“Test &amp; Fix”</a:t>
            </a:r>
          </a:p>
        </p:txBody>
      </p:sp>
      <p:sp>
        <p:nvSpPr>
          <p:cNvPr id="3" name="TextBox 2"/>
          <p:cNvSpPr txBox="1"/>
          <p:nvPr/>
        </p:nvSpPr>
        <p:spPr>
          <a:xfrm>
            <a:off x="2704408" y="5119803"/>
            <a:ext cx="6916189" cy="1491585"/>
          </a:xfrm>
          <a:prstGeom prst="rect">
            <a:avLst/>
          </a:prstGeom>
          <a:noFill/>
        </p:spPr>
        <p:txBody>
          <a:bodyPr wrap="square" rtlCol="0">
            <a:noAutofit/>
          </a:bodyPr>
          <a:lstStyle/>
          <a:p>
            <a:pPr algn="ctr"/>
            <a:r>
              <a:rPr lang="en-US" sz="2000" dirty="0"/>
              <a:t>“… pre-release defect density of 4 products decreased between 40 and 90% relative to similar projects … the cost was that teams experienced a 15-35% increase in initial development … which is easily offset by reduction in maintenance costs”</a:t>
            </a:r>
          </a:p>
          <a:p>
            <a:pPr algn="ctr"/>
            <a:r>
              <a:rPr lang="en-US" sz="2000" dirty="0"/>
              <a:t>						 -  </a:t>
            </a:r>
            <a:r>
              <a:rPr lang="en-US" sz="2000" dirty="0" err="1"/>
              <a:t>Nagappan</a:t>
            </a:r>
            <a:r>
              <a:rPr lang="en-US" sz="2000" dirty="0"/>
              <a:t> et al</a:t>
            </a:r>
          </a:p>
        </p:txBody>
      </p:sp>
      <p:sp>
        <p:nvSpPr>
          <p:cNvPr id="8" name="Date Placeholder 7"/>
          <p:cNvSpPr>
            <a:spLocks noGrp="1"/>
          </p:cNvSpPr>
          <p:nvPr>
            <p:ph type="dt" sz="half" idx="10"/>
          </p:nvPr>
        </p:nvSpPr>
        <p:spPr/>
        <p:txBody>
          <a:bodyPr/>
          <a:lstStyle/>
          <a:p>
            <a:fld id="{A4DFEDF9-E4A9-F340-A34A-AACC358F6A11}" type="datetime1">
              <a:rPr lang="en-US" smtClean="0"/>
              <a:t>2/11/16</a:t>
            </a:fld>
            <a:endParaRPr lang="en-US" dirty="0"/>
          </a:p>
        </p:txBody>
      </p:sp>
      <p:sp>
        <p:nvSpPr>
          <p:cNvPr id="9" name="Footer Placeholder 8"/>
          <p:cNvSpPr>
            <a:spLocks noGrp="1"/>
          </p:cNvSpPr>
          <p:nvPr>
            <p:ph type="ftr" sz="quarter" idx="11"/>
          </p:nvPr>
        </p:nvSpPr>
        <p:spPr/>
        <p:txBody>
          <a:bodyPr/>
          <a:lstStyle/>
          <a:p>
            <a:r>
              <a:rPr lang="en-US" smtClean="0"/>
              <a:t>2016 © Focussed Agile LLC</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481508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Documented Results - Increase Flexibility of Design</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35148559"/>
              </p:ext>
            </p:extLst>
          </p:nvPr>
        </p:nvGraphicFramePr>
        <p:xfrm>
          <a:off x="914400" y="2854325"/>
          <a:ext cx="10363200" cy="2123440"/>
        </p:xfrm>
        <a:graphic>
          <a:graphicData uri="http://schemas.openxmlformats.org/drawingml/2006/table">
            <a:tbl>
              <a:tblPr firstRow="1" bandRow="1">
                <a:tableStyleId>{5C22544A-7EE6-4342-B048-85BDC9FD1C3A}</a:tableStyleId>
              </a:tblPr>
              <a:tblGrid>
                <a:gridCol w="5181600"/>
                <a:gridCol w="5181600"/>
              </a:tblGrid>
              <a:tr h="370840">
                <a:tc>
                  <a:txBody>
                    <a:bodyPr/>
                    <a:lstStyle/>
                    <a:p>
                      <a:r>
                        <a:rPr lang="en-US" dirty="0" smtClean="0"/>
                        <a:t>Add “touch”</a:t>
                      </a:r>
                      <a:endParaRPr lang="en-US" dirty="0"/>
                    </a:p>
                  </a:txBody>
                  <a:tcPr marL="112035" marR="112035"/>
                </a:tc>
                <a:tc>
                  <a:txBody>
                    <a:bodyPr/>
                    <a:lstStyle/>
                    <a:p>
                      <a:r>
                        <a:rPr lang="en-US" dirty="0" smtClean="0"/>
                        <a:t>Deliver ARM (core</a:t>
                      </a:r>
                      <a:r>
                        <a:rPr lang="en-US" baseline="0" dirty="0" smtClean="0"/>
                        <a:t> functions gone)</a:t>
                      </a:r>
                      <a:endParaRPr lang="en-US" dirty="0"/>
                    </a:p>
                  </a:txBody>
                  <a:tcPr marL="112035" marR="112035"/>
                </a:tc>
              </a:tr>
              <a:tr h="370840">
                <a:tc>
                  <a:txBody>
                    <a:bodyPr/>
                    <a:lstStyle/>
                    <a:p>
                      <a:r>
                        <a:rPr lang="en-US" dirty="0" smtClean="0"/>
                        <a:t>6 senior</a:t>
                      </a:r>
                      <a:r>
                        <a:rPr lang="en-US" baseline="0" dirty="0" smtClean="0"/>
                        <a:t> developers</a:t>
                      </a:r>
                    </a:p>
                  </a:txBody>
                  <a:tcPr marL="112035" marR="112035"/>
                </a:tc>
                <a:tc>
                  <a:txBody>
                    <a:bodyPr/>
                    <a:lstStyle/>
                    <a:p>
                      <a:r>
                        <a:rPr lang="en-US" dirty="0" smtClean="0"/>
                        <a:t>3</a:t>
                      </a:r>
                      <a:r>
                        <a:rPr lang="en-US" baseline="0" dirty="0" smtClean="0"/>
                        <a:t> junior developers, plus manager</a:t>
                      </a:r>
                      <a:endParaRPr lang="en-US" dirty="0"/>
                    </a:p>
                  </a:txBody>
                  <a:tcPr marL="112035" marR="112035"/>
                </a:tc>
              </a:tr>
              <a:tr h="370840">
                <a:tc>
                  <a:txBody>
                    <a:bodyPr/>
                    <a:lstStyle/>
                    <a:p>
                      <a:r>
                        <a:rPr lang="en-US" dirty="0" smtClean="0"/>
                        <a:t>Used traditional re-design</a:t>
                      </a:r>
                      <a:r>
                        <a:rPr lang="en-US" baseline="0" dirty="0" smtClean="0"/>
                        <a:t> approach</a:t>
                      </a:r>
                      <a:endParaRPr lang="en-US" dirty="0"/>
                    </a:p>
                  </a:txBody>
                  <a:tcPr marL="112035" marR="112035"/>
                </a:tc>
                <a:tc>
                  <a:txBody>
                    <a:bodyPr/>
                    <a:lstStyle/>
                    <a:p>
                      <a:r>
                        <a:rPr lang="en-US" dirty="0" smtClean="0"/>
                        <a:t>Taught</a:t>
                      </a:r>
                      <a:r>
                        <a:rPr lang="en-US" baseline="0" dirty="0" smtClean="0"/>
                        <a:t> refactoring, unit tests</a:t>
                      </a:r>
                      <a:endParaRPr lang="en-US" dirty="0"/>
                    </a:p>
                  </a:txBody>
                  <a:tcPr marL="112035" marR="112035"/>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year to</a:t>
                      </a:r>
                      <a:r>
                        <a:rPr lang="en-US" baseline="0" dirty="0" smtClean="0"/>
                        <a:t> develop, 2.5 years to stabilize</a:t>
                      </a:r>
                      <a:endParaRPr lang="en-US" dirty="0" smtClean="0"/>
                    </a:p>
                  </a:txBody>
                  <a:tcPr marL="112035" marR="112035"/>
                </a:tc>
                <a:tc>
                  <a:txBody>
                    <a:bodyPr/>
                    <a:lstStyle/>
                    <a:p>
                      <a:r>
                        <a:rPr lang="en-US" dirty="0" smtClean="0"/>
                        <a:t>1</a:t>
                      </a:r>
                      <a:r>
                        <a:rPr lang="en-US" baseline="30000" dirty="0" smtClean="0"/>
                        <a:t>st</a:t>
                      </a:r>
                      <a:r>
                        <a:rPr lang="en-US" dirty="0" smtClean="0"/>
                        <a:t> month had code, 2</a:t>
                      </a:r>
                      <a:r>
                        <a:rPr lang="en-US" baseline="0" dirty="0" smtClean="0"/>
                        <a:t> bugs (root cause analysis), 9 months to complete</a:t>
                      </a:r>
                      <a:endParaRPr lang="en-US" dirty="0"/>
                    </a:p>
                  </a:txBody>
                  <a:tcPr marL="112035" marR="112035"/>
                </a:tc>
              </a:tr>
              <a:tr h="370840">
                <a:tc>
                  <a:txBody>
                    <a:bodyPr/>
                    <a:lstStyle/>
                    <a:p>
                      <a:r>
                        <a:rPr lang="en-US" baseline="0" dirty="0" smtClean="0"/>
                        <a:t>Shipped bugs</a:t>
                      </a:r>
                      <a:endParaRPr lang="en-US" dirty="0"/>
                    </a:p>
                  </a:txBody>
                  <a:tcPr marL="112035" marR="112035"/>
                </a:tc>
                <a:tc>
                  <a:txBody>
                    <a:bodyPr/>
                    <a:lstStyle/>
                    <a:p>
                      <a:r>
                        <a:rPr lang="en-US" dirty="0" smtClean="0"/>
                        <a:t>32 bugs total</a:t>
                      </a:r>
                      <a:endParaRPr lang="en-US" dirty="0"/>
                    </a:p>
                  </a:txBody>
                  <a:tcPr marL="112035" marR="112035"/>
                </a:tc>
              </a:tr>
            </a:tbl>
          </a:graphicData>
        </a:graphic>
      </p:graphicFrame>
      <p:sp>
        <p:nvSpPr>
          <p:cNvPr id="5" name="Text Placeholder 4"/>
          <p:cNvSpPr>
            <a:spLocks noGrp="1"/>
          </p:cNvSpPr>
          <p:nvPr>
            <p:ph type="body" idx="4294967295"/>
          </p:nvPr>
        </p:nvSpPr>
        <p:spPr>
          <a:xfrm>
            <a:off x="939800" y="1574800"/>
            <a:ext cx="8308975" cy="5592763"/>
          </a:xfrm>
        </p:spPr>
        <p:txBody>
          <a:bodyPr>
            <a:normAutofit/>
          </a:bodyPr>
          <a:lstStyle/>
          <a:p>
            <a:r>
              <a:rPr lang="en-US" dirty="0" smtClean="0"/>
              <a:t>Microsoft</a:t>
            </a:r>
            <a:r>
              <a:rPr lang="en-US" baseline="0" dirty="0" smtClean="0"/>
              <a:t> Word</a:t>
            </a:r>
            <a:r>
              <a:rPr lang="en-US" dirty="0" smtClean="0"/>
              <a:t> - c</a:t>
            </a:r>
            <a:r>
              <a:rPr lang="en-US" baseline="0" dirty="0" smtClean="0"/>
              <a:t>ore input function</a:t>
            </a:r>
          </a:p>
          <a:p>
            <a:pPr lvl="1"/>
            <a:r>
              <a:rPr lang="en-US" dirty="0" smtClean="0"/>
              <a:t>27,000 lines long</a:t>
            </a:r>
          </a:p>
          <a:p>
            <a:pPr lvl="1"/>
            <a:r>
              <a:rPr lang="en-US" dirty="0" smtClean="0"/>
              <a:t>Well designed</a:t>
            </a:r>
            <a:r>
              <a:rPr lang="en-US" baseline="0" dirty="0" smtClean="0"/>
              <a:t> 20 years ago, but lots of add-ons since</a:t>
            </a:r>
          </a:p>
          <a:p>
            <a:endParaRPr lang="en-US" dirty="0" smtClean="0"/>
          </a:p>
          <a:p>
            <a:endParaRPr lang="en-US" dirty="0" smtClean="0"/>
          </a:p>
          <a:p>
            <a:pPr marL="0" indent="0">
              <a:buNone/>
            </a:pPr>
            <a:endParaRPr lang="en-US" dirty="0" smtClean="0"/>
          </a:p>
          <a:p>
            <a:endParaRPr lang="en-US" dirty="0" smtClean="0"/>
          </a:p>
          <a:p>
            <a:endParaRPr lang="en-US" dirty="0" smtClean="0"/>
          </a:p>
          <a:p>
            <a:r>
              <a:rPr lang="en-US" dirty="0" smtClean="0"/>
              <a:t>Means</a:t>
            </a:r>
          </a:p>
          <a:p>
            <a:pPr lvl="1"/>
            <a:r>
              <a:rPr lang="en-US" baseline="0" dirty="0" smtClean="0"/>
              <a:t>Design evolves,</a:t>
            </a:r>
            <a:r>
              <a:rPr lang="en-US" dirty="0" smtClean="0"/>
              <a:t> low cost of change</a:t>
            </a:r>
            <a:endParaRPr lang="en-US" baseline="0" dirty="0" smtClean="0"/>
          </a:p>
        </p:txBody>
      </p:sp>
      <p:sp>
        <p:nvSpPr>
          <p:cNvPr id="3" name="Date Placeholder 2"/>
          <p:cNvSpPr>
            <a:spLocks noGrp="1"/>
          </p:cNvSpPr>
          <p:nvPr>
            <p:ph type="dt" sz="half" idx="10"/>
          </p:nvPr>
        </p:nvSpPr>
        <p:spPr/>
        <p:txBody>
          <a:bodyPr/>
          <a:lstStyle/>
          <a:p>
            <a:fld id="{6F0E4338-7544-2D44-835B-1F5972370DF7}" type="datetime1">
              <a:rPr lang="en-US" smtClean="0"/>
              <a:t>2/11/16</a:t>
            </a:fld>
            <a:endParaRPr lang="en-US" dirty="0"/>
          </a:p>
        </p:txBody>
      </p:sp>
      <p:sp>
        <p:nvSpPr>
          <p:cNvPr id="6" name="Footer Placeholder 5"/>
          <p:cNvSpPr>
            <a:spLocks noGrp="1"/>
          </p:cNvSpPr>
          <p:nvPr>
            <p:ph type="ftr" sz="quarter" idx="11"/>
          </p:nvPr>
        </p:nvSpPr>
        <p:spPr/>
        <p:txBody>
          <a:bodyPr/>
          <a:lstStyle/>
          <a:p>
            <a:r>
              <a:rPr lang="en-US" smtClean="0"/>
              <a:t>2016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128656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Exploit?</a:t>
            </a:r>
            <a:endParaRPr lang="en-US" dirty="0"/>
          </a:p>
        </p:txBody>
      </p:sp>
      <p:sp>
        <p:nvSpPr>
          <p:cNvPr id="3" name="Content Placeholder 2"/>
          <p:cNvSpPr>
            <a:spLocks noGrp="1"/>
          </p:cNvSpPr>
          <p:nvPr>
            <p:ph sz="quarter" idx="13"/>
          </p:nvPr>
        </p:nvSpPr>
        <p:spPr>
          <a:prstGeom prst="rect">
            <a:avLst/>
          </a:prstGeom>
        </p:spPr>
        <p:txBody>
          <a:bodyPr/>
          <a:lstStyle/>
          <a:p>
            <a:r>
              <a:rPr lang="en-US" dirty="0" smtClean="0"/>
              <a:t>No bug database</a:t>
            </a:r>
          </a:p>
          <a:p>
            <a:pPr lvl="1"/>
            <a:r>
              <a:rPr lang="en-US" dirty="0" smtClean="0"/>
              <a:t>We’ve only got a couple of bugs</a:t>
            </a:r>
          </a:p>
          <a:p>
            <a:r>
              <a:rPr lang="en-US" dirty="0" smtClean="0"/>
              <a:t>Deliver maximum value first</a:t>
            </a:r>
          </a:p>
          <a:p>
            <a:pPr lvl="1"/>
            <a:r>
              <a:rPr lang="en-US" dirty="0" smtClean="0"/>
              <a:t>Not based on dependency hierarchy for example</a:t>
            </a:r>
          </a:p>
          <a:p>
            <a:r>
              <a:rPr lang="en-US" dirty="0" smtClean="0"/>
              <a:t>Use shipping software to capture market intelligence</a:t>
            </a:r>
          </a:p>
          <a:p>
            <a:pPr lvl="1"/>
            <a:r>
              <a:rPr lang="en-US" dirty="0" smtClean="0"/>
              <a:t>As everything works, we can now do A/B testing</a:t>
            </a:r>
            <a:endParaRPr lang="en-US" dirty="0"/>
          </a:p>
        </p:txBody>
      </p:sp>
      <p:sp>
        <p:nvSpPr>
          <p:cNvPr id="4" name="Date Placeholder 3"/>
          <p:cNvSpPr>
            <a:spLocks noGrp="1"/>
          </p:cNvSpPr>
          <p:nvPr>
            <p:ph type="dt" sz="half" idx="10"/>
          </p:nvPr>
        </p:nvSpPr>
        <p:spPr/>
        <p:txBody>
          <a:bodyPr/>
          <a:lstStyle/>
          <a:p>
            <a:fld id="{98206D2E-C995-C748-ADBF-E254FE2D5A49}"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25199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Get There?</a:t>
            </a:r>
            <a:endParaRPr lang="en-US" dirty="0"/>
          </a:p>
        </p:txBody>
      </p:sp>
      <p:sp>
        <p:nvSpPr>
          <p:cNvPr id="3" name="Content Placeholder 2"/>
          <p:cNvSpPr>
            <a:spLocks noGrp="1"/>
          </p:cNvSpPr>
          <p:nvPr>
            <p:ph sz="quarter" idx="13"/>
          </p:nvPr>
        </p:nvSpPr>
        <p:spPr>
          <a:prstGeom prst="rect">
            <a:avLst/>
          </a:prstGeom>
        </p:spPr>
        <p:txBody>
          <a:bodyPr/>
          <a:lstStyle/>
          <a:p>
            <a:r>
              <a:rPr lang="en-US" dirty="0" smtClean="0"/>
              <a:t>Core practices</a:t>
            </a:r>
          </a:p>
          <a:p>
            <a:pPr lvl="1"/>
            <a:r>
              <a:rPr lang="en-US" dirty="0" smtClean="0"/>
              <a:t>Test Driven Development (TDD)</a:t>
            </a:r>
          </a:p>
          <a:p>
            <a:pPr lvl="1"/>
            <a:r>
              <a:rPr lang="en-US" dirty="0" smtClean="0"/>
              <a:t>Pair Programming</a:t>
            </a:r>
          </a:p>
          <a:p>
            <a:pPr lvl="1"/>
            <a:r>
              <a:rPr lang="en-US" dirty="0" smtClean="0"/>
              <a:t>Refactoring</a:t>
            </a:r>
          </a:p>
          <a:p>
            <a:pPr lvl="1"/>
            <a:r>
              <a:rPr lang="en-US" dirty="0" smtClean="0"/>
              <a:t>Retrospectives (so you don’t go crazy doing the first 3)</a:t>
            </a:r>
            <a:endParaRPr lang="en-US" dirty="0"/>
          </a:p>
        </p:txBody>
      </p:sp>
      <p:sp>
        <p:nvSpPr>
          <p:cNvPr id="4" name="Date Placeholder 3"/>
          <p:cNvSpPr>
            <a:spLocks noGrp="1"/>
          </p:cNvSpPr>
          <p:nvPr>
            <p:ph type="dt" sz="half" idx="10"/>
          </p:nvPr>
        </p:nvSpPr>
        <p:spPr/>
        <p:txBody>
          <a:bodyPr/>
          <a:lstStyle/>
          <a:p>
            <a:fld id="{8B02B177-CD36-F74B-937D-F7ACEC59D337}"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05537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 Cannot Test Quality Into a Product</a:t>
            </a:r>
            <a:endParaRPr lang="en-US" dirty="0"/>
          </a:p>
        </p:txBody>
      </p:sp>
      <p:sp>
        <p:nvSpPr>
          <p:cNvPr id="8" name="Content Placeholder 7"/>
          <p:cNvSpPr>
            <a:spLocks noGrp="1"/>
          </p:cNvSpPr>
          <p:nvPr>
            <p:ph sz="quarter" idx="13"/>
          </p:nvPr>
        </p:nvSpPr>
        <p:spPr>
          <a:prstGeom prst="rect">
            <a:avLst/>
          </a:prstGeom>
        </p:spPr>
        <p:txBody>
          <a:bodyPr>
            <a:normAutofit fontScale="77500" lnSpcReduction="20000"/>
          </a:bodyPr>
          <a:lstStyle/>
          <a:p>
            <a:pPr algn="ctr">
              <a:buNone/>
            </a:pPr>
            <a:r>
              <a:rPr lang="en-US" dirty="0"/>
              <a:t>“Trying to improve software quality by increasing the amount of testing is like trying to lose weight by weighing yourself more often.  What you eat before you step onto the scales determines how much you weigh, and software development techniques you use determine how many errors testing will find.  If you want to lose weight, don't buy a new scale; change your diet.</a:t>
            </a:r>
          </a:p>
          <a:p>
            <a:pPr algn="ctr">
              <a:buNone/>
            </a:pPr>
            <a:endParaRPr lang="en-US" i="1" dirty="0" smtClean="0"/>
          </a:p>
          <a:p>
            <a:pPr algn="ctr">
              <a:buNone/>
            </a:pPr>
            <a:r>
              <a:rPr lang="en-US" i="1" dirty="0" smtClean="0"/>
              <a:t>If </a:t>
            </a:r>
            <a:r>
              <a:rPr lang="en-US" i="1" dirty="0"/>
              <a:t>you want to improve your software, don't test more; develop better</a:t>
            </a:r>
            <a:r>
              <a:rPr lang="en-US" dirty="0"/>
              <a:t>." </a:t>
            </a:r>
          </a:p>
          <a:p>
            <a:pPr marL="0" indent="0" algn="ctr">
              <a:buNone/>
            </a:pPr>
            <a:endParaRPr lang="en-US" dirty="0"/>
          </a:p>
          <a:p>
            <a:pPr algn="ctr">
              <a:buNone/>
            </a:pPr>
            <a:r>
              <a:rPr lang="en-US" dirty="0"/>
              <a:t>Steve C McConnell</a:t>
            </a:r>
          </a:p>
        </p:txBody>
      </p:sp>
      <p:pic>
        <p:nvPicPr>
          <p:cNvPr id="10" name="Content Placeholder 9"/>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333406" y="1706563"/>
            <a:ext cx="2782987" cy="4084637"/>
          </a:xfrm>
          <a:prstGeom prst="rect">
            <a:avLst/>
          </a:prstGeom>
        </p:spPr>
      </p:pic>
      <p:sp>
        <p:nvSpPr>
          <p:cNvPr id="4" name="Date Placeholder 3"/>
          <p:cNvSpPr>
            <a:spLocks noGrp="1"/>
          </p:cNvSpPr>
          <p:nvPr>
            <p:ph type="dt" sz="half" idx="10"/>
          </p:nvPr>
        </p:nvSpPr>
        <p:spPr/>
        <p:txBody>
          <a:bodyPr/>
          <a:lstStyle/>
          <a:p>
            <a:fld id="{58031947-296D-C54A-8140-6682D5247B9B}" type="datetime1">
              <a:rPr lang="en-US" smtClean="0"/>
              <a:t>2/11/16</a:t>
            </a:fld>
            <a:endParaRPr lang="en-US" dirty="0"/>
          </a:p>
        </p:txBody>
      </p:sp>
      <p:sp>
        <p:nvSpPr>
          <p:cNvPr id="6" name="Slide Number Placeholder 5"/>
          <p:cNvSpPr>
            <a:spLocks noGrp="1"/>
          </p:cNvSpPr>
          <p:nvPr>
            <p:ph type="sldNum" sz="quarter" idx="12"/>
          </p:nvPr>
        </p:nvSpPr>
        <p:spPr/>
        <p:txBody>
          <a:bodyPr/>
          <a:lstStyle/>
          <a:p>
            <a:fld id="{268847C4-C4B9-5E4F-B35E-1BBAE221F721}" type="slidenum">
              <a:rPr lang="en-US" smtClean="0"/>
              <a:t>5</a:t>
            </a:fld>
            <a:endParaRPr lang="en-US"/>
          </a:p>
        </p:txBody>
      </p:sp>
      <p:sp>
        <p:nvSpPr>
          <p:cNvPr id="2" name="Footer Placeholder 1"/>
          <p:cNvSpPr>
            <a:spLocks noGrp="1"/>
          </p:cNvSpPr>
          <p:nvPr>
            <p:ph type="ftr" sz="quarter" idx="11"/>
          </p:nvPr>
        </p:nvSpPr>
        <p:spPr/>
        <p:txBody>
          <a:bodyPr/>
          <a:lstStyle/>
          <a:p>
            <a:r>
              <a:rPr lang="en-US" smtClean="0"/>
              <a:t>2016 © Focussed Agile LLC</a:t>
            </a:r>
            <a:endParaRPr lang="en-US" dirty="0"/>
          </a:p>
        </p:txBody>
      </p:sp>
    </p:spTree>
    <p:extLst>
      <p:ext uri="{BB962C8B-B14F-4D97-AF65-F5344CB8AC3E}">
        <p14:creationId xmlns:p14="http://schemas.microsoft.com/office/powerpoint/2010/main" val="47453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Intentionally Introduce Bugs</a:t>
            </a:r>
            <a:endParaRPr lang="en-US" dirty="0"/>
          </a:p>
        </p:txBody>
      </p:sp>
      <p:pic>
        <p:nvPicPr>
          <p:cNvPr id="1026" name="Picture 2"/>
          <p:cNvPicPr>
            <a:picLocks noChangeAspect="1" noChangeArrowheads="1"/>
          </p:cNvPicPr>
          <p:nvPr/>
        </p:nvPicPr>
        <p:blipFill>
          <a:blip r:embed="rId3"/>
          <a:srcRect/>
          <a:stretch>
            <a:fillRect/>
          </a:stretch>
        </p:blipFill>
        <p:spPr bwMode="auto">
          <a:xfrm>
            <a:off x="838200" y="1084221"/>
            <a:ext cx="6096000" cy="4818742"/>
          </a:xfrm>
          <a:prstGeom prst="rect">
            <a:avLst/>
          </a:prstGeom>
          <a:noFill/>
          <a:ln w="9525">
            <a:noFill/>
            <a:miter lim="800000"/>
            <a:headEnd/>
            <a:tailEnd/>
          </a:ln>
        </p:spPr>
      </p:pic>
      <p:sp>
        <p:nvSpPr>
          <p:cNvPr id="3" name="Content Placeholder 2"/>
          <p:cNvSpPr>
            <a:spLocks noGrp="1"/>
          </p:cNvSpPr>
          <p:nvPr>
            <p:ph idx="4294967295"/>
          </p:nvPr>
        </p:nvSpPr>
        <p:spPr>
          <a:xfrm>
            <a:off x="7137400" y="1398744"/>
            <a:ext cx="4064000" cy="3960656"/>
          </a:xfrm>
          <a:prstGeom prst="rect">
            <a:avLst/>
          </a:prstGeom>
          <a:solidFill>
            <a:schemeClr val="bg1">
              <a:alpha val="61000"/>
            </a:schemeClr>
          </a:solidFill>
        </p:spPr>
        <p:txBody>
          <a:bodyPr>
            <a:normAutofit fontScale="85000" lnSpcReduction="10000"/>
          </a:bodyPr>
          <a:lstStyle/>
          <a:p>
            <a:pPr>
              <a:buNone/>
            </a:pPr>
            <a:r>
              <a:rPr lang="en-US" b="1" u="sng" dirty="0" smtClean="0">
                <a:effectLst>
                  <a:outerShdw blurRad="38100" dist="38100" dir="2700000" algn="tl">
                    <a:srgbClr val="000000">
                      <a:alpha val="43137"/>
                    </a:srgbClr>
                  </a:outerShdw>
                </a:effectLst>
              </a:rPr>
              <a:t>We love our bugs!</a:t>
            </a:r>
          </a:p>
          <a:p>
            <a:pPr>
              <a:buNone/>
            </a:pPr>
            <a:r>
              <a:rPr lang="en-US" dirty="0" smtClean="0">
                <a:effectLst>
                  <a:outerShdw blurRad="38100" dist="38100" dir="2700000" algn="tl">
                    <a:srgbClr val="000000">
                      <a:alpha val="43137"/>
                    </a:srgbClr>
                  </a:outerShdw>
                </a:effectLst>
              </a:rPr>
              <a:t>They are handcrafted by a developer, often a team of developers</a:t>
            </a:r>
          </a:p>
          <a:p>
            <a:pPr>
              <a:buNone/>
            </a:pPr>
            <a:r>
              <a:rPr lang="en-US" dirty="0" smtClean="0">
                <a:effectLst>
                  <a:outerShdw blurRad="38100" dist="38100" dir="2700000" algn="tl">
                    <a:srgbClr val="000000">
                      <a:alpha val="43137"/>
                    </a:srgbClr>
                  </a:outerShdw>
                </a:effectLst>
              </a:rPr>
              <a:t>We love to find them</a:t>
            </a:r>
          </a:p>
          <a:p>
            <a:pPr>
              <a:buNone/>
            </a:pPr>
            <a:r>
              <a:rPr lang="en-US" dirty="0" smtClean="0">
                <a:effectLst>
                  <a:outerShdw blurRad="38100" dist="38100" dir="2700000" algn="tl">
                    <a:srgbClr val="000000">
                      <a:alpha val="43137"/>
                    </a:srgbClr>
                  </a:outerShdw>
                </a:effectLst>
              </a:rPr>
              <a:t>We then create huge lists of them</a:t>
            </a:r>
          </a:p>
          <a:p>
            <a:pPr>
              <a:buNone/>
            </a:pPr>
            <a:r>
              <a:rPr lang="en-US" dirty="0" smtClean="0">
                <a:effectLst>
                  <a:outerShdw blurRad="38100" dist="38100" dir="2700000" algn="tl">
                    <a:srgbClr val="000000">
                      <a:alpha val="43137"/>
                    </a:srgbClr>
                  </a:outerShdw>
                </a:effectLst>
              </a:rPr>
              <a:t>We then plan what we are going to do about them</a:t>
            </a:r>
          </a:p>
          <a:p>
            <a:pPr>
              <a:buNone/>
            </a:pPr>
            <a:r>
              <a:rPr lang="en-US" dirty="0" smtClean="0">
                <a:effectLst>
                  <a:outerShdw blurRad="38100" dist="38100" dir="2700000" algn="tl">
                    <a:srgbClr val="000000">
                      <a:alpha val="43137"/>
                    </a:srgbClr>
                  </a:outerShdw>
                </a:effectLst>
              </a:rPr>
              <a:t>We then work on them</a:t>
            </a:r>
          </a:p>
          <a:p>
            <a:pPr>
              <a:buNone/>
            </a:pPr>
            <a:r>
              <a:rPr lang="en-US" dirty="0" smtClean="0">
                <a:effectLst>
                  <a:outerShdw blurRad="38100" dist="38100" dir="2700000" algn="tl">
                    <a:srgbClr val="000000">
                      <a:alpha val="43137"/>
                    </a:srgbClr>
                  </a:outerShdw>
                </a:effectLst>
              </a:rPr>
              <a:t>We then introduce new bugs because of them</a:t>
            </a:r>
            <a:endParaRPr lang="en-US" dirty="0">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fld id="{6728A753-EF7E-114B-B9BA-91840D3119CF}" type="datetime1">
              <a:rPr lang="en-US" smtClean="0"/>
              <a:t>2/11/16</a:t>
            </a:fld>
            <a:endParaRPr lang="en-US"/>
          </a:p>
        </p:txBody>
      </p:sp>
      <p:sp>
        <p:nvSpPr>
          <p:cNvPr id="6" name="Slide Number Placeholder 5"/>
          <p:cNvSpPr>
            <a:spLocks noGrp="1"/>
          </p:cNvSpPr>
          <p:nvPr>
            <p:ph type="sldNum" sz="quarter" idx="12"/>
          </p:nvPr>
        </p:nvSpPr>
        <p:spPr/>
        <p:txBody>
          <a:bodyPr/>
          <a:lstStyle/>
          <a:p>
            <a:fld id="{268847C4-C4B9-5E4F-B35E-1BBAE221F721}" type="slidenum">
              <a:rPr lang="en-US" smtClean="0"/>
              <a:pPr/>
              <a:t>6</a:t>
            </a:fld>
            <a:endParaRPr lang="en-US"/>
          </a:p>
        </p:txBody>
      </p:sp>
      <p:sp>
        <p:nvSpPr>
          <p:cNvPr id="4" name="Footer Placeholder 3"/>
          <p:cNvSpPr>
            <a:spLocks noGrp="1"/>
          </p:cNvSpPr>
          <p:nvPr>
            <p:ph type="ftr" sz="quarter" idx="11"/>
          </p:nvPr>
        </p:nvSpPr>
        <p:spPr/>
        <p:txBody>
          <a:bodyPr/>
          <a:lstStyle/>
          <a:p>
            <a:r>
              <a:rPr lang="en-US" smtClean="0"/>
              <a:t>2016 © Focussed Agile LLC</a:t>
            </a:r>
            <a:endParaRPr lang="en-US" dirty="0"/>
          </a:p>
        </p:txBody>
      </p:sp>
    </p:spTree>
    <p:extLst>
      <p:ext uri="{BB962C8B-B14F-4D97-AF65-F5344CB8AC3E}">
        <p14:creationId xmlns:p14="http://schemas.microsoft.com/office/powerpoint/2010/main" val="129086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Team” </a:t>
            </a:r>
            <a:r>
              <a:rPr lang="en-US" dirty="0"/>
              <a:t>A</a:t>
            </a:r>
            <a:r>
              <a:rPr lang="en-US" dirty="0" smtClean="0"/>
              <a:t>pproach</a:t>
            </a:r>
            <a:endParaRPr lang="en-US" dirty="0"/>
          </a:p>
        </p:txBody>
      </p:sp>
      <p:sp>
        <p:nvSpPr>
          <p:cNvPr id="3" name="Content Placeholder 2"/>
          <p:cNvSpPr>
            <a:spLocks noGrp="1"/>
          </p:cNvSpPr>
          <p:nvPr>
            <p:ph sz="quarter" idx="13"/>
          </p:nvPr>
        </p:nvSpPr>
        <p:spPr>
          <a:prstGeom prst="rect">
            <a:avLst/>
          </a:prstGeom>
        </p:spPr>
        <p:txBody>
          <a:bodyPr>
            <a:normAutofit fontScale="62500" lnSpcReduction="20000"/>
          </a:bodyPr>
          <a:lstStyle/>
          <a:p>
            <a:r>
              <a:rPr lang="en-US" sz="2400" dirty="0"/>
              <a:t>Team is committed to testing, quality</a:t>
            </a:r>
          </a:p>
          <a:p>
            <a:r>
              <a:rPr lang="en-US" sz="2400" dirty="0"/>
              <a:t>Daily collaboration on quality</a:t>
            </a:r>
          </a:p>
          <a:p>
            <a:r>
              <a:rPr lang="en-US" sz="2400" dirty="0"/>
              <a:t>Team learns together how to improve quality</a:t>
            </a:r>
          </a:p>
          <a:p>
            <a:pPr lvl="1"/>
            <a:r>
              <a:rPr lang="en-US" sz="2000" dirty="0"/>
              <a:t>Team should take time to learn </a:t>
            </a:r>
          </a:p>
          <a:p>
            <a:r>
              <a:rPr lang="en-US" sz="2400" dirty="0"/>
              <a:t>When testing is a team priority</a:t>
            </a:r>
          </a:p>
          <a:p>
            <a:pPr lvl="1"/>
            <a:r>
              <a:rPr lang="en-US" sz="2000" dirty="0"/>
              <a:t>Testing is involved in detailing requirements and design</a:t>
            </a:r>
          </a:p>
          <a:p>
            <a:pPr lvl="1"/>
            <a:r>
              <a:rPr lang="en-US" sz="2000" dirty="0"/>
              <a:t>Anyone can sign up for testing tasks</a:t>
            </a:r>
          </a:p>
          <a:p>
            <a:pPr lvl="1"/>
            <a:r>
              <a:rPr lang="en-US" sz="2000" dirty="0"/>
              <a:t>Team designs testable code</a:t>
            </a:r>
          </a:p>
          <a:p>
            <a:r>
              <a:rPr lang="en-US" sz="2400" dirty="0"/>
              <a:t>Quality, not speed, is the goal of agile development</a:t>
            </a:r>
          </a:p>
          <a:p>
            <a:r>
              <a:rPr lang="en-US" sz="2400" dirty="0"/>
              <a:t>Testers help clarify customer requirements and turn them into tests that help guide development</a:t>
            </a:r>
          </a:p>
          <a:p>
            <a:pPr lvl="1"/>
            <a:r>
              <a:rPr lang="en-US" sz="2000" dirty="0"/>
              <a:t>See acceptance tests </a:t>
            </a:r>
          </a:p>
          <a:p>
            <a:r>
              <a:rPr lang="en-US" sz="2400" dirty="0"/>
              <a:t>“Power of Three”</a:t>
            </a:r>
          </a:p>
          <a:p>
            <a:pPr lvl="1"/>
            <a:r>
              <a:rPr lang="en-US" sz="2000" dirty="0"/>
              <a:t>Tester, developer and business expert working together</a:t>
            </a:r>
          </a:p>
        </p:txBody>
      </p:sp>
      <p:sp>
        <p:nvSpPr>
          <p:cNvPr id="4" name="Date Placeholder 3"/>
          <p:cNvSpPr>
            <a:spLocks noGrp="1"/>
          </p:cNvSpPr>
          <p:nvPr>
            <p:ph type="dt" sz="half" idx="10"/>
          </p:nvPr>
        </p:nvSpPr>
        <p:spPr/>
        <p:txBody>
          <a:bodyPr/>
          <a:lstStyle/>
          <a:p>
            <a:fld id="{3A1F1B0C-B368-1E4B-AC0A-5C53E5908942}" type="datetime1">
              <a:rPr lang="en-US" smtClean="0"/>
              <a:t>2/11/16</a:t>
            </a:fld>
            <a:endParaRPr lang="en-US" dirty="0"/>
          </a:p>
        </p:txBody>
      </p:sp>
      <p:sp>
        <p:nvSpPr>
          <p:cNvPr id="5" name="Footer Placeholder 4"/>
          <p:cNvSpPr>
            <a:spLocks noGrp="1"/>
          </p:cNvSpPr>
          <p:nvPr>
            <p:ph type="ftr" sz="quarter" idx="11"/>
          </p:nvPr>
        </p:nvSpPr>
        <p:spPr/>
        <p:txBody>
          <a:bodyPr/>
          <a:lstStyle/>
          <a:p>
            <a:r>
              <a:rPr lang="en-US" smtClean="0"/>
              <a:t>2016 © Focussed Agile LLC</a:t>
            </a:r>
            <a:endParaRPr lang="en-US"/>
          </a:p>
        </p:txBody>
      </p:sp>
      <p:sp>
        <p:nvSpPr>
          <p:cNvPr id="6" name="Slide Number Placeholder 5"/>
          <p:cNvSpPr>
            <a:spLocks noGrp="1"/>
          </p:cNvSpPr>
          <p:nvPr>
            <p:ph type="sldNum" sz="quarter" idx="12"/>
          </p:nvPr>
        </p:nvSpPr>
        <p:spPr/>
        <p:txBody>
          <a:bodyPr/>
          <a:lstStyle/>
          <a:p>
            <a:fld id="{268847C4-C4B9-5E4F-B35E-1BBAE221F721}" type="slidenum">
              <a:rPr lang="en-US" smtClean="0"/>
              <a:t>7</a:t>
            </a:fld>
            <a:endParaRPr lang="en-US"/>
          </a:p>
        </p:txBody>
      </p:sp>
    </p:spTree>
    <p:extLst>
      <p:ext uri="{BB962C8B-B14F-4D97-AF65-F5344CB8AC3E}">
        <p14:creationId xmlns:p14="http://schemas.microsoft.com/office/powerpoint/2010/main" val="87961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Categorizing Testing</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971800" y="1122967"/>
            <a:ext cx="6553200" cy="5513010"/>
          </a:xfrm>
          <a:prstGeom prst="rect">
            <a:avLst/>
          </a:prstGeom>
        </p:spPr>
      </p:pic>
      <p:sp>
        <p:nvSpPr>
          <p:cNvPr id="6" name="Date Placeholder 5"/>
          <p:cNvSpPr>
            <a:spLocks noGrp="1"/>
          </p:cNvSpPr>
          <p:nvPr>
            <p:ph type="dt" sz="half" idx="10"/>
          </p:nvPr>
        </p:nvSpPr>
        <p:spPr/>
        <p:txBody>
          <a:bodyPr/>
          <a:lstStyle/>
          <a:p>
            <a:fld id="{7A2FF538-B780-2B4F-95F7-B1AA70F349C5}" type="datetime1">
              <a:rPr lang="en-US" smtClean="0"/>
              <a:t>2/11/16</a:t>
            </a:fld>
            <a:endParaRPr lang="en-US" dirty="0"/>
          </a:p>
        </p:txBody>
      </p:sp>
      <p:sp>
        <p:nvSpPr>
          <p:cNvPr id="8" name="Slide Number Placeholder 7"/>
          <p:cNvSpPr>
            <a:spLocks noGrp="1"/>
          </p:cNvSpPr>
          <p:nvPr>
            <p:ph type="sldNum" sz="quarter" idx="12"/>
          </p:nvPr>
        </p:nvSpPr>
        <p:spPr/>
        <p:txBody>
          <a:bodyPr/>
          <a:lstStyle/>
          <a:p>
            <a:fld id="{268847C4-C4B9-5E4F-B35E-1BBAE221F721}" type="slidenum">
              <a:rPr lang="en-US" smtClean="0"/>
              <a:t>8</a:t>
            </a:fld>
            <a:endParaRPr lang="en-US"/>
          </a:p>
        </p:txBody>
      </p:sp>
      <p:sp>
        <p:nvSpPr>
          <p:cNvPr id="2" name="Footer Placeholder 1"/>
          <p:cNvSpPr>
            <a:spLocks noGrp="1"/>
          </p:cNvSpPr>
          <p:nvPr>
            <p:ph type="ftr" sz="quarter" idx="11"/>
          </p:nvPr>
        </p:nvSpPr>
        <p:spPr/>
        <p:txBody>
          <a:bodyPr/>
          <a:lstStyle/>
          <a:p>
            <a:r>
              <a:rPr lang="en-US" smtClean="0"/>
              <a:t>2016 © Focussed Agile LLC</a:t>
            </a:r>
            <a:endParaRPr lang="en-US" dirty="0"/>
          </a:p>
        </p:txBody>
      </p:sp>
    </p:spTree>
    <p:extLst>
      <p:ext uri="{BB962C8B-B14F-4D97-AF65-F5344CB8AC3E}">
        <p14:creationId xmlns:p14="http://schemas.microsoft.com/office/powerpoint/2010/main" val="37565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“What do we cover with our approach to testing?”</a:t>
            </a:r>
            <a:endParaRPr lang="en-US" dirty="0">
              <a:solidFill>
                <a:schemeClr val="tx1"/>
              </a:solidFill>
            </a:endParaRPr>
          </a:p>
        </p:txBody>
      </p:sp>
      <p:sp>
        <p:nvSpPr>
          <p:cNvPr id="3" name="Text Placeholder 2"/>
          <p:cNvSpPr>
            <a:spLocks noGrp="1"/>
          </p:cNvSpPr>
          <p:nvPr>
            <p:ph type="body" sz="quarter" idx="11"/>
          </p:nvPr>
        </p:nvSpPr>
        <p:spPr/>
        <p:txBody>
          <a:bodyPr/>
          <a:lstStyle/>
          <a:p>
            <a:r>
              <a:rPr lang="en-US" dirty="0" smtClean="0">
                <a:solidFill>
                  <a:schemeClr val="tx1"/>
                </a:solidFill>
              </a:rPr>
              <a:t>Lay your cards on the matrix</a:t>
            </a:r>
            <a:endParaRPr lang="en-US" dirty="0">
              <a:solidFill>
                <a:schemeClr val="tx1"/>
              </a:solidFill>
            </a:endParaRPr>
          </a:p>
        </p:txBody>
      </p:sp>
      <p:sp>
        <p:nvSpPr>
          <p:cNvPr id="4" name="Date Placeholder 3"/>
          <p:cNvSpPr>
            <a:spLocks noGrp="1"/>
          </p:cNvSpPr>
          <p:nvPr>
            <p:ph type="dt" sz="half" idx="2"/>
          </p:nvPr>
        </p:nvSpPr>
        <p:spPr/>
        <p:txBody>
          <a:bodyPr/>
          <a:lstStyle/>
          <a:p>
            <a:fld id="{3397F05B-0E4E-BF4C-AA0D-17E60A6FDFDD}" type="datetime1">
              <a:rPr lang="en-US" smtClean="0"/>
              <a:t>2/11/16</a:t>
            </a:fld>
            <a:endParaRPr lang="en-US" dirty="0"/>
          </a:p>
        </p:txBody>
      </p:sp>
      <p:sp>
        <p:nvSpPr>
          <p:cNvPr id="5" name="Footer Placeholder 4"/>
          <p:cNvSpPr>
            <a:spLocks noGrp="1"/>
          </p:cNvSpPr>
          <p:nvPr>
            <p:ph type="ftr" sz="quarter" idx="3"/>
          </p:nvPr>
        </p:nvSpPr>
        <p:spPr/>
        <p:txBody>
          <a:bodyPr/>
          <a:lstStyle/>
          <a:p>
            <a:r>
              <a:rPr lang="en-US" smtClean="0"/>
              <a:t>2016 © Focussed Agile LLC</a:t>
            </a:r>
            <a:endParaRPr lang="en-US" dirty="0"/>
          </a:p>
        </p:txBody>
      </p:sp>
      <p:sp>
        <p:nvSpPr>
          <p:cNvPr id="6" name="Slide Number Placeholder 5"/>
          <p:cNvSpPr>
            <a:spLocks noGrp="1"/>
          </p:cNvSpPr>
          <p:nvPr>
            <p:ph type="sldNum" sz="quarter" idx="4"/>
          </p:nvPr>
        </p:nvSpPr>
        <p:spPr/>
        <p:txBody>
          <a:bodyPr/>
          <a:lstStyle/>
          <a:p>
            <a:fld id="{268847C4-C4B9-5E4F-B35E-1BBAE221F721}" type="slidenum">
              <a:rPr lang="en-US" smtClean="0"/>
              <a:pPr/>
              <a:t>9</a:t>
            </a:fld>
            <a:endParaRPr lang="en-US" dirty="0"/>
          </a:p>
        </p:txBody>
      </p:sp>
    </p:spTree>
    <p:extLst>
      <p:ext uri="{BB962C8B-B14F-4D97-AF65-F5344CB8AC3E}">
        <p14:creationId xmlns:p14="http://schemas.microsoft.com/office/powerpoint/2010/main" val="32881157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Introduction to Scrum for Stakeholders" id="{B20F74BF-73DB-1F4D-9D26-A5608959B81C}" vid="{4B906153-761C-3848-B650-A898DE781B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Scrum for Stakeholders</Template>
  <TotalTime>86</TotalTime>
  <Words>4804</Words>
  <Application>Microsoft Macintosh PowerPoint</Application>
  <PresentationFormat>Widescreen</PresentationFormat>
  <Paragraphs>561</Paragraphs>
  <Slides>44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Tw Cen MT</vt:lpstr>
      <vt:lpstr>Arial</vt:lpstr>
      <vt:lpstr>Droplet</vt:lpstr>
      <vt:lpstr>Agile Testing</vt:lpstr>
      <vt:lpstr>Key Takeaways</vt:lpstr>
      <vt:lpstr>2 Aspects of Quality - Right System / System Right</vt:lpstr>
      <vt:lpstr>PowerPoint Presentation</vt:lpstr>
      <vt:lpstr>You Cannot Test Quality Into a Product</vt:lpstr>
      <vt:lpstr>Don’t Intentionally Introduce Bugs</vt:lpstr>
      <vt:lpstr>“Whole Team” Approach</vt:lpstr>
      <vt:lpstr>Categorizing Testing</vt:lpstr>
      <vt:lpstr>PowerPoint Presentation</vt:lpstr>
      <vt:lpstr>PowerPoint Presentation</vt:lpstr>
      <vt:lpstr>Adopt an Agile Testing Mind-set</vt:lpstr>
      <vt:lpstr>Provide and Obtain Feedback </vt:lpstr>
      <vt:lpstr>Understanding Levels of Automation</vt:lpstr>
      <vt:lpstr>PowerPoint Presentation</vt:lpstr>
      <vt:lpstr>PowerPoint Presentation</vt:lpstr>
      <vt:lpstr>Experiment</vt:lpstr>
      <vt:lpstr>“Incremental Improvements”</vt:lpstr>
      <vt:lpstr>Experiment Idea – Session Based Testing</vt:lpstr>
      <vt:lpstr>Experiment Idea – Acceptance Tests</vt:lpstr>
      <vt:lpstr>Experiment IDEA – Working With Legacy Code THAT “CANNOT BE AUTOMATICALLY TESTED”</vt:lpstr>
      <vt:lpstr>Other Experiments</vt:lpstr>
      <vt:lpstr>Key Agile Success Factors</vt:lpstr>
      <vt:lpstr>PowerPoint Presentation</vt:lpstr>
      <vt:lpstr>References</vt:lpstr>
      <vt:lpstr>References (Cont)</vt:lpstr>
      <vt:lpstr>Questions?</vt:lpstr>
      <vt:lpstr>Change History</vt:lpstr>
      <vt:lpstr>Supporting Slides</vt:lpstr>
      <vt:lpstr>Key Agile Success Factors</vt:lpstr>
      <vt:lpstr>3. Automate regression testing</vt:lpstr>
      <vt:lpstr>5. Build a foundation of core practices</vt:lpstr>
      <vt:lpstr>6. Collaborate with customers</vt:lpstr>
      <vt:lpstr>7. Look at the big picture</vt:lpstr>
      <vt:lpstr>What is QA?</vt:lpstr>
      <vt:lpstr>PowerPoint Presentation</vt:lpstr>
      <vt:lpstr>Benefits of Unit Testing</vt:lpstr>
      <vt:lpstr>Productivity Improvement – Here’s Why</vt:lpstr>
      <vt:lpstr>Reasons for Not Doing Unit Tests</vt:lpstr>
      <vt:lpstr>Relationship of Unit Tests to Other XP Practices</vt:lpstr>
      <vt:lpstr>Relationship of Testing Pyramid to Microsoft Tools</vt:lpstr>
      <vt:lpstr>Documented Results – Defects are a Choice</vt:lpstr>
      <vt:lpstr>Documented Results - Increase Flexibility of Design</vt:lpstr>
      <vt:lpstr>How Can We Exploit?</vt:lpstr>
      <vt:lpstr>How Can We Get There?</vt:lpstr>
    </vt:vector>
  </TitlesOfParts>
  <Manager/>
  <Company>Focussed Agile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Testing</dc:title>
  <dc:subject>Developing approach to testing now that you are agile</dc:subject>
  <dc:creator>Hans Samios</dc:creator>
  <cp:keywords>Testing, QA, Approach</cp:keywords>
  <dc:description/>
  <cp:lastModifiedBy>Hans Samios</cp:lastModifiedBy>
  <cp:revision>39</cp:revision>
  <dcterms:created xsi:type="dcterms:W3CDTF">2015-11-10T00:10:21Z</dcterms:created>
  <dcterms:modified xsi:type="dcterms:W3CDTF">2016-02-11T16:57:48Z</dcterms:modified>
  <cp:category/>
</cp:coreProperties>
</file>