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06" r:id="rId3"/>
    <p:sldId id="283" r:id="rId4"/>
    <p:sldId id="335" r:id="rId5"/>
    <p:sldId id="333" r:id="rId6"/>
    <p:sldId id="334" r:id="rId7"/>
    <p:sldId id="319" r:id="rId8"/>
    <p:sldId id="308" r:id="rId9"/>
    <p:sldId id="309" r:id="rId10"/>
    <p:sldId id="310" r:id="rId11"/>
    <p:sldId id="307" r:id="rId12"/>
    <p:sldId id="311" r:id="rId13"/>
    <p:sldId id="312" r:id="rId14"/>
    <p:sldId id="313" r:id="rId15"/>
    <p:sldId id="314" r:id="rId16"/>
    <p:sldId id="315" r:id="rId17"/>
    <p:sldId id="316" r:id="rId18"/>
    <p:sldId id="317" r:id="rId19"/>
    <p:sldId id="331" r:id="rId20"/>
    <p:sldId id="318" r:id="rId21"/>
    <p:sldId id="329" r:id="rId22"/>
    <p:sldId id="330" r:id="rId23"/>
    <p:sldId id="321" r:id="rId24"/>
    <p:sldId id="322" r:id="rId25"/>
    <p:sldId id="320" r:id="rId26"/>
    <p:sldId id="336" r:id="rId27"/>
    <p:sldId id="337" r:id="rId28"/>
    <p:sldId id="338" r:id="rId29"/>
    <p:sldId id="339" r:id="rId30"/>
    <p:sldId id="340" r:id="rId31"/>
    <p:sldId id="341" r:id="rId32"/>
    <p:sldId id="342" r:id="rId33"/>
    <p:sldId id="276" r:id="rId34"/>
    <p:sldId id="305" r:id="rId35"/>
    <p:sldId id="328" r:id="rId36"/>
    <p:sldId id="332" r:id="rId37"/>
    <p:sldId id="325" r:id="rId38"/>
    <p:sldId id="326" r:id="rId39"/>
    <p:sldId id="32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20"/>
    <p:restoredTop sz="82624" autoAdjust="0"/>
  </p:normalViewPr>
  <p:slideViewPr>
    <p:cSldViewPr snapToGrid="0" snapToObjects="1">
      <p:cViewPr varScale="1">
        <p:scale>
          <a:sx n="96" d="100"/>
          <a:sy n="96" d="100"/>
        </p:scale>
        <p:origin x="378" y="9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Today\Team%20-%20TBD\Technip\Release%20Tracking.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Project </a:t>
            </a:r>
            <a:r>
              <a:rPr lang="en-US" baseline="0" dirty="0" smtClean="0"/>
              <a:t>Release </a:t>
            </a:r>
            <a:r>
              <a:rPr lang="en-US" baseline="0" dirty="0"/>
              <a:t>Burn-up</a:t>
            </a:r>
            <a:endParaRPr lang="en-US" dirty="0"/>
          </a:p>
        </c:rich>
      </c:tx>
      <c:overlay val="0"/>
    </c:title>
    <c:autoTitleDeleted val="0"/>
    <c:plotArea>
      <c:layout/>
      <c:barChart>
        <c:barDir val="col"/>
        <c:grouping val="clustered"/>
        <c:varyColors val="0"/>
        <c:ser>
          <c:idx val="1"/>
          <c:order val="1"/>
          <c:tx>
            <c:strRef>
              <c:f>'Release Burnup'!$I$5</c:f>
              <c:strCache>
                <c:ptCount val="1"/>
                <c:pt idx="0">
                  <c:v>Total scope at sprint start</c:v>
                </c:pt>
              </c:strCache>
            </c:strRef>
          </c:tx>
          <c:invertIfNegative val="0"/>
          <c:cat>
            <c:strRef>
              <c:f>'Release Burnup'!$G$6:$G$11</c:f>
              <c:strCache>
                <c:ptCount val="6"/>
                <c:pt idx="0">
                  <c:v>2008_11</c:v>
                </c:pt>
                <c:pt idx="1">
                  <c:v>2008_12</c:v>
                </c:pt>
                <c:pt idx="2">
                  <c:v>2009_01</c:v>
                </c:pt>
                <c:pt idx="3">
                  <c:v>2009_02</c:v>
                </c:pt>
                <c:pt idx="4">
                  <c:v>2009_03</c:v>
                </c:pt>
                <c:pt idx="5">
                  <c:v>2009_04</c:v>
                </c:pt>
              </c:strCache>
            </c:strRef>
          </c:cat>
          <c:val>
            <c:numRef>
              <c:f>'Release Burnup'!$I$6:$I$11</c:f>
              <c:numCache>
                <c:formatCode>General</c:formatCode>
                <c:ptCount val="6"/>
                <c:pt idx="0">
                  <c:v>350</c:v>
                </c:pt>
                <c:pt idx="1">
                  <c:v>350</c:v>
                </c:pt>
                <c:pt idx="2">
                  <c:v>357</c:v>
                </c:pt>
                <c:pt idx="3">
                  <c:v>332</c:v>
                </c:pt>
                <c:pt idx="4">
                  <c:v>358</c:v>
                </c:pt>
                <c:pt idx="5">
                  <c:v>393</c:v>
                </c:pt>
              </c:numCache>
            </c:numRef>
          </c:val>
        </c:ser>
        <c:ser>
          <c:idx val="2"/>
          <c:order val="2"/>
          <c:tx>
            <c:strRef>
              <c:f>'Release Burnup'!$J$5</c:f>
              <c:strCache>
                <c:ptCount val="1"/>
                <c:pt idx="0">
                  <c:v>Latest Plan</c:v>
                </c:pt>
              </c:strCache>
            </c:strRef>
          </c:tx>
          <c:invertIfNegative val="0"/>
          <c:cat>
            <c:strRef>
              <c:f>'Release Burnup'!$G$6:$G$11</c:f>
              <c:strCache>
                <c:ptCount val="6"/>
                <c:pt idx="0">
                  <c:v>2008_11</c:v>
                </c:pt>
                <c:pt idx="1">
                  <c:v>2008_12</c:v>
                </c:pt>
                <c:pt idx="2">
                  <c:v>2009_01</c:v>
                </c:pt>
                <c:pt idx="3">
                  <c:v>2009_02</c:v>
                </c:pt>
                <c:pt idx="4">
                  <c:v>2009_03</c:v>
                </c:pt>
                <c:pt idx="5">
                  <c:v>2009_04</c:v>
                </c:pt>
              </c:strCache>
            </c:strRef>
          </c:cat>
          <c:val>
            <c:numRef>
              <c:f>'Release Burnup'!$J$6:$J$11</c:f>
              <c:numCache>
                <c:formatCode>General</c:formatCode>
                <c:ptCount val="6"/>
                <c:pt idx="0">
                  <c:v>61</c:v>
                </c:pt>
                <c:pt idx="1">
                  <c:v>139</c:v>
                </c:pt>
                <c:pt idx="2">
                  <c:v>191</c:v>
                </c:pt>
                <c:pt idx="3">
                  <c:v>241</c:v>
                </c:pt>
                <c:pt idx="4">
                  <c:v>311</c:v>
                </c:pt>
                <c:pt idx="5">
                  <c:v>360.1</c:v>
                </c:pt>
              </c:numCache>
            </c:numRef>
          </c:val>
        </c:ser>
        <c:dLbls>
          <c:showLegendKey val="0"/>
          <c:showVal val="0"/>
          <c:showCatName val="0"/>
          <c:showSerName val="0"/>
          <c:showPercent val="0"/>
          <c:showBubbleSize val="0"/>
        </c:dLbls>
        <c:gapWidth val="150"/>
        <c:axId val="448772680"/>
        <c:axId val="448777384"/>
      </c:barChart>
      <c:lineChart>
        <c:grouping val="standard"/>
        <c:varyColors val="0"/>
        <c:ser>
          <c:idx val="0"/>
          <c:order val="0"/>
          <c:tx>
            <c:strRef>
              <c:f>'Release Burnup'!$H$5</c:f>
              <c:strCache>
                <c:ptCount val="1"/>
                <c:pt idx="0">
                  <c:v>Points Completed</c:v>
                </c:pt>
              </c:strCache>
            </c:strRef>
          </c:tx>
          <c:spPr>
            <a:ln>
              <a:solidFill>
                <a:schemeClr val="accent1"/>
              </a:solidFill>
            </a:ln>
          </c:spPr>
          <c:cat>
            <c:strRef>
              <c:f>'Release Burnup'!$G$6:$G$11</c:f>
              <c:strCache>
                <c:ptCount val="6"/>
                <c:pt idx="0">
                  <c:v>2008_11</c:v>
                </c:pt>
                <c:pt idx="1">
                  <c:v>2008_12</c:v>
                </c:pt>
                <c:pt idx="2">
                  <c:v>2009_01</c:v>
                </c:pt>
                <c:pt idx="3">
                  <c:v>2009_02</c:v>
                </c:pt>
                <c:pt idx="4">
                  <c:v>2009_03</c:v>
                </c:pt>
                <c:pt idx="5">
                  <c:v>2009_04</c:v>
                </c:pt>
              </c:strCache>
            </c:strRef>
          </c:cat>
          <c:val>
            <c:numRef>
              <c:f>'Release Burnup'!$H$6:$H$11</c:f>
              <c:numCache>
                <c:formatCode>General</c:formatCode>
                <c:ptCount val="6"/>
                <c:pt idx="0">
                  <c:v>61</c:v>
                </c:pt>
                <c:pt idx="1">
                  <c:v>139</c:v>
                </c:pt>
                <c:pt idx="2">
                  <c:v>191</c:v>
                </c:pt>
                <c:pt idx="3">
                  <c:v>241</c:v>
                </c:pt>
                <c:pt idx="4">
                  <c:v>311</c:v>
                </c:pt>
              </c:numCache>
            </c:numRef>
          </c:val>
          <c:smooth val="0"/>
        </c:ser>
        <c:dLbls>
          <c:showLegendKey val="0"/>
          <c:showVal val="0"/>
          <c:showCatName val="0"/>
          <c:showSerName val="0"/>
          <c:showPercent val="0"/>
          <c:showBubbleSize val="0"/>
        </c:dLbls>
        <c:marker val="1"/>
        <c:smooth val="0"/>
        <c:axId val="448772680"/>
        <c:axId val="448777384"/>
      </c:lineChart>
      <c:catAx>
        <c:axId val="448772680"/>
        <c:scaling>
          <c:orientation val="minMax"/>
        </c:scaling>
        <c:delete val="0"/>
        <c:axPos val="b"/>
        <c:numFmt formatCode="General" sourceLinked="0"/>
        <c:majorTickMark val="out"/>
        <c:minorTickMark val="none"/>
        <c:tickLblPos val="nextTo"/>
        <c:txPr>
          <a:bodyPr/>
          <a:lstStyle/>
          <a:p>
            <a:pPr>
              <a:defRPr lang="en-GB"/>
            </a:pPr>
            <a:endParaRPr lang="en-US"/>
          </a:p>
        </c:txPr>
        <c:crossAx val="448777384"/>
        <c:crosses val="autoZero"/>
        <c:auto val="1"/>
        <c:lblAlgn val="ctr"/>
        <c:lblOffset val="100"/>
        <c:noMultiLvlLbl val="0"/>
      </c:catAx>
      <c:valAx>
        <c:axId val="448777384"/>
        <c:scaling>
          <c:orientation val="minMax"/>
        </c:scaling>
        <c:delete val="0"/>
        <c:axPos val="l"/>
        <c:majorGridlines/>
        <c:numFmt formatCode="General" sourceLinked="1"/>
        <c:majorTickMark val="out"/>
        <c:minorTickMark val="none"/>
        <c:tickLblPos val="nextTo"/>
        <c:txPr>
          <a:bodyPr/>
          <a:lstStyle/>
          <a:p>
            <a:pPr>
              <a:defRPr lang="en-GB"/>
            </a:pPr>
            <a:endParaRPr lang="en-US"/>
          </a:p>
        </c:txPr>
        <c:crossAx val="448772680"/>
        <c:crosses val="autoZero"/>
        <c:crossBetween val="between"/>
      </c:valAx>
    </c:plotArea>
    <c:legend>
      <c:legendPos val="r"/>
      <c:overlay val="0"/>
      <c:txPr>
        <a:bodyPr/>
        <a:lstStyle/>
        <a:p>
          <a:pPr>
            <a:defRPr lang="en-GB"/>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6D28D-CFE3-7C4D-A7C2-E2C7E02CBC12}" type="datetimeFigureOut">
              <a:rPr lang="en-US" smtClean="0"/>
              <a:t>3/14/2017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66F3E4-DBA9-EE4F-A099-8115F3A7944D}" type="slidenum">
              <a:rPr lang="en-US" smtClean="0"/>
              <a:t>‹#›</a:t>
            </a:fld>
            <a:endParaRPr lang="en-US"/>
          </a:p>
        </p:txBody>
      </p:sp>
    </p:spTree>
    <p:extLst>
      <p:ext uri="{BB962C8B-B14F-4D97-AF65-F5344CB8AC3E}">
        <p14:creationId xmlns:p14="http://schemas.microsoft.com/office/powerpoint/2010/main" val="29078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0E2491-71B9-463D-8191-E548DA908840}" type="slidenum">
              <a:rPr lang="en-GB" smtClean="0"/>
              <a:pPr/>
              <a:t>1</a:t>
            </a:fld>
            <a:endParaRPr lang="en-GB" dirty="0"/>
          </a:p>
        </p:txBody>
      </p:sp>
    </p:spTree>
    <p:extLst>
      <p:ext uri="{BB962C8B-B14F-4D97-AF65-F5344CB8AC3E}">
        <p14:creationId xmlns:p14="http://schemas.microsoft.com/office/powerpoint/2010/main" val="1117040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6F3E4-DBA9-EE4F-A099-8115F3A7944D}" type="slidenum">
              <a:rPr lang="en-US" smtClean="0"/>
              <a:t>23</a:t>
            </a:fld>
            <a:endParaRPr lang="en-US"/>
          </a:p>
        </p:txBody>
      </p:sp>
    </p:spTree>
    <p:extLst>
      <p:ext uri="{BB962C8B-B14F-4D97-AF65-F5344CB8AC3E}">
        <p14:creationId xmlns:p14="http://schemas.microsoft.com/office/powerpoint/2010/main" val="1118338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6F3E4-DBA9-EE4F-A099-8115F3A7944D}" type="slidenum">
              <a:rPr lang="en-US" smtClean="0"/>
              <a:t>25</a:t>
            </a:fld>
            <a:endParaRPr lang="en-US"/>
          </a:p>
        </p:txBody>
      </p:sp>
    </p:spTree>
    <p:extLst>
      <p:ext uri="{BB962C8B-B14F-4D97-AF65-F5344CB8AC3E}">
        <p14:creationId xmlns:p14="http://schemas.microsoft.com/office/powerpoint/2010/main" val="531541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41AB6C1-0C0B-48A4-8874-C6461B37689E}" type="slidenum">
              <a:rPr lang="en-US" smtClean="0">
                <a:cs typeface="Times New Roman" pitchFamily="18" charset="0"/>
              </a:rPr>
              <a:pPr/>
              <a:t>27</a:t>
            </a:fld>
            <a:endParaRPr lang="en-US" smtClean="0">
              <a:cs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b="1" dirty="0" smtClean="0"/>
              <a:t>Slide Owner:</a:t>
            </a:r>
            <a:r>
              <a:rPr lang="en-US" dirty="0" smtClean="0"/>
              <a:t>  Product</a:t>
            </a:r>
            <a:r>
              <a:rPr lang="en-US" baseline="0" dirty="0" smtClean="0"/>
              <a:t> Owner.</a:t>
            </a:r>
            <a:endParaRPr lang="en-US" dirty="0" smtClean="0"/>
          </a:p>
          <a:p>
            <a:endParaRPr lang="en-US" b="1" dirty="0" smtClean="0"/>
          </a:p>
          <a:p>
            <a:r>
              <a:rPr lang="en-US" b="1" dirty="0" smtClean="0"/>
              <a:t>Slide name:  </a:t>
            </a:r>
            <a:r>
              <a:rPr lang="en-US" b="0" dirty="0" smtClean="0"/>
              <a:t>Release </a:t>
            </a:r>
            <a:r>
              <a:rPr lang="en-US" b="0" dirty="0" err="1" smtClean="0"/>
              <a:t>Burndown</a:t>
            </a:r>
            <a:endParaRPr lang="en-US" b="0" dirty="0" smtClean="0"/>
          </a:p>
          <a:p>
            <a:endParaRPr lang="en-US" b="0" dirty="0" smtClean="0"/>
          </a:p>
          <a:p>
            <a:r>
              <a:rPr lang="en-US" b="1" dirty="0" smtClean="0"/>
              <a:t>In VersionOne: </a:t>
            </a:r>
            <a:r>
              <a:rPr lang="en-US" b="0" dirty="0" smtClean="0"/>
              <a:t>Project </a:t>
            </a:r>
            <a:r>
              <a:rPr lang="en-US" b="0" dirty="0" err="1" smtClean="0"/>
              <a:t>Burndown</a:t>
            </a:r>
            <a:r>
              <a:rPr lang="en-US" b="0" dirty="0" smtClean="0"/>
              <a:t> </a:t>
            </a:r>
            <a:r>
              <a:rPr lang="en-US" b="0" baseline="0" dirty="0" smtClean="0"/>
              <a:t> (</a:t>
            </a:r>
            <a:r>
              <a:rPr lang="en-US" b="0" dirty="0" smtClean="0"/>
              <a:t>Shows remaining</a:t>
            </a:r>
            <a:r>
              <a:rPr lang="en-US" b="0" baseline="0" dirty="0" smtClean="0"/>
              <a:t> points to be delivered.)</a:t>
            </a:r>
          </a:p>
          <a:p>
            <a:endParaRPr lang="en-US" b="0" dirty="0" smtClean="0"/>
          </a:p>
          <a:p>
            <a:r>
              <a:rPr lang="en-US" b="1" dirty="0" smtClean="0"/>
              <a:t>Notes: </a:t>
            </a:r>
            <a:r>
              <a:rPr lang="en-US" b="0" dirty="0" smtClean="0"/>
              <a:t> </a:t>
            </a:r>
          </a:p>
          <a:p>
            <a:endParaRPr lang="en-US" b="0" dirty="0" smtClean="0"/>
          </a:p>
          <a:p>
            <a:r>
              <a:rPr lang="en-US" b="0" dirty="0" smtClean="0"/>
              <a:t>Add a Conclusion</a:t>
            </a:r>
            <a:r>
              <a:rPr lang="en-US" b="0" baseline="0" dirty="0" smtClean="0"/>
              <a:t> statement (required).  </a:t>
            </a:r>
            <a:endParaRPr lang="en-US" b="0" dirty="0" smtClean="0"/>
          </a:p>
          <a:p>
            <a:endParaRPr lang="en-US" b="0" dirty="0" smtClean="0"/>
          </a:p>
          <a:p>
            <a:r>
              <a:rPr lang="en-US" b="0" baseline="0" dirty="0" smtClean="0"/>
              <a:t>Presentation with visual instructions: </a:t>
            </a:r>
          </a:p>
          <a:p>
            <a:r>
              <a:rPr lang="en-US" b="0" baseline="0" dirty="0" smtClean="0"/>
              <a:t>http://share.intergraph.com/ppm/spknowledge/tab2/Health%20Reviews/VersionOneSlides_HealthReviews2010_01.pptx  </a:t>
            </a:r>
          </a:p>
          <a:p>
            <a:endParaRPr lang="en-US" b="0" dirty="0" smtClean="0"/>
          </a:p>
          <a:p>
            <a:r>
              <a:rPr lang="en-US" b="0" dirty="0" smtClean="0"/>
              <a:t>Include all projects</a:t>
            </a:r>
            <a:r>
              <a:rPr lang="en-US" b="0" baseline="0" dirty="0" smtClean="0"/>
              <a:t> that teams are working during the release cycle: 2011, 2009.1 HF, 2007.4 HF and so on.  The </a:t>
            </a:r>
            <a:r>
              <a:rPr lang="en-US" b="0" baseline="0" dirty="0" err="1" smtClean="0"/>
              <a:t>hotfix</a:t>
            </a:r>
            <a:r>
              <a:rPr lang="en-US" b="0" baseline="0" dirty="0" smtClean="0"/>
              <a:t> projects reflect the unplanned support work impacting the 2011 major release. </a:t>
            </a:r>
          </a:p>
          <a:p>
            <a:endParaRPr lang="en-US" b="0" baseline="0" dirty="0" smtClean="0"/>
          </a:p>
          <a:p>
            <a:r>
              <a:rPr lang="en-US" b="0" baseline="0" dirty="0" smtClean="0"/>
              <a:t>The default V1 line resets each time you add points/stories, making us look like we are doing better than we are.  Redraw the trend line (in red) to show the actual total points you must accomplish in the release plan to hit the date (given average velocity). </a:t>
            </a:r>
          </a:p>
          <a:p>
            <a:endParaRPr lang="en-US" b="0" baseline="0" dirty="0" smtClean="0"/>
          </a:p>
          <a:p>
            <a:endParaRPr lang="en-US" b="0" dirty="0" smtClean="0"/>
          </a:p>
        </p:txBody>
      </p:sp>
      <p:sp>
        <p:nvSpPr>
          <p:cNvPr id="5" name="Date Placeholder 4"/>
          <p:cNvSpPr>
            <a:spLocks noGrp="1"/>
          </p:cNvSpPr>
          <p:nvPr>
            <p:ph type="dt" sz="quarter" idx="1"/>
          </p:nvPr>
        </p:nvSpPr>
        <p:spPr/>
        <p:txBody>
          <a:bodyPr/>
          <a:lstStyle/>
          <a:p>
            <a:pPr>
              <a:defRPr/>
            </a:pPr>
            <a:fld id="{A4153C3B-8F3A-4ABF-AC26-6046D033347E}" type="datetime1">
              <a:rPr lang="en-US"/>
              <a:pPr>
                <a:defRPr/>
              </a:pPr>
              <a:t>3/14/2017</a:t>
            </a:fld>
            <a:endParaRPr lang="en-US"/>
          </a:p>
        </p:txBody>
      </p:sp>
      <p:sp>
        <p:nvSpPr>
          <p:cNvPr id="6" name="Footer Placeholder 5"/>
          <p:cNvSpPr>
            <a:spLocks noGrp="1"/>
          </p:cNvSpPr>
          <p:nvPr>
            <p:ph type="ftr" sz="quarter" idx="4"/>
          </p:nvPr>
        </p:nvSpPr>
        <p:spPr/>
        <p:txBody>
          <a:bodyPr/>
          <a:lstStyle/>
          <a:p>
            <a:pPr>
              <a:defRPr/>
            </a:pPr>
            <a:r>
              <a:rPr lang="en-US"/>
              <a:t>Confidential.  </a:t>
            </a:r>
          </a:p>
        </p:txBody>
      </p:sp>
    </p:spTree>
    <p:extLst>
      <p:ext uri="{BB962C8B-B14F-4D97-AF65-F5344CB8AC3E}">
        <p14:creationId xmlns:p14="http://schemas.microsoft.com/office/powerpoint/2010/main" val="23788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41AB6C1-0C0B-48A4-8874-C6461B37689E}" type="slidenum">
              <a:rPr lang="en-US" smtClean="0">
                <a:cs typeface="Times New Roman" pitchFamily="18" charset="0"/>
              </a:rPr>
              <a:pPr/>
              <a:t>28</a:t>
            </a:fld>
            <a:endParaRPr lang="en-US" smtClean="0">
              <a:cs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r>
              <a:rPr lang="en-US" b="1" dirty="0" smtClean="0"/>
              <a:t>Slide Owner:</a:t>
            </a:r>
            <a:r>
              <a:rPr lang="en-US" dirty="0" smtClean="0"/>
              <a:t>  Product</a:t>
            </a:r>
            <a:r>
              <a:rPr lang="en-US" baseline="0" dirty="0" smtClean="0"/>
              <a:t> Owner.</a:t>
            </a:r>
            <a:endParaRPr lang="en-US" dirty="0" smtClean="0"/>
          </a:p>
          <a:p>
            <a:endParaRPr lang="en-US" b="1" dirty="0" smtClean="0"/>
          </a:p>
          <a:p>
            <a:r>
              <a:rPr lang="en-US" b="1" dirty="0" smtClean="0"/>
              <a:t>Slide name: </a:t>
            </a:r>
            <a:r>
              <a:rPr lang="en-US" b="0" dirty="0" smtClean="0"/>
              <a:t>Project</a:t>
            </a:r>
            <a:r>
              <a:rPr lang="en-US" b="0" baseline="0" dirty="0" smtClean="0"/>
              <a:t> Scope Change </a:t>
            </a:r>
          </a:p>
          <a:p>
            <a:endParaRPr lang="en-US" b="0" baseline="0" dirty="0" smtClean="0"/>
          </a:p>
          <a:p>
            <a:r>
              <a:rPr lang="en-US" b="1" baseline="0" dirty="0" smtClean="0"/>
              <a:t>In VersionOne: </a:t>
            </a:r>
            <a:r>
              <a:rPr lang="en-US" b="0" baseline="0" dirty="0" smtClean="0"/>
              <a:t>Overview &gt; Project/Release Reports &gt; Project Scope Change (Shows scope change for entire release in last month.) </a:t>
            </a:r>
            <a:endParaRPr lang="en-US" b="0" dirty="0" smtClean="0"/>
          </a:p>
          <a:p>
            <a:pPr eaLnBrk="1" hangingPunct="1"/>
            <a:endParaRPr lang="en-US" dirty="0" smtClean="0"/>
          </a:p>
          <a:p>
            <a:pPr eaLnBrk="1" hangingPunct="1"/>
            <a:r>
              <a:rPr lang="en-US" b="1" dirty="0" smtClean="0"/>
              <a:t>Notes: </a:t>
            </a:r>
          </a:p>
          <a:p>
            <a:pPr eaLnBrk="1" hangingPunct="1"/>
            <a:endParaRPr lang="en-US" b="1" dirty="0" smtClean="0"/>
          </a:p>
          <a:p>
            <a:pPr eaLnBrk="1" hangingPunct="1"/>
            <a:r>
              <a:rPr lang="en-US" b="0" dirty="0" smtClean="0"/>
              <a:t>Add</a:t>
            </a:r>
            <a:r>
              <a:rPr lang="en-US" b="0" baseline="0" dirty="0" smtClean="0"/>
              <a:t> a Conclusion statement (required). </a:t>
            </a:r>
          </a:p>
          <a:p>
            <a:pPr eaLnBrk="1" hangingPunct="1"/>
            <a:endParaRPr lang="en-US" b="0" dirty="0" smtClean="0"/>
          </a:p>
          <a:p>
            <a:r>
              <a:rPr lang="en-US" b="0" baseline="0" dirty="0" smtClean="0"/>
              <a:t>Presentation with visual instructions: </a:t>
            </a:r>
          </a:p>
          <a:p>
            <a:r>
              <a:rPr lang="en-US" b="0" baseline="0" dirty="0" smtClean="0"/>
              <a:t>http://share.intergraph.com/ppm/spknowledge/tab2/Health%20Reviews/VersionOneSlides_HealthReviews2010_01.pptx  </a:t>
            </a:r>
          </a:p>
          <a:p>
            <a:pPr eaLnBrk="1" hangingPunct="1"/>
            <a:endParaRPr lang="en-US" dirty="0" smtClean="0"/>
          </a:p>
          <a:p>
            <a:pPr defTabSz="955593" fontAlgn="base">
              <a:spcBef>
                <a:spcPct val="30000"/>
              </a:spcBef>
              <a:spcAft>
                <a:spcPct val="0"/>
              </a:spcAft>
              <a:defRPr/>
            </a:pPr>
            <a:r>
              <a:rPr lang="en-US" b="0" dirty="0" smtClean="0"/>
              <a:t>Include all projects</a:t>
            </a:r>
            <a:r>
              <a:rPr lang="en-US" b="0" baseline="0" dirty="0" smtClean="0"/>
              <a:t> that teams are working during the release cycle: 2011, 2009.1 HF, 2007.4 HF and so on.  The </a:t>
            </a:r>
            <a:r>
              <a:rPr lang="en-US" b="0" baseline="0" dirty="0" err="1" smtClean="0"/>
              <a:t>hotfix</a:t>
            </a:r>
            <a:r>
              <a:rPr lang="en-US" b="0" baseline="0" dirty="0" smtClean="0"/>
              <a:t> projects reflect the unplanned support work impacting the 2011 major release.  Show only the information at the top of the screen (as shown on the slide), not the list of individual items. </a:t>
            </a:r>
          </a:p>
          <a:p>
            <a:pPr eaLnBrk="1" hangingPunct="1"/>
            <a:endParaRPr lang="en-US" dirty="0" smtClean="0"/>
          </a:p>
        </p:txBody>
      </p:sp>
      <p:sp>
        <p:nvSpPr>
          <p:cNvPr id="5" name="Date Placeholder 4"/>
          <p:cNvSpPr>
            <a:spLocks noGrp="1"/>
          </p:cNvSpPr>
          <p:nvPr>
            <p:ph type="dt" sz="quarter" idx="1"/>
          </p:nvPr>
        </p:nvSpPr>
        <p:spPr/>
        <p:txBody>
          <a:bodyPr/>
          <a:lstStyle/>
          <a:p>
            <a:pPr>
              <a:defRPr/>
            </a:pPr>
            <a:fld id="{A4153C3B-8F3A-4ABF-AC26-6046D033347E}" type="datetime1">
              <a:rPr lang="en-US"/>
              <a:pPr>
                <a:defRPr/>
              </a:pPr>
              <a:t>3/14/2017</a:t>
            </a:fld>
            <a:endParaRPr lang="en-US"/>
          </a:p>
        </p:txBody>
      </p:sp>
      <p:sp>
        <p:nvSpPr>
          <p:cNvPr id="6" name="Footer Placeholder 5"/>
          <p:cNvSpPr>
            <a:spLocks noGrp="1"/>
          </p:cNvSpPr>
          <p:nvPr>
            <p:ph type="ftr" sz="quarter" idx="4"/>
          </p:nvPr>
        </p:nvSpPr>
        <p:spPr/>
        <p:txBody>
          <a:bodyPr/>
          <a:lstStyle/>
          <a:p>
            <a:pPr>
              <a:defRPr/>
            </a:pPr>
            <a:r>
              <a:rPr lang="en-US"/>
              <a:t>Confidential.  </a:t>
            </a:r>
          </a:p>
        </p:txBody>
      </p:sp>
    </p:spTree>
    <p:extLst>
      <p:ext uri="{BB962C8B-B14F-4D97-AF65-F5344CB8AC3E}">
        <p14:creationId xmlns:p14="http://schemas.microsoft.com/office/powerpoint/2010/main" val="1989660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 </a:t>
            </a:r>
            <a:r>
              <a:rPr lang="en-US" dirty="0" err="1" smtClean="0"/>
              <a:t>Sulaiman</a:t>
            </a:r>
            <a:r>
              <a:rPr lang="en-US" dirty="0" smtClean="0"/>
              <a:t>, Tamara</a:t>
            </a:r>
            <a:r>
              <a:rPr lang="en-US" baseline="0" dirty="0" smtClean="0"/>
              <a:t> and Hubert Smits, “Measuring Integrated Progress on Agile Software Development Projects.”</a:t>
            </a:r>
            <a:endParaRPr lang="en-US" dirty="0"/>
          </a:p>
        </p:txBody>
      </p:sp>
      <p:sp>
        <p:nvSpPr>
          <p:cNvPr id="4" name="Slide Number Placeholder 3"/>
          <p:cNvSpPr>
            <a:spLocks noGrp="1"/>
          </p:cNvSpPr>
          <p:nvPr>
            <p:ph type="sldNum" sz="quarter" idx="10"/>
          </p:nvPr>
        </p:nvSpPr>
        <p:spPr/>
        <p:txBody>
          <a:bodyPr/>
          <a:lstStyle/>
          <a:p>
            <a:fld id="{E8583154-2663-403F-8F78-C35EE692AAD1}" type="slidenum">
              <a:rPr lang="en-US" smtClean="0"/>
              <a:pPr/>
              <a:t>37</a:t>
            </a:fld>
            <a:endParaRPr lang="en-US"/>
          </a:p>
        </p:txBody>
      </p:sp>
    </p:spTree>
    <p:extLst>
      <p:ext uri="{BB962C8B-B14F-4D97-AF65-F5344CB8AC3E}">
        <p14:creationId xmlns:p14="http://schemas.microsoft.com/office/powerpoint/2010/main" val="172160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6F3E4-DBA9-EE4F-A099-8115F3A7944D}" type="slidenum">
              <a:rPr lang="en-US" smtClean="0"/>
              <a:t>4</a:t>
            </a:fld>
            <a:endParaRPr lang="en-US"/>
          </a:p>
        </p:txBody>
      </p:sp>
    </p:spTree>
    <p:extLst>
      <p:ext uri="{BB962C8B-B14F-4D97-AF65-F5344CB8AC3E}">
        <p14:creationId xmlns:p14="http://schemas.microsoft.com/office/powerpoint/2010/main" val="1477584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6095CC-9954-4938-B937-D97CC4D59A44}" type="slidenum">
              <a:rPr lang="en-US"/>
              <a:pPr/>
              <a:t>5</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pPr defTabSz="966612">
              <a:defRPr/>
            </a:pPr>
            <a:r>
              <a:rPr lang="en-US" sz="1300" dirty="0" smtClean="0"/>
              <a:t>Source: </a:t>
            </a:r>
            <a:r>
              <a:rPr lang="en-US" sz="1300" dirty="0" err="1" smtClean="0"/>
              <a:t>Genuchten</a:t>
            </a:r>
            <a:r>
              <a:rPr lang="en-US" sz="1300" dirty="0" smtClean="0"/>
              <a:t> 1991 IEEE</a:t>
            </a:r>
          </a:p>
          <a:p>
            <a:endParaRPr lang="en-US" dirty="0"/>
          </a:p>
        </p:txBody>
      </p:sp>
    </p:spTree>
    <p:extLst>
      <p:ext uri="{BB962C8B-B14F-4D97-AF65-F5344CB8AC3E}">
        <p14:creationId xmlns:p14="http://schemas.microsoft.com/office/powerpoint/2010/main" val="160928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EAC152-4AF2-47E5-B55A-BAFB1352A63C}" type="slidenum">
              <a:rPr lang="en-US"/>
              <a:pPr/>
              <a:t>6</a:t>
            </a:fld>
            <a:endParaRPr lang="en-US"/>
          </a:p>
        </p:txBody>
      </p:sp>
      <p:sp>
        <p:nvSpPr>
          <p:cNvPr id="392194" name="Rectangle 2"/>
          <p:cNvSpPr>
            <a:spLocks noGrp="1" noRot="1" noChangeAspect="1" noChangeArrowheads="1" noTextEdit="1"/>
          </p:cNvSpPr>
          <p:nvPr>
            <p:ph type="sldImg"/>
          </p:nvPr>
        </p:nvSpPr>
        <p:spPr>
          <a:ln/>
        </p:spPr>
      </p:sp>
      <p:sp>
        <p:nvSpPr>
          <p:cNvPr id="392195" name="Rectangle 3"/>
          <p:cNvSpPr>
            <a:spLocks noGrp="1" noChangeArrowheads="1"/>
          </p:cNvSpPr>
          <p:nvPr>
            <p:ph type="body" idx="1"/>
          </p:nvPr>
        </p:nvSpPr>
        <p:spPr/>
        <p:txBody>
          <a:bodyPr/>
          <a:lstStyle/>
          <a:p>
            <a:pPr defTabSz="966612">
              <a:defRPr/>
            </a:pPr>
            <a:r>
              <a:rPr lang="en-US" sz="1300" dirty="0" smtClean="0"/>
              <a:t>Source: </a:t>
            </a:r>
            <a:r>
              <a:rPr lang="en-US" sz="1300" dirty="0" err="1" smtClean="0"/>
              <a:t>Genuchten</a:t>
            </a:r>
            <a:r>
              <a:rPr lang="en-US" sz="1300" dirty="0" smtClean="0"/>
              <a:t> 1991 IEEE</a:t>
            </a:r>
          </a:p>
          <a:p>
            <a:endParaRPr lang="en-US" dirty="0"/>
          </a:p>
        </p:txBody>
      </p:sp>
    </p:spTree>
    <p:extLst>
      <p:ext uri="{BB962C8B-B14F-4D97-AF65-F5344CB8AC3E}">
        <p14:creationId xmlns:p14="http://schemas.microsoft.com/office/powerpoint/2010/main" val="213731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6F3E4-DBA9-EE4F-A099-8115F3A7944D}" type="slidenum">
              <a:rPr lang="en-US" smtClean="0"/>
              <a:t>9</a:t>
            </a:fld>
            <a:endParaRPr lang="en-US"/>
          </a:p>
        </p:txBody>
      </p:sp>
    </p:spTree>
    <p:extLst>
      <p:ext uri="{BB962C8B-B14F-4D97-AF65-F5344CB8AC3E}">
        <p14:creationId xmlns:p14="http://schemas.microsoft.com/office/powerpoint/2010/main" val="119648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Source:</a:t>
            </a:r>
            <a:r>
              <a:rPr lang="en-US" baseline="0" dirty="0" smtClean="0"/>
              <a:t> Jim </a:t>
            </a:r>
            <a:r>
              <a:rPr lang="en-US" baseline="0" dirty="0" err="1" smtClean="0"/>
              <a:t>Highsmith</a:t>
            </a:r>
            <a:endParaRPr lang="en-US" baseline="0" dirty="0" smtClean="0"/>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Project Managers are taught about the “Iron Triangle” of Scope, Cost and Schedule. The idea is that when you plan you can fix 2 of these variables, but you then have to let the third variable float. So if you want a fixed scope, and a fix schedule, you need to plan for variable cost. The reality is that most projects end up trying to fix all three of these variables. And when this happens, something has to give. Interestingly what typically gives is not even on this Iron Triangle. What you end up doing is cutting corners in an effort to “get it all done”, either by forcing people to work long hours (guaranteed to reduce quality) or by simply cutting tests or documentation that used to be considered important, but for some reason are now less so. Practically what this means is that you drop quality. And when that lever not available, you start jettisoning scope. Note that we jettison scope based on a plan we put in place when we knew the least about the actual requirement of the customer.</a:t>
            </a:r>
          </a:p>
          <a:p>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So we deliver lower quality. But the problem is even worse than this. According to </a:t>
            </a:r>
            <a:r>
              <a:rPr lang="en-US" sz="1200" b="0" i="0" kern="1200" dirty="0" smtClean="0">
                <a:solidFill>
                  <a:schemeClr val="tx1"/>
                </a:solidFill>
                <a:effectLst/>
                <a:latin typeface="+mn-lt"/>
                <a:ea typeface="+mn-ea"/>
                <a:cs typeface="+mn-cs"/>
              </a:rPr>
              <a:t>Jim </a:t>
            </a:r>
            <a:r>
              <a:rPr lang="en-US" sz="1200" b="0" i="0" kern="1200" dirty="0" err="1" smtClean="0">
                <a:solidFill>
                  <a:schemeClr val="tx1"/>
                </a:solidFill>
                <a:effectLst/>
                <a:latin typeface="+mn-lt"/>
                <a:ea typeface="+mn-ea"/>
                <a:cs typeface="+mn-cs"/>
              </a:rPr>
              <a:t>Highsmith</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“A number of studies have shown that 50% or more of functionality delivered is rarely or never used.” This is a well known</a:t>
            </a:r>
            <a:r>
              <a:rPr lang="en-US" sz="1200" b="0" i="0" kern="1200" baseline="0" dirty="0" smtClean="0">
                <a:solidFill>
                  <a:schemeClr val="tx1"/>
                </a:solidFill>
                <a:effectLst/>
                <a:latin typeface="+mn-lt"/>
                <a:ea typeface="+mn-ea"/>
                <a:cs typeface="+mn-cs"/>
              </a:rPr>
              <a:t> conclusion from various Chaos Reports (Standish) over the years. </a:t>
            </a:r>
            <a:r>
              <a:rPr lang="en-US" sz="1200" b="0" i="0" kern="1200" baseline="0" dirty="0" err="1" smtClean="0">
                <a:solidFill>
                  <a:schemeClr val="tx1"/>
                </a:solidFill>
                <a:effectLst/>
                <a:latin typeface="+mn-lt"/>
                <a:ea typeface="+mn-ea"/>
                <a:cs typeface="+mn-cs"/>
              </a:rPr>
              <a:t>Highsmith</a:t>
            </a:r>
            <a:r>
              <a:rPr lang="en-US" sz="1200" b="0" i="0" kern="1200" baseline="0" dirty="0" smtClean="0">
                <a:solidFill>
                  <a:schemeClr val="tx1"/>
                </a:solidFill>
                <a:effectLst/>
                <a:latin typeface="+mn-lt"/>
                <a:ea typeface="+mn-ea"/>
                <a:cs typeface="+mn-cs"/>
              </a:rPr>
              <a:t> continues</a:t>
            </a:r>
            <a:r>
              <a:rPr lang="en-US" sz="1200" b="0" i="0" kern="1200" dirty="0" smtClean="0">
                <a:solidFill>
                  <a:schemeClr val="tx1"/>
                </a:solidFill>
                <a:effectLst/>
                <a:latin typeface="+mn-lt"/>
                <a:ea typeface="+mn-ea"/>
                <a:cs typeface="+mn-cs"/>
              </a:rPr>
              <a:t> “This leads to the conclusion that scope is a very poor project control mechanism — we should be using value.”</a:t>
            </a:r>
            <a:r>
              <a:rPr lang="en-US" sz="1200" b="0" i="0" kern="1200" baseline="0" dirty="0" smtClean="0">
                <a:solidFill>
                  <a:schemeClr val="tx1"/>
                </a:solidFill>
                <a:effectLst/>
                <a:latin typeface="+mn-lt"/>
                <a:ea typeface="+mn-ea"/>
                <a:cs typeface="+mn-cs"/>
              </a:rPr>
              <a:t> What does the customer value. Often they do not know at the beginning of the project but we set up a plan and pretend they do. The agile approach changes this thinking - </a:t>
            </a:r>
            <a:r>
              <a:rPr lang="en-US" sz="1200" b="0" i="0" kern="1200" dirty="0" smtClean="0">
                <a:solidFill>
                  <a:schemeClr val="tx1"/>
                </a:solidFill>
                <a:effectLst/>
                <a:latin typeface="+mn-lt"/>
                <a:ea typeface="+mn-ea"/>
                <a:cs typeface="+mn-cs"/>
              </a:rPr>
              <a:t>“A traditional manager focuses on following the plan with minimal changes, whereas an agile leader focuses on adapting successfully to inevitable changes.” It</a:t>
            </a:r>
            <a:r>
              <a:rPr lang="en-US" sz="1200" b="0" i="0" kern="1200" baseline="0" dirty="0" smtClean="0">
                <a:solidFill>
                  <a:schemeClr val="tx1"/>
                </a:solidFill>
                <a:effectLst/>
                <a:latin typeface="+mn-lt"/>
                <a:ea typeface="+mn-ea"/>
                <a:cs typeface="+mn-cs"/>
              </a:rPr>
              <a:t> is through this expectation, this discovery process, that agile project managers produce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n-lt"/>
                <a:ea typeface="+mn-ea"/>
                <a:cs typeface="+mn-cs"/>
              </a:rPr>
              <a:t>This lead Jim </a:t>
            </a:r>
            <a:r>
              <a:rPr lang="en-US" sz="1200" b="0" i="0" kern="1200" baseline="0" dirty="0" err="1" smtClean="0">
                <a:solidFill>
                  <a:schemeClr val="tx1"/>
                </a:solidFill>
                <a:effectLst/>
                <a:latin typeface="+mn-lt"/>
                <a:ea typeface="+mn-ea"/>
                <a:cs typeface="+mn-cs"/>
              </a:rPr>
              <a:t>Highsmith</a:t>
            </a:r>
            <a:r>
              <a:rPr lang="en-US" sz="1200" b="0" i="0" kern="1200" baseline="0" dirty="0" smtClean="0">
                <a:solidFill>
                  <a:schemeClr val="tx1"/>
                </a:solidFill>
                <a:effectLst/>
                <a:latin typeface="+mn-lt"/>
                <a:ea typeface="+mn-ea"/>
                <a:cs typeface="+mn-cs"/>
              </a:rPr>
              <a:t> to update the view of the traditional iron triangle. Cost, scope and schedule are seen as constraints on the problem. Quality is treated as “fixed” (when has your customer ever said to you “give me all these features, on time, to this budget, but I would prefer it if the solution crashed every time I tried to run it and please don’t help me </a:t>
            </a:r>
            <a:r>
              <a:rPr lang="en-US" sz="1200" b="0" i="0" kern="1200" baseline="0" smtClean="0">
                <a:solidFill>
                  <a:schemeClr val="tx1"/>
                </a:solidFill>
                <a:effectLst/>
                <a:latin typeface="+mn-lt"/>
                <a:ea typeface="+mn-ea"/>
                <a:cs typeface="+mn-cs"/>
              </a:rPr>
              <a:t>use it”). </a:t>
            </a:r>
            <a:r>
              <a:rPr lang="en-US" sz="1200" b="0" i="0" kern="1200" baseline="0" dirty="0" smtClean="0">
                <a:solidFill>
                  <a:schemeClr val="tx1"/>
                </a:solidFill>
                <a:effectLst/>
                <a:latin typeface="+mn-lt"/>
                <a:ea typeface="+mn-ea"/>
                <a:cs typeface="+mn-cs"/>
              </a:rPr>
              <a:t>Value is delivered by a continuous discussion of scope – now that we have seen something, what have we learned both from a requirements perspective and a project delivery perspective, and how does this affect our plan.</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“The aim is to provide a customer what they want at the end of a project, not what they thought they wanted at the beginning of the project.” And to do this in a controlled fashion.</a:t>
            </a:r>
            <a:endParaRPr lang="en-US" dirty="0"/>
          </a:p>
        </p:txBody>
      </p:sp>
      <p:sp>
        <p:nvSpPr>
          <p:cNvPr id="4" name="Slide Number Placeholder 3"/>
          <p:cNvSpPr>
            <a:spLocks noGrp="1"/>
          </p:cNvSpPr>
          <p:nvPr>
            <p:ph type="sldNum" sz="quarter" idx="10"/>
          </p:nvPr>
        </p:nvSpPr>
        <p:spPr/>
        <p:txBody>
          <a:bodyPr/>
          <a:lstStyle/>
          <a:p>
            <a:fld id="{E8583154-2663-403F-8F78-C35EE692AAD1}" type="slidenum">
              <a:rPr lang="en-US" smtClean="0"/>
              <a:pPr/>
              <a:t>10</a:t>
            </a:fld>
            <a:endParaRPr lang="en-US"/>
          </a:p>
        </p:txBody>
      </p:sp>
    </p:spTree>
    <p:extLst>
      <p:ext uri="{BB962C8B-B14F-4D97-AF65-F5344CB8AC3E}">
        <p14:creationId xmlns:p14="http://schemas.microsoft.com/office/powerpoint/2010/main" val="186989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6F3E4-DBA9-EE4F-A099-8115F3A7944D}" type="slidenum">
              <a:rPr lang="en-US" smtClean="0"/>
              <a:t>11</a:t>
            </a:fld>
            <a:endParaRPr lang="en-US"/>
          </a:p>
        </p:txBody>
      </p:sp>
    </p:spTree>
    <p:extLst>
      <p:ext uri="{BB962C8B-B14F-4D97-AF65-F5344CB8AC3E}">
        <p14:creationId xmlns:p14="http://schemas.microsoft.com/office/powerpoint/2010/main" val="1397538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B5ED85-C061-421F-8B61-18EF0DF6834D}" type="slidenum">
              <a:rPr lang="en-US" smtClean="0"/>
              <a:pPr>
                <a:defRPr/>
              </a:pPr>
              <a:t>14</a:t>
            </a:fld>
            <a:endParaRPr lang="en-US" dirty="0"/>
          </a:p>
        </p:txBody>
      </p:sp>
    </p:spTree>
    <p:extLst>
      <p:ext uri="{BB962C8B-B14F-4D97-AF65-F5344CB8AC3E}">
        <p14:creationId xmlns:p14="http://schemas.microsoft.com/office/powerpoint/2010/main" val="130692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66F3E4-DBA9-EE4F-A099-8115F3A7944D}" type="slidenum">
              <a:rPr lang="en-US" smtClean="0"/>
              <a:t>18</a:t>
            </a:fld>
            <a:endParaRPr lang="en-US"/>
          </a:p>
        </p:txBody>
      </p:sp>
    </p:spTree>
    <p:extLst>
      <p:ext uri="{BB962C8B-B14F-4D97-AF65-F5344CB8AC3E}">
        <p14:creationId xmlns:p14="http://schemas.microsoft.com/office/powerpoint/2010/main" val="1223057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D89BD1-6F2C-104A-96AB-26B7F5B57CE3}"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2C3FE8-14BA-2942-89A2-25C8A05517C5}" type="datetime1">
              <a:rPr lang="en-US" smtClean="0"/>
              <a:t>3/14/2017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849A9D-F34C-B84C-8306-403A8951CCDF}" type="datetime1">
              <a:rPr lang="en-US" smtClean="0"/>
              <a:t>3/14/2017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3CD00-0538-FD4D-90B3-D61B4139A42D}" type="datetime1">
              <a:rPr lang="en-US" smtClean="0"/>
              <a:t>3/14/2017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ED868-15CD-0540-BE96-CA2F7004DAC4}" type="datetime1">
              <a:rPr lang="en-US" smtClean="0"/>
              <a:t>3/14/2017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74" y="-4358"/>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169578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364121"/>
            <a:ext cx="3298976" cy="342708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1348" y="169578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364119"/>
            <a:ext cx="3303351" cy="342708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1467" y="169578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364119"/>
            <a:ext cx="3304928" cy="342708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F72E64E-565A-6949-9930-BFA6B90A8195}" type="datetime1">
              <a:rPr lang="en-US" smtClean="0"/>
              <a:t>3/14/2017</a:t>
            </a:fld>
            <a:endParaRPr lang="en-US" dirty="0"/>
          </a:p>
        </p:txBody>
      </p:sp>
      <p:sp>
        <p:nvSpPr>
          <p:cNvPr id="4" name="Footer Placeholder 3"/>
          <p:cNvSpPr>
            <a:spLocks noGrp="1"/>
          </p:cNvSpPr>
          <p:nvPr>
            <p:ph type="ftr" sz="quarter" idx="11"/>
          </p:nvPr>
        </p:nvSpPr>
        <p:spPr/>
        <p:txBody>
          <a:bodyPr/>
          <a:lstStyle/>
          <a:p>
            <a:r>
              <a:rPr lang="en-US" smtClean="0"/>
              <a:t>2017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74" y="0"/>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2363" y="3392064"/>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17359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913774" y="4100397"/>
            <a:ext cx="3296409" cy="169080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1348" y="3392064"/>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17359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441348" y="4100398"/>
            <a:ext cx="3303352" cy="16908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1887" y="3392064"/>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17359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973173" y="4100398"/>
            <a:ext cx="3305053" cy="16908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12D61A0-DFD4-0448-9A77-6024B1AD9E48}" type="datetime1">
              <a:rPr lang="en-US" smtClean="0"/>
              <a:t>3/14/2017</a:t>
            </a:fld>
            <a:endParaRPr lang="en-US" dirty="0"/>
          </a:p>
        </p:txBody>
      </p:sp>
      <p:sp>
        <p:nvSpPr>
          <p:cNvPr id="4" name="Footer Placeholder 3"/>
          <p:cNvSpPr>
            <a:spLocks noGrp="1"/>
          </p:cNvSpPr>
          <p:nvPr>
            <p:ph type="ftr" sz="quarter" idx="11"/>
          </p:nvPr>
        </p:nvSpPr>
        <p:spPr/>
        <p:txBody>
          <a:bodyPr/>
          <a:lstStyle/>
          <a:p>
            <a:r>
              <a:rPr lang="en-US" smtClean="0"/>
              <a:t>2017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1711235"/>
            <a:ext cx="10364452" cy="40799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80A13-93A1-C249-B164-D1C6D964EDED}"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43C563F-CD34-374C-8EDE-74442F97636E}"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67587" y="2600362"/>
            <a:ext cx="11272624" cy="1657279"/>
          </a:xfrm>
          <a:prstGeom prst="rect">
            <a:avLst/>
          </a:prstGeom>
        </p:spPr>
        <p:txBody>
          <a:bodyPr anchor="ctr"/>
          <a:lstStyle>
            <a:lvl1pPr algn="l">
              <a:defRPr sz="3600" b="1" baseline="0">
                <a:solidFill>
                  <a:schemeClr val="bg1"/>
                </a:solidFill>
              </a:defRPr>
            </a:lvl1pPr>
          </a:lstStyle>
          <a:p>
            <a:r>
              <a:rPr lang="en-US" dirty="0" smtClean="0"/>
              <a:t>Section Header</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589604" y="113519"/>
            <a:ext cx="3891968" cy="708145"/>
          </a:xfrm>
          <a:prstGeom prst="rect">
            <a:avLst/>
          </a:prstGeom>
        </p:spPr>
      </p:pic>
      <p:pic>
        <p:nvPicPr>
          <p:cNvPr id="10" name="Picture 9"/>
          <p:cNvPicPr>
            <a:picLocks noChangeAspect="1"/>
          </p:cNvPicPr>
          <p:nvPr userDrawn="1"/>
        </p:nvPicPr>
        <p:blipFill>
          <a:blip r:embed="rId3"/>
          <a:stretch>
            <a:fillRect/>
          </a:stretch>
        </p:blipFill>
        <p:spPr>
          <a:xfrm>
            <a:off x="6801754" y="6228669"/>
            <a:ext cx="4928332" cy="347959"/>
          </a:xfrm>
          <a:prstGeom prst="rect">
            <a:avLst/>
          </a:prstGeom>
        </p:spPr>
      </p:pic>
    </p:spTree>
    <p:extLst>
      <p:ext uri="{BB962C8B-B14F-4D97-AF65-F5344CB8AC3E}">
        <p14:creationId xmlns:p14="http://schemas.microsoft.com/office/powerpoint/2010/main" val="1713395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ultiple Chart/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Date Placeholder 3"/>
          <p:cNvSpPr>
            <a:spLocks noGrp="1"/>
          </p:cNvSpPr>
          <p:nvPr>
            <p:ph type="dt" sz="half" idx="10"/>
          </p:nvPr>
        </p:nvSpPr>
        <p:spPr/>
        <p:txBody>
          <a:bodyPr/>
          <a:lstStyle/>
          <a:p>
            <a:fld id="{C5E69747-1DAD-3143-9794-CBF59EB90F82}" type="datetime1">
              <a:rPr lang="en-US" smtClean="0"/>
              <a:t>3/14/2017</a:t>
            </a:fld>
            <a:endParaRPr lang="en-US"/>
          </a:p>
        </p:txBody>
      </p:sp>
      <p:sp>
        <p:nvSpPr>
          <p:cNvPr id="5" name="Footer Placeholder 4"/>
          <p:cNvSpPr>
            <a:spLocks noGrp="1"/>
          </p:cNvSpPr>
          <p:nvPr>
            <p:ph type="ftr" sz="quarter" idx="11"/>
          </p:nvPr>
        </p:nvSpPr>
        <p:spPr/>
        <p:txBody>
          <a:bodyPr/>
          <a:lstStyle/>
          <a:p>
            <a:r>
              <a:rPr lang="en-US" smtClean="0"/>
              <a:t>2017 © Focussed Agile LLC</a:t>
            </a:r>
            <a:endParaRPr lang="en-US"/>
          </a:p>
        </p:txBody>
      </p:sp>
      <p:sp>
        <p:nvSpPr>
          <p:cNvPr id="6" name="Slide Number Placeholder 5"/>
          <p:cNvSpPr>
            <a:spLocks noGrp="1"/>
          </p:cNvSpPr>
          <p:nvPr>
            <p:ph type="sldNum" sz="quarter" idx="12"/>
          </p:nvPr>
        </p:nvSpPr>
        <p:spPr/>
        <p:txBody>
          <a:bodyPr/>
          <a:lstStyle/>
          <a:p>
            <a:fld id="{C76ED125-D6AD-4681-A22F-28749AA9B082}" type="slidenum">
              <a:rPr lang="en-US" smtClean="0"/>
              <a:pPr/>
              <a:t>‹#›</a:t>
            </a:fld>
            <a:endParaRPr lang="en-US"/>
          </a:p>
        </p:txBody>
      </p:sp>
      <p:sp>
        <p:nvSpPr>
          <p:cNvPr id="10" name="Content Placeholder 9"/>
          <p:cNvSpPr>
            <a:spLocks noGrp="1"/>
          </p:cNvSpPr>
          <p:nvPr>
            <p:ph sz="quarter" idx="13"/>
          </p:nvPr>
        </p:nvSpPr>
        <p:spPr>
          <a:xfrm>
            <a:off x="411126" y="1785938"/>
            <a:ext cx="3494108" cy="4214812"/>
          </a:xfrm>
        </p:spPr>
        <p:txBody>
          <a:bodyPr/>
          <a:lstStyle>
            <a:lvl1pPr>
              <a:buNone/>
              <a:defRPr/>
            </a:lvl1pPr>
          </a:lstStyle>
          <a:p>
            <a:pPr lvl="0"/>
            <a:r>
              <a:rPr lang="en-US" smtClean="0"/>
              <a:t>Click to edit Master text styles</a:t>
            </a:r>
          </a:p>
        </p:txBody>
      </p:sp>
      <p:sp>
        <p:nvSpPr>
          <p:cNvPr id="9" name="Content Placeholder 9"/>
          <p:cNvSpPr>
            <a:spLocks noGrp="1"/>
          </p:cNvSpPr>
          <p:nvPr>
            <p:ph sz="quarter" idx="15"/>
          </p:nvPr>
        </p:nvSpPr>
        <p:spPr>
          <a:xfrm>
            <a:off x="4306218" y="1785938"/>
            <a:ext cx="3494108" cy="4214812"/>
          </a:xfrm>
        </p:spPr>
        <p:txBody>
          <a:bodyPr/>
          <a:lstStyle>
            <a:lvl1pPr>
              <a:buNone/>
              <a:defRPr/>
            </a:lvl1pPr>
          </a:lstStyle>
          <a:p>
            <a:pPr lvl="0"/>
            <a:r>
              <a:rPr lang="en-US" smtClean="0"/>
              <a:t>Click to edit Master text styles</a:t>
            </a:r>
          </a:p>
        </p:txBody>
      </p:sp>
      <p:sp>
        <p:nvSpPr>
          <p:cNvPr id="12" name="Content Placeholder 9"/>
          <p:cNvSpPr>
            <a:spLocks noGrp="1"/>
          </p:cNvSpPr>
          <p:nvPr>
            <p:ph sz="quarter" idx="17"/>
          </p:nvPr>
        </p:nvSpPr>
        <p:spPr>
          <a:xfrm>
            <a:off x="8211495" y="1785956"/>
            <a:ext cx="3494108" cy="4214812"/>
          </a:xfrm>
        </p:spPr>
        <p:txBody>
          <a:bodyPr/>
          <a:lstStyle>
            <a:lvl1pPr>
              <a:buNone/>
              <a:defRPr/>
            </a:lvl1pPr>
          </a:lstStyle>
          <a:p>
            <a:pPr lvl="0"/>
            <a:r>
              <a:rPr lang="en-US" smtClean="0"/>
              <a:t>Click to edit Master text styles</a:t>
            </a:r>
          </a:p>
        </p:txBody>
      </p:sp>
      <p:sp>
        <p:nvSpPr>
          <p:cNvPr id="13" name="Text Placeholder 11"/>
          <p:cNvSpPr>
            <a:spLocks noGrp="1"/>
          </p:cNvSpPr>
          <p:nvPr>
            <p:ph type="body" sz="quarter" idx="18"/>
          </p:nvPr>
        </p:nvSpPr>
        <p:spPr>
          <a:xfrm>
            <a:off x="419543" y="1214438"/>
            <a:ext cx="3485693" cy="500062"/>
          </a:xfrm>
        </p:spPr>
        <p:txBody>
          <a:bodyPr/>
          <a:lstStyle>
            <a:lvl1pPr marL="0" indent="0">
              <a:buNone/>
              <a:defRPr b="1"/>
            </a:lvl1pPr>
          </a:lstStyle>
          <a:p>
            <a:pPr lvl="0"/>
            <a:r>
              <a:rPr lang="en-US" smtClean="0"/>
              <a:t>Click to edit Master text styles</a:t>
            </a:r>
          </a:p>
        </p:txBody>
      </p:sp>
      <p:sp>
        <p:nvSpPr>
          <p:cNvPr id="15" name="Text Placeholder 11"/>
          <p:cNvSpPr>
            <a:spLocks noGrp="1"/>
          </p:cNvSpPr>
          <p:nvPr>
            <p:ph type="body" sz="quarter" idx="19"/>
          </p:nvPr>
        </p:nvSpPr>
        <p:spPr>
          <a:xfrm>
            <a:off x="4314632" y="1222062"/>
            <a:ext cx="3485693" cy="500062"/>
          </a:xfrm>
        </p:spPr>
        <p:txBody>
          <a:bodyPr/>
          <a:lstStyle>
            <a:lvl1pPr marL="0" indent="0">
              <a:buNone/>
              <a:defRPr b="1"/>
            </a:lvl1pPr>
          </a:lstStyle>
          <a:p>
            <a:pPr lvl="0"/>
            <a:r>
              <a:rPr lang="en-US" smtClean="0"/>
              <a:t>Click to edit Master text styles</a:t>
            </a:r>
          </a:p>
        </p:txBody>
      </p:sp>
      <p:sp>
        <p:nvSpPr>
          <p:cNvPr id="17" name="Text Placeholder 11"/>
          <p:cNvSpPr>
            <a:spLocks noGrp="1"/>
          </p:cNvSpPr>
          <p:nvPr>
            <p:ph type="body" sz="quarter" idx="20"/>
          </p:nvPr>
        </p:nvSpPr>
        <p:spPr>
          <a:xfrm>
            <a:off x="8215919" y="1225055"/>
            <a:ext cx="3485693" cy="500062"/>
          </a:xfrm>
        </p:spPr>
        <p:txBody>
          <a:bodyPr/>
          <a:lstStyle>
            <a:lvl1pPr marL="0" indent="0">
              <a:buNone/>
              <a:defRPr b="1"/>
            </a:lvl1pPr>
          </a:lstStyle>
          <a:p>
            <a:pPr lvl="0"/>
            <a:r>
              <a:rPr lang="en-US" smtClean="0"/>
              <a:t>Click to edit Master text styles</a:t>
            </a:r>
          </a:p>
        </p:txBody>
      </p:sp>
    </p:spTree>
    <p:extLst>
      <p:ext uri="{BB962C8B-B14F-4D97-AF65-F5344CB8AC3E}">
        <p14:creationId xmlns:p14="http://schemas.microsoft.com/office/powerpoint/2010/main" val="14318654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1711234"/>
            <a:ext cx="10363826" cy="407996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A1C342-CC08-DC46-8903-D32960F4AC2A}"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0FFEE1-D9F3-294B-A1B3-D5D6413D215A}"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17620"/>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1705874"/>
            <a:ext cx="5106026" cy="408532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1705872"/>
            <a:ext cx="5105400" cy="40853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914C7F-8EED-AE4C-B482-A008F4108C18}" type="datetime1">
              <a:rPr lang="en-US" smtClean="0"/>
              <a:t>3/14/2017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4560"/>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1730933"/>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2541124"/>
            <a:ext cx="5106027" cy="32500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1730936"/>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2541130"/>
            <a:ext cx="5105401" cy="32500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F8B12A5-7FBD-4E43-92B6-A6DF7228A867}" type="datetime1">
              <a:rPr lang="en-US" smtClean="0"/>
              <a:t>3/14/2017</a:t>
            </a:fld>
            <a:endParaRPr lang="en-US" dirty="0"/>
          </a:p>
        </p:txBody>
      </p:sp>
      <p:sp>
        <p:nvSpPr>
          <p:cNvPr id="8" name="Footer Placeholder 7"/>
          <p:cNvSpPr>
            <a:spLocks noGrp="1"/>
          </p:cNvSpPr>
          <p:nvPr>
            <p:ph type="ftr" sz="quarter" idx="11"/>
          </p:nvPr>
        </p:nvSpPr>
        <p:spPr/>
        <p:txBody>
          <a:bodyPr/>
          <a:lstStyle/>
          <a:p>
            <a:r>
              <a:rPr lang="en-US" smtClean="0"/>
              <a:t>2017 © Focussed Agile LLC</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293D33-0802-1F49-A88C-DB906F09F398}" type="datetime1">
              <a:rPr lang="en-US" smtClean="0"/>
              <a:t>3/14/2017</a:t>
            </a:fld>
            <a:endParaRPr lang="en-US" dirty="0"/>
          </a:p>
        </p:txBody>
      </p:sp>
      <p:sp>
        <p:nvSpPr>
          <p:cNvPr id="4" name="Footer Placeholder 3"/>
          <p:cNvSpPr>
            <a:spLocks noGrp="1"/>
          </p:cNvSpPr>
          <p:nvPr>
            <p:ph type="ftr" sz="quarter" idx="11"/>
          </p:nvPr>
        </p:nvSpPr>
        <p:spPr/>
        <p:txBody>
          <a:bodyPr/>
          <a:lstStyle/>
          <a:p>
            <a:r>
              <a:rPr lang="en-US" smtClean="0"/>
              <a:t>2017 © Focussed Agile LLC</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2F7B8-19E7-7948-B8AE-D400825B01DE}" type="datetime1">
              <a:rPr lang="en-US" smtClean="0"/>
              <a:t>3/14/2017</a:t>
            </a:fld>
            <a:endParaRPr lang="en-US" dirty="0"/>
          </a:p>
        </p:txBody>
      </p:sp>
      <p:sp>
        <p:nvSpPr>
          <p:cNvPr id="3" name="Footer Placeholder 2"/>
          <p:cNvSpPr>
            <a:spLocks noGrp="1"/>
          </p:cNvSpPr>
          <p:nvPr>
            <p:ph type="ftr" sz="quarter" idx="11"/>
          </p:nvPr>
        </p:nvSpPr>
        <p:spPr/>
        <p:txBody>
          <a:bodyPr/>
          <a:lstStyle/>
          <a:p>
            <a:r>
              <a:rPr lang="en-US" smtClean="0"/>
              <a:t>2017 © Focussed Agile LLC</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A00F97-23E5-5643-BFBA-AB5FF75633A6}" type="datetime1">
              <a:rPr lang="en-US" smtClean="0"/>
              <a:t>3/14/2017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A1DB8-0C92-CE47-A206-DE44A8A5435C}" type="datetime1">
              <a:rPr lang="en-US" smtClean="0"/>
              <a:t>3/14/2017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1">
            <a:alphaModFix amt="10000"/>
            <a:extLst>
              <a:ext uri="{28A0092B-C50C-407E-A947-70E740481C1C}">
                <a14:useLocalDpi xmlns:a14="http://schemas.microsoft.com/office/drawing/2010/main" val="0"/>
              </a:ext>
            </a:extLst>
          </a:blip>
          <a:srcRect t="-490" b="-492"/>
          <a:stretch/>
        </p:blipFill>
        <p:spPr bwMode="auto">
          <a:xfrm>
            <a:off x="-33866" y="-84667"/>
            <a:ext cx="12237156" cy="6959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17622"/>
            <a:ext cx="10364451" cy="159617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3775" y="1716089"/>
            <a:ext cx="10364452" cy="40751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040687" y="6378575"/>
            <a:ext cx="2743200" cy="365125"/>
          </a:xfrm>
          <a:prstGeom prst="rect">
            <a:avLst/>
          </a:prstGeom>
        </p:spPr>
        <p:txBody>
          <a:bodyPr vert="horz" lIns="91440" tIns="45720" rIns="91440" bIns="45720" rtlCol="0" anchor="ctr"/>
          <a:lstStyle>
            <a:lvl1pPr algn="r">
              <a:defRPr sz="1000">
                <a:solidFill>
                  <a:schemeClr val="tx1"/>
                </a:solidFill>
              </a:defRPr>
            </a:lvl1pPr>
          </a:lstStyle>
          <a:p>
            <a:fld id="{1E9F1550-BC82-D84D-B10C-284745B3AB09}" type="datetime1">
              <a:rPr lang="en-US" smtClean="0"/>
              <a:t>3/14/2017</a:t>
            </a:fld>
            <a:endParaRPr lang="en-US" dirty="0"/>
          </a:p>
        </p:txBody>
      </p:sp>
      <p:sp>
        <p:nvSpPr>
          <p:cNvPr id="5" name="Footer Placeholder 4"/>
          <p:cNvSpPr>
            <a:spLocks noGrp="1"/>
          </p:cNvSpPr>
          <p:nvPr>
            <p:ph type="ftr" sz="quarter" idx="3"/>
          </p:nvPr>
        </p:nvSpPr>
        <p:spPr>
          <a:xfrm>
            <a:off x="1275724" y="63785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2017 © Focussed Agile LLC</a:t>
            </a:r>
            <a:endParaRPr lang="en-US" dirty="0"/>
          </a:p>
        </p:txBody>
      </p:sp>
      <p:sp>
        <p:nvSpPr>
          <p:cNvPr id="6" name="Slide Number Placeholder 5"/>
          <p:cNvSpPr>
            <a:spLocks noGrp="1"/>
          </p:cNvSpPr>
          <p:nvPr>
            <p:ph type="sldNum" sz="quarter" idx="4"/>
          </p:nvPr>
        </p:nvSpPr>
        <p:spPr>
          <a:xfrm>
            <a:off x="10875961" y="63785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pic>
        <p:nvPicPr>
          <p:cNvPr id="7" name="Picture 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03201" y="6388184"/>
            <a:ext cx="1084261" cy="3469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73" r:id="rId18"/>
    <p:sldLayoutId id="2147483674" r:id="rId19"/>
  </p:sldLayoutIdLst>
  <p:hf sldNum="0" hdr="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6"/>
          <p:cNvSpPr txBox="1">
            <a:spLocks/>
          </p:cNvSpPr>
          <p:nvPr/>
        </p:nvSpPr>
        <p:spPr>
          <a:xfrm>
            <a:off x="1901292" y="457200"/>
            <a:ext cx="8233309" cy="864096"/>
          </a:xfrm>
          <a:prstGeom prst="rect">
            <a:avLst/>
          </a:prstGeom>
        </p:spPr>
        <p:txBody>
          <a:bodyPr vert="horz" lIns="91440" tIns="45720" rIns="91440" bIns="45720" rtlCol="0">
            <a:noAutofit/>
          </a:bodyPr>
          <a:lstStyle/>
          <a:p>
            <a:pPr marL="342900" indent="-342900" algn="ctr">
              <a:spcBef>
                <a:spcPct val="20000"/>
              </a:spcBef>
              <a:buClr>
                <a:schemeClr val="tx2"/>
              </a:buClr>
              <a:defRPr/>
            </a:pPr>
            <a:r>
              <a:rPr lang="en-US" sz="2800" b="1" dirty="0">
                <a:solidFill>
                  <a:schemeClr val="bg1"/>
                </a:solidFill>
              </a:rPr>
              <a:t>Agile Stakeholder Participation Benefits</a:t>
            </a:r>
            <a:endParaRPr lang="en-US" dirty="0">
              <a:solidFill>
                <a:schemeClr val="bg1"/>
              </a:solidFill>
            </a:endParaRPr>
          </a:p>
        </p:txBody>
      </p:sp>
      <p:sp>
        <p:nvSpPr>
          <p:cNvPr id="5" name="Title 4"/>
          <p:cNvSpPr>
            <a:spLocks noGrp="1"/>
          </p:cNvSpPr>
          <p:nvPr>
            <p:ph type="ctrTitle"/>
          </p:nvPr>
        </p:nvSpPr>
        <p:spPr/>
        <p:txBody>
          <a:bodyPr/>
          <a:lstStyle/>
          <a:p>
            <a:r>
              <a:rPr lang="en-US" dirty="0" smtClean="0"/>
              <a:t>Agile Project Management?</a:t>
            </a:r>
            <a:endParaRPr lang="en-US" dirty="0"/>
          </a:p>
        </p:txBody>
      </p:sp>
      <p:sp>
        <p:nvSpPr>
          <p:cNvPr id="6" name="Subtitle 5"/>
          <p:cNvSpPr>
            <a:spLocks noGrp="1"/>
          </p:cNvSpPr>
          <p:nvPr>
            <p:ph type="subTitle" idx="1"/>
          </p:nvPr>
        </p:nvSpPr>
        <p:spPr/>
        <p:txBody>
          <a:bodyPr>
            <a:normAutofit lnSpcReduction="10000"/>
          </a:bodyPr>
          <a:lstStyle/>
          <a:p>
            <a:r>
              <a:rPr lang="en-US" dirty="0"/>
              <a:t>How Does Project Management Change In an Agile / </a:t>
            </a:r>
            <a:r>
              <a:rPr lang="en-US" dirty="0" err="1"/>
              <a:t>DevOps</a:t>
            </a:r>
            <a:r>
              <a:rPr lang="en-US" dirty="0"/>
              <a:t> Environment?</a:t>
            </a:r>
          </a:p>
          <a:p>
            <a:r>
              <a:rPr lang="en-US" dirty="0" smtClean="0"/>
              <a:t>Hans Samios @ Focussed Agile</a:t>
            </a:r>
            <a:endParaRPr lang="en-US" dirty="0"/>
          </a:p>
        </p:txBody>
      </p:sp>
      <p:sp>
        <p:nvSpPr>
          <p:cNvPr id="2" name="Date Placeholder 1"/>
          <p:cNvSpPr>
            <a:spLocks noGrp="1"/>
          </p:cNvSpPr>
          <p:nvPr>
            <p:ph type="dt" sz="half" idx="10"/>
          </p:nvPr>
        </p:nvSpPr>
        <p:spPr/>
        <p:txBody>
          <a:bodyPr/>
          <a:lstStyle/>
          <a:p>
            <a:fld id="{14BC094D-EDBD-D946-80C9-BA1D7840E5B4}" type="datetime1">
              <a:rPr lang="en-US" smtClean="0"/>
              <a:t>3/14/2017</a:t>
            </a:fld>
            <a:endParaRPr lang="en-US" dirty="0"/>
          </a:p>
        </p:txBody>
      </p:sp>
      <p:sp>
        <p:nvSpPr>
          <p:cNvPr id="3" name="Footer Placeholder 2"/>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728198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Agile Changes Our Thinking</a:t>
            </a:r>
          </a:p>
        </p:txBody>
      </p:sp>
      <p:sp>
        <p:nvSpPr>
          <p:cNvPr id="4" name="Date Placeholder 3"/>
          <p:cNvSpPr>
            <a:spLocks noGrp="1"/>
          </p:cNvSpPr>
          <p:nvPr>
            <p:ph type="dt" sz="half" idx="10"/>
          </p:nvPr>
        </p:nvSpPr>
        <p:spPr/>
        <p:txBody>
          <a:bodyPr/>
          <a:lstStyle/>
          <a:p>
            <a:pPr>
              <a:defRPr/>
            </a:pPr>
            <a:fld id="{4BA6A46E-FA08-8B45-91C5-90878229D9C3}" type="datetime1">
              <a:rPr lang="en-US" smtClean="0"/>
              <a:t>3/14/2017</a:t>
            </a:fld>
            <a:endParaRPr lang="en-US"/>
          </a:p>
        </p:txBody>
      </p:sp>
      <p:sp>
        <p:nvSpPr>
          <p:cNvPr id="14" name="Content Placeholder 13"/>
          <p:cNvSpPr>
            <a:spLocks noGrp="1"/>
          </p:cNvSpPr>
          <p:nvPr>
            <p:ph idx="4294967295"/>
          </p:nvPr>
        </p:nvSpPr>
        <p:spPr>
          <a:xfrm>
            <a:off x="1835632" y="1214422"/>
            <a:ext cx="8453944" cy="4786328"/>
          </a:xfrm>
          <a:prstGeom prst="rect">
            <a:avLst/>
          </a:prstGeom>
        </p:spPr>
        <p:txBody>
          <a:bodyPr/>
          <a:lstStyle/>
          <a:p>
            <a:endParaRPr lang="en-US"/>
          </a:p>
        </p:txBody>
      </p:sp>
      <p:pic>
        <p:nvPicPr>
          <p:cNvPr id="124930" name="Picture 2"/>
          <p:cNvPicPr>
            <a:picLocks noChangeAspect="1" noChangeArrowheads="1"/>
          </p:cNvPicPr>
          <p:nvPr/>
        </p:nvPicPr>
        <p:blipFill>
          <a:blip r:embed="rId3" cstate="print"/>
          <a:srcRect/>
          <a:stretch>
            <a:fillRect/>
          </a:stretch>
        </p:blipFill>
        <p:spPr bwMode="auto">
          <a:xfrm>
            <a:off x="761375" y="1146222"/>
            <a:ext cx="10831865" cy="4930728"/>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343646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t>
            </a:r>
            <a:r>
              <a:rPr lang="en-US" dirty="0"/>
              <a:t>does any waterfall project become agile? When you're out of time or money. That's when you negotiate</a:t>
            </a:r>
            <a:r>
              <a:rPr lang="en-US" dirty="0" smtClean="0"/>
              <a:t>.</a:t>
            </a:r>
            <a:endParaRPr lang="en-US" dirty="0"/>
          </a:p>
        </p:txBody>
      </p:sp>
      <p:sp>
        <p:nvSpPr>
          <p:cNvPr id="4" name="Text Placeholder 3"/>
          <p:cNvSpPr>
            <a:spLocks noGrp="1"/>
          </p:cNvSpPr>
          <p:nvPr>
            <p:ph type="body" sz="half" idx="2"/>
          </p:nvPr>
        </p:nvSpPr>
        <p:spPr/>
        <p:txBody>
          <a:bodyPr>
            <a:normAutofit/>
          </a:bodyPr>
          <a:lstStyle/>
          <a:p>
            <a:r>
              <a:rPr lang="en-US" sz="2400" dirty="0"/>
              <a:t> – Harry </a:t>
            </a:r>
            <a:r>
              <a:rPr lang="en-US" sz="2400" dirty="0" err="1"/>
              <a:t>Koehnemann</a:t>
            </a:r>
            <a:endParaRPr lang="en-US" sz="2400" dirty="0"/>
          </a:p>
        </p:txBody>
      </p:sp>
      <p:sp>
        <p:nvSpPr>
          <p:cNvPr id="5" name="Date Placeholder 4"/>
          <p:cNvSpPr>
            <a:spLocks noGrp="1"/>
          </p:cNvSpPr>
          <p:nvPr>
            <p:ph type="dt" sz="half" idx="10"/>
          </p:nvPr>
        </p:nvSpPr>
        <p:spPr/>
        <p:txBody>
          <a:bodyPr/>
          <a:lstStyle/>
          <a:p>
            <a:fld id="{361607B5-4353-594B-9424-52C885E993B6}" type="datetime1">
              <a:rPr lang="en-US" smtClean="0"/>
              <a:t>3/14/2017</a:t>
            </a:fld>
            <a:endParaRPr lang="en-US" dirty="0"/>
          </a:p>
        </p:txBody>
      </p:sp>
      <p:sp>
        <p:nvSpPr>
          <p:cNvPr id="6" name="Footer Placeholder 5"/>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90036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Agile Change Our Thinking (cont)</a:t>
            </a:r>
          </a:p>
        </p:txBody>
      </p:sp>
      <p:sp>
        <p:nvSpPr>
          <p:cNvPr id="3" name="Content Placeholder 2"/>
          <p:cNvSpPr>
            <a:spLocks noGrp="1"/>
          </p:cNvSpPr>
          <p:nvPr>
            <p:ph idx="4294967295"/>
          </p:nvPr>
        </p:nvSpPr>
        <p:spPr>
          <a:xfrm>
            <a:off x="1835632" y="1214422"/>
            <a:ext cx="8453944" cy="4786328"/>
          </a:xfrm>
          <a:prstGeom prst="rect">
            <a:avLst/>
          </a:prstGeom>
        </p:spPr>
        <p:txBody>
          <a:bodyPr>
            <a:normAutofit/>
          </a:bodyPr>
          <a:lstStyle/>
          <a:p>
            <a:r>
              <a:rPr lang="en-US" sz="1800" dirty="0"/>
              <a:t>A different focus:</a:t>
            </a:r>
          </a:p>
          <a:p>
            <a:pPr lvl="1"/>
            <a:r>
              <a:rPr lang="en-US" sz="1600" dirty="0"/>
              <a:t>Focus less on predictive up front planning</a:t>
            </a:r>
          </a:p>
          <a:p>
            <a:pPr lvl="1"/>
            <a:r>
              <a:rPr lang="en-US" sz="1600" dirty="0"/>
              <a:t>Focus more on delivering value</a:t>
            </a:r>
          </a:p>
          <a:p>
            <a:pPr lvl="1"/>
            <a:r>
              <a:rPr lang="en-US" sz="1600" dirty="0"/>
              <a:t>Focus more on collaboration with the business</a:t>
            </a:r>
          </a:p>
          <a:p>
            <a:pPr lvl="1"/>
            <a:r>
              <a:rPr lang="en-US" sz="1600" dirty="0"/>
              <a:t>Focus more on engaging the team</a:t>
            </a:r>
          </a:p>
          <a:p>
            <a:pPr lvl="1"/>
            <a:r>
              <a:rPr lang="en-US" sz="1600" dirty="0"/>
              <a:t>Focus more on delivering incremental value</a:t>
            </a:r>
          </a:p>
          <a:p>
            <a:r>
              <a:rPr lang="en-US" sz="1800" dirty="0"/>
              <a:t>Move to value based Project Management</a:t>
            </a:r>
          </a:p>
          <a:p>
            <a:pPr lvl="1"/>
            <a:r>
              <a:rPr lang="en-US" sz="1600" dirty="0"/>
              <a:t>Versus task based Project Management</a:t>
            </a:r>
          </a:p>
        </p:txBody>
      </p:sp>
      <p:sp>
        <p:nvSpPr>
          <p:cNvPr id="4" name="Date Placeholder 3"/>
          <p:cNvSpPr>
            <a:spLocks noGrp="1"/>
          </p:cNvSpPr>
          <p:nvPr>
            <p:ph type="dt" sz="half" idx="11"/>
          </p:nvPr>
        </p:nvSpPr>
        <p:spPr/>
        <p:txBody>
          <a:bodyPr/>
          <a:lstStyle/>
          <a:p>
            <a:pPr>
              <a:defRPr/>
            </a:pPr>
            <a:fld id="{1124C554-1A03-4340-88F7-8C5BA0B6EA3A}"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99036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Agile Change Our Thinking (cont)</a:t>
            </a:r>
          </a:p>
        </p:txBody>
      </p:sp>
      <p:sp>
        <p:nvSpPr>
          <p:cNvPr id="3" name="Content Placeholder 2"/>
          <p:cNvSpPr>
            <a:spLocks noGrp="1"/>
          </p:cNvSpPr>
          <p:nvPr>
            <p:ph idx="4294967295"/>
          </p:nvPr>
        </p:nvSpPr>
        <p:spPr>
          <a:xfrm>
            <a:off x="1835632" y="1214422"/>
            <a:ext cx="8453944" cy="4786328"/>
          </a:xfrm>
          <a:prstGeom prst="rect">
            <a:avLst/>
          </a:prstGeom>
        </p:spPr>
        <p:txBody>
          <a:bodyPr>
            <a:normAutofit/>
          </a:bodyPr>
          <a:lstStyle/>
          <a:p>
            <a:r>
              <a:rPr lang="en-US" sz="1800" dirty="0"/>
              <a:t>A different approach:</a:t>
            </a:r>
          </a:p>
          <a:p>
            <a:pPr lvl="1"/>
            <a:r>
              <a:rPr lang="en-US" sz="1600" dirty="0"/>
              <a:t>Deliver working </a:t>
            </a:r>
            <a:r>
              <a:rPr lang="en-US" sz="1600" dirty="0" smtClean="0"/>
              <a:t>(Partial-)Solutions in </a:t>
            </a:r>
            <a:r>
              <a:rPr lang="en-US" sz="1600" dirty="0"/>
              <a:t>short cycles</a:t>
            </a:r>
          </a:p>
          <a:p>
            <a:pPr lvl="1"/>
            <a:r>
              <a:rPr lang="en-US" sz="1600" dirty="0"/>
              <a:t>Keep the evolving </a:t>
            </a:r>
            <a:r>
              <a:rPr lang="en-US" sz="1600" dirty="0" smtClean="0"/>
              <a:t>Solution highly </a:t>
            </a:r>
            <a:r>
              <a:rPr lang="en-US" sz="1600" dirty="0"/>
              <a:t>visible</a:t>
            </a:r>
          </a:p>
          <a:p>
            <a:pPr lvl="1"/>
            <a:r>
              <a:rPr lang="en-US" sz="1600" dirty="0"/>
              <a:t>Inspect outcomes frequently</a:t>
            </a:r>
          </a:p>
          <a:p>
            <a:pPr lvl="1"/>
            <a:r>
              <a:rPr lang="en-US" sz="1600" dirty="0"/>
              <a:t>Change our </a:t>
            </a:r>
            <a:r>
              <a:rPr lang="en-US" sz="1600" dirty="0" smtClean="0"/>
              <a:t>Solution or </a:t>
            </a:r>
            <a:r>
              <a:rPr lang="en-US" sz="1600" dirty="0"/>
              <a:t>processes as we learn more to ensure acceptable outcomes</a:t>
            </a:r>
          </a:p>
          <a:p>
            <a:pPr lvl="1"/>
            <a:r>
              <a:rPr lang="en-US" sz="1600" dirty="0"/>
              <a:t>Do less work up front that is likely to change</a:t>
            </a:r>
          </a:p>
          <a:p>
            <a:pPr lvl="1"/>
            <a:r>
              <a:rPr lang="en-US" sz="1600" dirty="0"/>
              <a:t>Treat quality as “fixed” rather than a variable</a:t>
            </a:r>
          </a:p>
        </p:txBody>
      </p:sp>
      <p:sp>
        <p:nvSpPr>
          <p:cNvPr id="4" name="Date Placeholder 3"/>
          <p:cNvSpPr>
            <a:spLocks noGrp="1"/>
          </p:cNvSpPr>
          <p:nvPr>
            <p:ph type="dt" sz="half" idx="11"/>
          </p:nvPr>
        </p:nvSpPr>
        <p:spPr>
          <a:xfrm>
            <a:off x="10289576" y="6378574"/>
            <a:ext cx="6672887" cy="365125"/>
          </a:xfrm>
        </p:spPr>
        <p:txBody>
          <a:bodyPr/>
          <a:lstStyle/>
          <a:p>
            <a:pPr>
              <a:defRPr/>
            </a:pPr>
            <a:fld id="{D53958A9-2D5F-B04B-A82F-341649054ACA}"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204513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How Does Agile </a:t>
            </a:r>
            <a:r>
              <a:rPr lang="en-US" sz="2400" dirty="0" smtClean="0"/>
              <a:t>Help (Software Example)?</a:t>
            </a:r>
            <a:endParaRPr lang="en-US" sz="2400" dirty="0"/>
          </a:p>
        </p:txBody>
      </p:sp>
      <p:sp>
        <p:nvSpPr>
          <p:cNvPr id="4" name="Date Placeholder 3"/>
          <p:cNvSpPr>
            <a:spLocks noGrp="1"/>
          </p:cNvSpPr>
          <p:nvPr>
            <p:ph type="dt" sz="half" idx="11"/>
          </p:nvPr>
        </p:nvSpPr>
        <p:spPr>
          <a:xfrm>
            <a:off x="10521324" y="6378574"/>
            <a:ext cx="6672887" cy="365125"/>
          </a:xfrm>
        </p:spPr>
        <p:txBody>
          <a:bodyPr/>
          <a:lstStyle/>
          <a:p>
            <a:pPr>
              <a:defRPr/>
            </a:pPr>
            <a:fld id="{FE922EA4-28CB-E541-BC43-BE95EFD3E33C}" type="datetime1">
              <a:rPr lang="en-US" smtClean="0"/>
              <a:t>3/14/2017</a:t>
            </a:fld>
            <a:endParaRPr lang="en-US" dirty="0"/>
          </a:p>
        </p:txBody>
      </p:sp>
      <p:sp>
        <p:nvSpPr>
          <p:cNvPr id="5" name="Rounded Rectangle 4"/>
          <p:cNvSpPr/>
          <p:nvPr/>
        </p:nvSpPr>
        <p:spPr>
          <a:xfrm>
            <a:off x="2438400" y="2133600"/>
            <a:ext cx="609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3048000" y="2133600"/>
            <a:ext cx="609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657600" y="2133600"/>
            <a:ext cx="609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267200" y="2133600"/>
            <a:ext cx="609600" cy="609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876800" y="2133600"/>
            <a:ext cx="609600" cy="609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486400" y="2133600"/>
            <a:ext cx="609600" cy="609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6096000" y="2133600"/>
            <a:ext cx="6096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6705600" y="2133600"/>
            <a:ext cx="6096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7315200" y="2133600"/>
            <a:ext cx="6096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924800" y="2133600"/>
            <a:ext cx="609600" cy="609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8534400" y="2133600"/>
            <a:ext cx="609600" cy="609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9144000" y="2133600"/>
            <a:ext cx="609600" cy="609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362201" y="1764268"/>
            <a:ext cx="2779543" cy="369332"/>
          </a:xfrm>
          <a:prstGeom prst="rect">
            <a:avLst/>
          </a:prstGeom>
          <a:noFill/>
        </p:spPr>
        <p:txBody>
          <a:bodyPr wrap="none" rtlCol="0">
            <a:spAutoFit/>
          </a:bodyPr>
          <a:lstStyle/>
          <a:p>
            <a:r>
              <a:rPr lang="en-US" dirty="0"/>
              <a:t>Traditional Waterfall Model</a:t>
            </a:r>
          </a:p>
        </p:txBody>
      </p:sp>
      <p:sp>
        <p:nvSpPr>
          <p:cNvPr id="19" name="TextBox 18"/>
          <p:cNvSpPr txBox="1"/>
          <p:nvPr/>
        </p:nvSpPr>
        <p:spPr>
          <a:xfrm>
            <a:off x="1600201" y="4876800"/>
            <a:ext cx="553741" cy="369332"/>
          </a:xfrm>
          <a:prstGeom prst="rect">
            <a:avLst/>
          </a:prstGeom>
          <a:noFill/>
        </p:spPr>
        <p:txBody>
          <a:bodyPr wrap="none" rtlCol="0">
            <a:spAutoFit/>
          </a:bodyPr>
          <a:lstStyle/>
          <a:p>
            <a:r>
              <a:rPr lang="en-US" b="1" u="sng" dirty="0"/>
              <a:t>Key</a:t>
            </a:r>
          </a:p>
        </p:txBody>
      </p:sp>
      <p:sp>
        <p:nvSpPr>
          <p:cNvPr id="20" name="Rounded Rectangle 19"/>
          <p:cNvSpPr/>
          <p:nvPr/>
        </p:nvSpPr>
        <p:spPr>
          <a:xfrm>
            <a:off x="1676400" y="5257800"/>
            <a:ext cx="13716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Requirements</a:t>
            </a:r>
          </a:p>
        </p:txBody>
      </p:sp>
      <p:sp>
        <p:nvSpPr>
          <p:cNvPr id="21" name="Rounded Rectangle 20"/>
          <p:cNvSpPr/>
          <p:nvPr/>
        </p:nvSpPr>
        <p:spPr>
          <a:xfrm>
            <a:off x="1676400" y="5562600"/>
            <a:ext cx="1371600" cy="304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Design</a:t>
            </a:r>
          </a:p>
        </p:txBody>
      </p:sp>
      <p:sp>
        <p:nvSpPr>
          <p:cNvPr id="23" name="Rounded Rectangle 22"/>
          <p:cNvSpPr/>
          <p:nvPr/>
        </p:nvSpPr>
        <p:spPr>
          <a:xfrm>
            <a:off x="1676400" y="5867400"/>
            <a:ext cx="1371600" cy="304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Development</a:t>
            </a:r>
          </a:p>
        </p:txBody>
      </p:sp>
      <p:sp>
        <p:nvSpPr>
          <p:cNvPr id="24" name="Rounded Rectangle 23"/>
          <p:cNvSpPr/>
          <p:nvPr/>
        </p:nvSpPr>
        <p:spPr>
          <a:xfrm>
            <a:off x="1676400" y="6172200"/>
            <a:ext cx="1371600" cy="3048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Certification</a:t>
            </a:r>
          </a:p>
        </p:txBody>
      </p:sp>
      <p:sp>
        <p:nvSpPr>
          <p:cNvPr id="25" name="TextBox 24"/>
          <p:cNvSpPr txBox="1"/>
          <p:nvPr/>
        </p:nvSpPr>
        <p:spPr>
          <a:xfrm>
            <a:off x="2514601" y="3505200"/>
            <a:ext cx="1638397" cy="369332"/>
          </a:xfrm>
          <a:prstGeom prst="rect">
            <a:avLst/>
          </a:prstGeom>
          <a:noFill/>
        </p:spPr>
        <p:txBody>
          <a:bodyPr wrap="none" rtlCol="0">
            <a:spAutoFit/>
          </a:bodyPr>
          <a:lstStyle/>
          <a:p>
            <a:r>
              <a:rPr lang="en-US" dirty="0"/>
              <a:t>Agile Approach</a:t>
            </a:r>
          </a:p>
        </p:txBody>
      </p:sp>
      <p:sp>
        <p:nvSpPr>
          <p:cNvPr id="38" name="Rectangular Callout 37"/>
          <p:cNvSpPr/>
          <p:nvPr/>
        </p:nvSpPr>
        <p:spPr>
          <a:xfrm>
            <a:off x="7010400" y="1447800"/>
            <a:ext cx="3048000" cy="533400"/>
          </a:xfrm>
          <a:prstGeom prst="wedgeRectCallout">
            <a:avLst>
              <a:gd name="adj1" fmla="val -19448"/>
              <a:gd name="adj2" fmla="val 756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Will have something (developers version) to show</a:t>
            </a:r>
          </a:p>
        </p:txBody>
      </p:sp>
      <p:sp>
        <p:nvSpPr>
          <p:cNvPr id="39" name="Rectangular Callout 38"/>
          <p:cNvSpPr/>
          <p:nvPr/>
        </p:nvSpPr>
        <p:spPr>
          <a:xfrm>
            <a:off x="7391400" y="2971800"/>
            <a:ext cx="2819400" cy="533400"/>
          </a:xfrm>
          <a:prstGeom prst="wedgeRectCallout">
            <a:avLst>
              <a:gd name="adj1" fmla="val 32170"/>
              <a:gd name="adj2" fmla="val -82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Will actually know we have something complete</a:t>
            </a:r>
          </a:p>
        </p:txBody>
      </p:sp>
      <p:sp>
        <p:nvSpPr>
          <p:cNvPr id="40" name="Rectangular Callout 39"/>
          <p:cNvSpPr/>
          <p:nvPr/>
        </p:nvSpPr>
        <p:spPr>
          <a:xfrm>
            <a:off x="4191000" y="3429000"/>
            <a:ext cx="2667000" cy="304800"/>
          </a:xfrm>
          <a:prstGeom prst="wedgeRectCallout">
            <a:avLst>
              <a:gd name="adj1" fmla="val -24525"/>
              <a:gd name="adj2" fmla="val 9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Top value item delivered</a:t>
            </a:r>
          </a:p>
        </p:txBody>
      </p:sp>
      <p:sp>
        <p:nvSpPr>
          <p:cNvPr id="41" name="Rectangular Callout 40"/>
          <p:cNvSpPr/>
          <p:nvPr/>
        </p:nvSpPr>
        <p:spPr>
          <a:xfrm>
            <a:off x="6400800" y="4038600"/>
            <a:ext cx="3124200" cy="304800"/>
          </a:xfrm>
          <a:prstGeom prst="wedgeRectCallout">
            <a:avLst>
              <a:gd name="adj1" fmla="val -20833"/>
              <a:gd name="adj2" fmla="val 96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2</a:t>
            </a:r>
            <a:r>
              <a:rPr lang="en-US" sz="1600" baseline="30000" dirty="0">
                <a:solidFill>
                  <a:schemeClr val="bg1"/>
                </a:solidFill>
              </a:rPr>
              <a:t>nd</a:t>
            </a:r>
            <a:r>
              <a:rPr lang="en-US" sz="1600" dirty="0">
                <a:solidFill>
                  <a:schemeClr val="bg1"/>
                </a:solidFill>
              </a:rPr>
              <a:t> most valuable item delivered</a:t>
            </a:r>
          </a:p>
        </p:txBody>
      </p:sp>
      <p:sp>
        <p:nvSpPr>
          <p:cNvPr id="42" name="Rectangular Callout 41"/>
          <p:cNvSpPr/>
          <p:nvPr/>
        </p:nvSpPr>
        <p:spPr>
          <a:xfrm>
            <a:off x="6477000" y="5867400"/>
            <a:ext cx="3124200" cy="304800"/>
          </a:xfrm>
          <a:prstGeom prst="wedgeRectCallout">
            <a:avLst>
              <a:gd name="adj1" fmla="val -22635"/>
              <a:gd name="adj2" fmla="val -1016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Feedback: items not required</a:t>
            </a:r>
          </a:p>
        </p:txBody>
      </p:sp>
      <p:grpSp>
        <p:nvGrpSpPr>
          <p:cNvPr id="3" name="Group 54"/>
          <p:cNvGrpSpPr/>
          <p:nvPr/>
        </p:nvGrpSpPr>
        <p:grpSpPr>
          <a:xfrm>
            <a:off x="2438400" y="3886200"/>
            <a:ext cx="2438400" cy="609600"/>
            <a:chOff x="914400" y="3733800"/>
            <a:chExt cx="2438400" cy="609600"/>
          </a:xfrm>
        </p:grpSpPr>
        <p:sp>
          <p:nvSpPr>
            <p:cNvPr id="51" name="Rounded Rectangle 50"/>
            <p:cNvSpPr/>
            <p:nvPr/>
          </p:nvSpPr>
          <p:spPr>
            <a:xfrm>
              <a:off x="914400" y="3733800"/>
              <a:ext cx="609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524000" y="3733800"/>
              <a:ext cx="609600" cy="609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2133600" y="3733800"/>
              <a:ext cx="6096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2743200" y="3733800"/>
              <a:ext cx="609600" cy="609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55"/>
          <p:cNvGrpSpPr/>
          <p:nvPr/>
        </p:nvGrpSpPr>
        <p:grpSpPr>
          <a:xfrm>
            <a:off x="2438400" y="3886200"/>
            <a:ext cx="2438400" cy="609600"/>
            <a:chOff x="3048000" y="6096000"/>
            <a:chExt cx="2438400" cy="609600"/>
          </a:xfrm>
        </p:grpSpPr>
        <p:sp>
          <p:nvSpPr>
            <p:cNvPr id="47" name="Rounded Rectangle 46"/>
            <p:cNvSpPr/>
            <p:nvPr/>
          </p:nvSpPr>
          <p:spPr>
            <a:xfrm>
              <a:off x="3048000" y="6096000"/>
              <a:ext cx="24384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3048000" y="6248400"/>
              <a:ext cx="2438400" cy="152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3048000" y="6400800"/>
              <a:ext cx="2438400" cy="152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3048000" y="6553200"/>
              <a:ext cx="2438400" cy="152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56"/>
          <p:cNvGrpSpPr/>
          <p:nvPr/>
        </p:nvGrpSpPr>
        <p:grpSpPr>
          <a:xfrm>
            <a:off x="4876800" y="4495800"/>
            <a:ext cx="2438400" cy="609600"/>
            <a:chOff x="3048000" y="6096000"/>
            <a:chExt cx="2438400" cy="609600"/>
          </a:xfrm>
        </p:grpSpPr>
        <p:sp>
          <p:nvSpPr>
            <p:cNvPr id="58" name="Rounded Rectangle 57"/>
            <p:cNvSpPr/>
            <p:nvPr/>
          </p:nvSpPr>
          <p:spPr>
            <a:xfrm>
              <a:off x="3048000" y="6096000"/>
              <a:ext cx="24384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3048000" y="6248400"/>
              <a:ext cx="2438400" cy="152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3048000" y="6400800"/>
              <a:ext cx="2438400" cy="152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048000" y="6553200"/>
              <a:ext cx="2438400" cy="152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61"/>
          <p:cNvGrpSpPr/>
          <p:nvPr/>
        </p:nvGrpSpPr>
        <p:grpSpPr>
          <a:xfrm>
            <a:off x="7315200" y="5105400"/>
            <a:ext cx="2438400" cy="609600"/>
            <a:chOff x="3048000" y="6096000"/>
            <a:chExt cx="2438400" cy="609600"/>
          </a:xfrm>
        </p:grpSpPr>
        <p:sp>
          <p:nvSpPr>
            <p:cNvPr id="63" name="Rounded Rectangle 62"/>
            <p:cNvSpPr/>
            <p:nvPr/>
          </p:nvSpPr>
          <p:spPr>
            <a:xfrm>
              <a:off x="3048000" y="6096000"/>
              <a:ext cx="24384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3048000" y="6248400"/>
              <a:ext cx="2438400" cy="152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3048000" y="6400800"/>
              <a:ext cx="2438400" cy="152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048000" y="6553200"/>
              <a:ext cx="2438400" cy="152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quot;No&quot; Symbol 66"/>
          <p:cNvSpPr/>
          <p:nvPr/>
        </p:nvSpPr>
        <p:spPr>
          <a:xfrm>
            <a:off x="7848600" y="4724400"/>
            <a:ext cx="1295400" cy="1219200"/>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Right Brace 67"/>
          <p:cNvSpPr/>
          <p:nvPr/>
        </p:nvSpPr>
        <p:spPr>
          <a:xfrm rot="5400000">
            <a:off x="2609850" y="2647950"/>
            <a:ext cx="266700" cy="609600"/>
          </a:xfrm>
          <a:prstGeom prst="rightBrace">
            <a:avLst>
              <a:gd name="adj1" fmla="val 0"/>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9" name="TextBox 68"/>
          <p:cNvSpPr txBox="1"/>
          <p:nvPr/>
        </p:nvSpPr>
        <p:spPr>
          <a:xfrm>
            <a:off x="2286001" y="2971800"/>
            <a:ext cx="781689" cy="338554"/>
          </a:xfrm>
          <a:prstGeom prst="rect">
            <a:avLst/>
          </a:prstGeom>
          <a:noFill/>
        </p:spPr>
        <p:txBody>
          <a:bodyPr wrap="none" rtlCol="0">
            <a:spAutoFit/>
          </a:bodyPr>
          <a:lstStyle/>
          <a:p>
            <a:r>
              <a:rPr lang="en-US" sz="1600" dirty="0"/>
              <a:t>1 week</a:t>
            </a:r>
          </a:p>
        </p:txBody>
      </p:sp>
      <p:sp>
        <p:nvSpPr>
          <p:cNvPr id="27" name="Footer Placeholder 26"/>
          <p:cNvSpPr>
            <a:spLocks noGrp="1"/>
          </p:cNvSpPr>
          <p:nvPr>
            <p:ph type="ftr" sz="quarter" idx="11"/>
          </p:nvPr>
        </p:nvSpPr>
        <p:spPr>
          <a:xfrm>
            <a:off x="1366213" y="6404247"/>
            <a:ext cx="6672887" cy="365125"/>
          </a:xfrm>
        </p:spPr>
        <p:txBody>
          <a:bodyPr/>
          <a:lstStyle/>
          <a:p>
            <a:r>
              <a:rPr lang="en-US" smtClean="0"/>
              <a:t>2017 © Focussed Agile LLC</a:t>
            </a:r>
            <a:endParaRPr lang="en-US" dirty="0"/>
          </a:p>
        </p:txBody>
      </p:sp>
    </p:spTree>
    <p:extLst>
      <p:ext uri="{BB962C8B-B14F-4D97-AF65-F5344CB8AC3E}">
        <p14:creationId xmlns:p14="http://schemas.microsoft.com/office/powerpoint/2010/main" val="203652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ppt_x"/>
                                          </p:val>
                                        </p:tav>
                                        <p:tav tm="100000">
                                          <p:val>
                                            <p:strVal val="#ppt_x"/>
                                          </p:val>
                                        </p:tav>
                                      </p:tavLst>
                                    </p:anim>
                                    <p:anim calcmode="lin" valueType="num">
                                      <p:cBhvr additive="base">
                                        <p:cTn id="1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0-#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ppt_x"/>
                                          </p:val>
                                        </p:tav>
                                        <p:tav tm="100000">
                                          <p:val>
                                            <p:strVal val="#ppt_x"/>
                                          </p:val>
                                        </p:tav>
                                      </p:tavLst>
                                    </p:anim>
                                    <p:anim calcmode="lin" valueType="num">
                                      <p:cBhvr additive="base">
                                        <p:cTn id="48" dur="5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additive="base">
                                        <p:cTn id="57" dur="500" fill="hold"/>
                                        <p:tgtEl>
                                          <p:spTgt spid="42"/>
                                        </p:tgtEl>
                                        <p:attrNameLst>
                                          <p:attrName>ppt_x</p:attrName>
                                        </p:attrNameLst>
                                      </p:cBhvr>
                                      <p:tavLst>
                                        <p:tav tm="0">
                                          <p:val>
                                            <p:strVal val="0-#ppt_w/2"/>
                                          </p:val>
                                        </p:tav>
                                        <p:tav tm="100000">
                                          <p:val>
                                            <p:strVal val="#ppt_x"/>
                                          </p:val>
                                        </p:tav>
                                      </p:tavLst>
                                    </p:anim>
                                    <p:anim calcmode="lin" valueType="num">
                                      <p:cBhvr additive="base">
                                        <p:cTn id="5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4" fill="hold" grpId="0" nodeType="click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heel(4)">
                                      <p:cBhvr>
                                        <p:cTn id="63" dur="20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animBg="1"/>
      <p:bldP spid="39" grpId="0" animBg="1"/>
      <p:bldP spid="40" grpId="0" animBg="1"/>
      <p:bldP spid="41" grpId="0" animBg="1"/>
      <p:bldP spid="42" grpId="0" animBg="1"/>
      <p:bldP spid="6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How Does Agile Help (cont)?</a:t>
            </a:r>
          </a:p>
        </p:txBody>
      </p:sp>
      <p:sp>
        <p:nvSpPr>
          <p:cNvPr id="3" name="Content Placeholder 2"/>
          <p:cNvSpPr>
            <a:spLocks noGrp="1"/>
          </p:cNvSpPr>
          <p:nvPr>
            <p:ph idx="4294967295"/>
          </p:nvPr>
        </p:nvSpPr>
        <p:spPr>
          <a:xfrm>
            <a:off x="1835632" y="1214422"/>
            <a:ext cx="8453944" cy="4786328"/>
          </a:xfrm>
          <a:prstGeom prst="rect">
            <a:avLst/>
          </a:prstGeom>
        </p:spPr>
        <p:txBody>
          <a:bodyPr>
            <a:normAutofit/>
          </a:bodyPr>
          <a:lstStyle/>
          <a:p>
            <a:r>
              <a:rPr lang="en-US" sz="1800" dirty="0"/>
              <a:t>Get to business value quicker</a:t>
            </a:r>
          </a:p>
          <a:p>
            <a:pPr lvl="1"/>
            <a:r>
              <a:rPr lang="en-US" sz="1600" dirty="0"/>
              <a:t>Lowers investment</a:t>
            </a:r>
          </a:p>
          <a:p>
            <a:pPr lvl="1"/>
            <a:r>
              <a:rPr lang="en-US" sz="1600" dirty="0"/>
              <a:t>Increases return</a:t>
            </a:r>
          </a:p>
          <a:p>
            <a:r>
              <a:rPr lang="en-US" sz="1800" dirty="0"/>
              <a:t>Increase clarity of customer requirement</a:t>
            </a:r>
          </a:p>
          <a:p>
            <a:pPr lvl="1"/>
            <a:r>
              <a:rPr lang="en-US" sz="1600" dirty="0"/>
              <a:t>Assume customer knows </a:t>
            </a:r>
            <a:r>
              <a:rPr lang="en-US" sz="1600" dirty="0" smtClean="0"/>
              <a:t>50</a:t>
            </a:r>
            <a:r>
              <a:rPr lang="en-US" sz="1600" dirty="0"/>
              <a:t>% of real requirement upfront</a:t>
            </a:r>
          </a:p>
          <a:p>
            <a:pPr lvl="2"/>
            <a:r>
              <a:rPr lang="en-US" dirty="0"/>
              <a:t>Its probably the most important part; the core</a:t>
            </a:r>
          </a:p>
          <a:p>
            <a:pPr lvl="1"/>
            <a:r>
              <a:rPr lang="en-US" sz="1600" dirty="0"/>
              <a:t>Clarity comes as people see more</a:t>
            </a:r>
          </a:p>
          <a:p>
            <a:pPr lvl="2"/>
            <a:r>
              <a:rPr lang="en-US" dirty="0"/>
              <a:t>Avoid building things that aren’t required</a:t>
            </a:r>
          </a:p>
          <a:p>
            <a:pPr lvl="2"/>
            <a:r>
              <a:rPr lang="en-US" dirty="0"/>
              <a:t>Avoid overbuilding and therefore adding to complexity</a:t>
            </a:r>
          </a:p>
          <a:p>
            <a:pPr>
              <a:buNone/>
            </a:pPr>
            <a:endParaRPr lang="en-US" sz="1800" dirty="0"/>
          </a:p>
        </p:txBody>
      </p:sp>
      <p:sp>
        <p:nvSpPr>
          <p:cNvPr id="4" name="Date Placeholder 3"/>
          <p:cNvSpPr>
            <a:spLocks noGrp="1"/>
          </p:cNvSpPr>
          <p:nvPr>
            <p:ph type="dt" sz="half" idx="11"/>
          </p:nvPr>
        </p:nvSpPr>
        <p:spPr>
          <a:xfrm>
            <a:off x="10289576" y="6378575"/>
            <a:ext cx="6672887" cy="365125"/>
          </a:xfrm>
        </p:spPr>
        <p:txBody>
          <a:bodyPr/>
          <a:lstStyle/>
          <a:p>
            <a:pPr>
              <a:defRPr/>
            </a:pPr>
            <a:fld id="{47C3C427-8E3B-D14B-81E5-A878F98453A5}" type="datetime1">
              <a:rPr lang="en-US" smtClean="0"/>
              <a:t>3/14/2017</a:t>
            </a:fld>
            <a:endParaRPr lang="en-US"/>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99181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How Does Agile Help (cont)?</a:t>
            </a:r>
          </a:p>
        </p:txBody>
      </p:sp>
      <p:sp>
        <p:nvSpPr>
          <p:cNvPr id="3" name="Content Placeholder 2"/>
          <p:cNvSpPr>
            <a:spLocks noGrp="1"/>
          </p:cNvSpPr>
          <p:nvPr>
            <p:ph idx="4294967295"/>
          </p:nvPr>
        </p:nvSpPr>
        <p:spPr>
          <a:xfrm>
            <a:off x="1835632" y="1214422"/>
            <a:ext cx="8453944" cy="4786328"/>
          </a:xfrm>
          <a:prstGeom prst="rect">
            <a:avLst/>
          </a:prstGeom>
        </p:spPr>
        <p:txBody>
          <a:bodyPr>
            <a:normAutofit fontScale="92500" lnSpcReduction="10000"/>
          </a:bodyPr>
          <a:lstStyle/>
          <a:p>
            <a:r>
              <a:rPr lang="en-US" sz="1800" dirty="0"/>
              <a:t>Improve Project Management</a:t>
            </a:r>
          </a:p>
          <a:p>
            <a:pPr lvl="1"/>
            <a:r>
              <a:rPr lang="en-US" sz="1600" dirty="0"/>
              <a:t>Easier to plan short durations</a:t>
            </a:r>
          </a:p>
          <a:p>
            <a:pPr lvl="1"/>
            <a:r>
              <a:rPr lang="en-US" sz="1600" dirty="0"/>
              <a:t>Decrease risk as we know what we have</a:t>
            </a:r>
          </a:p>
          <a:p>
            <a:pPr lvl="2"/>
            <a:r>
              <a:rPr lang="en-US" dirty="0"/>
              <a:t>Top value item in 2 weeks as opposed to demo version in 9 weeks</a:t>
            </a:r>
          </a:p>
          <a:p>
            <a:pPr lvl="1"/>
            <a:r>
              <a:rPr lang="en-US" sz="1600" dirty="0"/>
              <a:t>Course correction at any time based on what people have seen</a:t>
            </a:r>
          </a:p>
          <a:p>
            <a:pPr lvl="2"/>
            <a:r>
              <a:rPr lang="en-US" dirty="0"/>
              <a:t>Add resources</a:t>
            </a:r>
          </a:p>
          <a:p>
            <a:pPr lvl="2"/>
            <a:r>
              <a:rPr lang="en-US" dirty="0"/>
              <a:t>Add to the schedule</a:t>
            </a:r>
          </a:p>
          <a:p>
            <a:pPr lvl="2"/>
            <a:r>
              <a:rPr lang="en-US" dirty="0"/>
              <a:t>De-scope project</a:t>
            </a:r>
          </a:p>
          <a:p>
            <a:pPr lvl="2"/>
            <a:r>
              <a:rPr lang="en-US" dirty="0"/>
              <a:t>Cancel project (good as long as we don’t lose huge investment)</a:t>
            </a:r>
          </a:p>
          <a:p>
            <a:pPr lvl="1"/>
            <a:r>
              <a:rPr lang="en-US" sz="1600" dirty="0"/>
              <a:t>Stop big jumps in status of project</a:t>
            </a:r>
          </a:p>
          <a:p>
            <a:pPr lvl="2"/>
            <a:r>
              <a:rPr lang="en-US" dirty="0"/>
              <a:t>Example: at month 6 we were on schedule; at month 7 we were 3 months behind</a:t>
            </a:r>
          </a:p>
          <a:p>
            <a:pPr lvl="2"/>
            <a:r>
              <a:rPr lang="en-US" dirty="0"/>
              <a:t>Best solution is to back out last months work then only 1 month behind</a:t>
            </a:r>
          </a:p>
          <a:p>
            <a:pPr lvl="2"/>
            <a:r>
              <a:rPr lang="en-US" dirty="0"/>
              <a:t>Reality is that at 6 months we didn’t know we had a problem</a:t>
            </a:r>
          </a:p>
          <a:p>
            <a:pPr lvl="2"/>
            <a:r>
              <a:rPr lang="en-US" dirty="0"/>
              <a:t>Results in stakeholders losing faith in delivery of their solution</a:t>
            </a:r>
          </a:p>
        </p:txBody>
      </p:sp>
      <p:sp>
        <p:nvSpPr>
          <p:cNvPr id="4" name="Date Placeholder 3"/>
          <p:cNvSpPr>
            <a:spLocks noGrp="1"/>
          </p:cNvSpPr>
          <p:nvPr>
            <p:ph type="dt" sz="half" idx="11"/>
          </p:nvPr>
        </p:nvSpPr>
        <p:spPr>
          <a:xfrm>
            <a:off x="10289576" y="6378575"/>
            <a:ext cx="6672887" cy="365125"/>
          </a:xfrm>
        </p:spPr>
        <p:txBody>
          <a:bodyPr/>
          <a:lstStyle/>
          <a:p>
            <a:pPr>
              <a:defRPr/>
            </a:pPr>
            <a:fld id="{59FA3351-24FA-B741-B390-BE86B912B0D4}" type="datetime1">
              <a:rPr lang="en-US" smtClean="0"/>
              <a:t>3/14/2017</a:t>
            </a:fld>
            <a:endParaRPr lang="en-US"/>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699545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How Does Agile Help (cont)?</a:t>
            </a:r>
          </a:p>
        </p:txBody>
      </p:sp>
      <p:sp>
        <p:nvSpPr>
          <p:cNvPr id="3" name="Content Placeholder 2"/>
          <p:cNvSpPr>
            <a:spLocks noGrp="1"/>
          </p:cNvSpPr>
          <p:nvPr>
            <p:ph idx="4294967295"/>
          </p:nvPr>
        </p:nvSpPr>
        <p:spPr>
          <a:xfrm>
            <a:off x="1835632" y="1214422"/>
            <a:ext cx="8453944" cy="4786328"/>
          </a:xfrm>
          <a:prstGeom prst="rect">
            <a:avLst/>
          </a:prstGeom>
        </p:spPr>
        <p:txBody>
          <a:bodyPr>
            <a:normAutofit/>
          </a:bodyPr>
          <a:lstStyle/>
          <a:p>
            <a:r>
              <a:rPr lang="en-US" sz="1800" dirty="0"/>
              <a:t>Team perspective</a:t>
            </a:r>
          </a:p>
          <a:p>
            <a:pPr lvl="1"/>
            <a:r>
              <a:rPr lang="en-US" sz="1600" dirty="0"/>
              <a:t>Quick wins improve morale</a:t>
            </a:r>
          </a:p>
          <a:p>
            <a:pPr lvl="1"/>
            <a:r>
              <a:rPr lang="en-US" sz="1600" dirty="0"/>
              <a:t>Quick losses allow for learning and correction hopefully leading to quick wins</a:t>
            </a:r>
          </a:p>
          <a:p>
            <a:pPr lvl="1"/>
            <a:r>
              <a:rPr lang="en-US" sz="1600" dirty="0"/>
              <a:t>Team learns</a:t>
            </a:r>
          </a:p>
          <a:p>
            <a:r>
              <a:rPr lang="en-US" sz="1800" dirty="0"/>
              <a:t>Technical perspective</a:t>
            </a:r>
          </a:p>
          <a:p>
            <a:pPr lvl="1"/>
            <a:r>
              <a:rPr lang="en-US" sz="1600" dirty="0"/>
              <a:t>What if none of the above were true – is it still better to build in complete stages</a:t>
            </a:r>
          </a:p>
          <a:p>
            <a:pPr lvl="1"/>
            <a:r>
              <a:rPr lang="en-US" sz="1600" dirty="0"/>
              <a:t>Traditional:</a:t>
            </a:r>
          </a:p>
          <a:p>
            <a:pPr lvl="2"/>
            <a:r>
              <a:rPr lang="en-US" dirty="0"/>
              <a:t>Big Upfront Design means you cannot leverage learning as you build</a:t>
            </a:r>
          </a:p>
          <a:p>
            <a:pPr lvl="2"/>
            <a:r>
              <a:rPr lang="en-US" dirty="0"/>
              <a:t>Tendency to overbuild</a:t>
            </a:r>
          </a:p>
          <a:p>
            <a:pPr lvl="2"/>
            <a:r>
              <a:rPr lang="en-US" dirty="0"/>
              <a:t>Is harder to test, as there is more going </a:t>
            </a:r>
            <a:r>
              <a:rPr lang="en-US" dirty="0" smtClean="0"/>
              <a:t>on</a:t>
            </a:r>
            <a:endParaRPr lang="en-US" dirty="0"/>
          </a:p>
          <a:p>
            <a:pPr lvl="1"/>
            <a:r>
              <a:rPr lang="en-US" sz="1600" dirty="0"/>
              <a:t>Note: requires teams to focus on </a:t>
            </a:r>
            <a:r>
              <a:rPr lang="en-US" sz="1600" dirty="0" smtClean="0"/>
              <a:t>Building quality In</a:t>
            </a:r>
            <a:endParaRPr lang="en-US" sz="1600" dirty="0"/>
          </a:p>
          <a:p>
            <a:endParaRPr lang="en-US" sz="1800" dirty="0"/>
          </a:p>
        </p:txBody>
      </p:sp>
      <p:sp>
        <p:nvSpPr>
          <p:cNvPr id="4" name="Date Placeholder 3"/>
          <p:cNvSpPr>
            <a:spLocks noGrp="1"/>
          </p:cNvSpPr>
          <p:nvPr>
            <p:ph type="dt" sz="half" idx="11"/>
          </p:nvPr>
        </p:nvSpPr>
        <p:spPr/>
        <p:txBody>
          <a:bodyPr/>
          <a:lstStyle/>
          <a:p>
            <a:pPr>
              <a:defRPr/>
            </a:pPr>
            <a:fld id="{7391F951-8E1B-EF4E-9EED-91F3F38B0C10}" type="datetime1">
              <a:rPr lang="en-US" smtClean="0"/>
              <a:t>3/14/2017</a:t>
            </a:fld>
            <a:endParaRPr lang="en-US"/>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92887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Does this Happen Overnight?  No!</a:t>
            </a:r>
          </a:p>
        </p:txBody>
      </p:sp>
      <p:sp>
        <p:nvSpPr>
          <p:cNvPr id="3" name="Content Placeholder 2"/>
          <p:cNvSpPr>
            <a:spLocks noGrp="1"/>
          </p:cNvSpPr>
          <p:nvPr>
            <p:ph idx="4294967295"/>
          </p:nvPr>
        </p:nvSpPr>
        <p:spPr>
          <a:xfrm>
            <a:off x="1835632" y="1214422"/>
            <a:ext cx="8453944" cy="4786328"/>
          </a:xfrm>
          <a:prstGeom prst="rect">
            <a:avLst/>
          </a:prstGeom>
        </p:spPr>
        <p:txBody>
          <a:bodyPr>
            <a:normAutofit/>
          </a:bodyPr>
          <a:lstStyle/>
          <a:p>
            <a:r>
              <a:rPr lang="en-US" sz="1800" dirty="0"/>
              <a:t>Learn to adapt the language of Project Management for agile</a:t>
            </a:r>
          </a:p>
          <a:p>
            <a:pPr lvl="1"/>
            <a:r>
              <a:rPr lang="en-US" sz="1600" dirty="0"/>
              <a:t>Time management (</a:t>
            </a:r>
            <a:r>
              <a:rPr lang="en-US" sz="1600" dirty="0" err="1"/>
              <a:t>eg</a:t>
            </a:r>
            <a:r>
              <a:rPr lang="en-US" sz="1600" dirty="0"/>
              <a:t> always deliver on time)</a:t>
            </a:r>
          </a:p>
          <a:p>
            <a:pPr lvl="1"/>
            <a:r>
              <a:rPr lang="en-US" sz="1600" dirty="0"/>
              <a:t>Cost management (</a:t>
            </a:r>
            <a:r>
              <a:rPr lang="en-US" sz="1600" dirty="0" err="1"/>
              <a:t>eg</a:t>
            </a:r>
            <a:r>
              <a:rPr lang="en-US" sz="1600" dirty="0"/>
              <a:t> defined by your willingness to invest)</a:t>
            </a:r>
          </a:p>
          <a:p>
            <a:pPr lvl="1"/>
            <a:r>
              <a:rPr lang="en-US" sz="1600" dirty="0"/>
              <a:t>Scope management (</a:t>
            </a:r>
            <a:r>
              <a:rPr lang="en-US" sz="1600" dirty="0" err="1"/>
              <a:t>eg</a:t>
            </a:r>
            <a:r>
              <a:rPr lang="en-US" sz="1600" dirty="0"/>
              <a:t> deal with scope based on project realities)</a:t>
            </a:r>
          </a:p>
          <a:p>
            <a:pPr lvl="1"/>
            <a:r>
              <a:rPr lang="en-US" sz="1600" dirty="0"/>
              <a:t>Risk management (</a:t>
            </a:r>
            <a:r>
              <a:rPr lang="en-US" sz="1600" dirty="0" err="1"/>
              <a:t>eg</a:t>
            </a:r>
            <a:r>
              <a:rPr lang="en-US" sz="1600" dirty="0"/>
              <a:t> see working software to reduce risks)</a:t>
            </a:r>
          </a:p>
          <a:p>
            <a:pPr lvl="1"/>
            <a:r>
              <a:rPr lang="en-US" sz="1600" dirty="0"/>
              <a:t>Quality management (</a:t>
            </a:r>
            <a:r>
              <a:rPr lang="en-US" sz="1600" dirty="0" err="1"/>
              <a:t>eg</a:t>
            </a:r>
            <a:r>
              <a:rPr lang="en-US" sz="1600" dirty="0"/>
              <a:t> built upfront in the plan)</a:t>
            </a:r>
          </a:p>
          <a:p>
            <a:pPr lvl="1"/>
            <a:r>
              <a:rPr lang="en-US" sz="1600" dirty="0"/>
              <a:t>Communication management (</a:t>
            </a:r>
            <a:r>
              <a:rPr lang="en-US" sz="1600" dirty="0" err="1"/>
              <a:t>eg</a:t>
            </a:r>
            <a:r>
              <a:rPr lang="en-US" sz="1600" dirty="0"/>
              <a:t> collaboration framework)</a:t>
            </a:r>
          </a:p>
          <a:p>
            <a:pPr lvl="1"/>
            <a:r>
              <a:rPr lang="en-US" sz="1600" dirty="0"/>
              <a:t>Integration management (</a:t>
            </a:r>
            <a:r>
              <a:rPr lang="en-US" sz="1600" dirty="0" err="1"/>
              <a:t>eg</a:t>
            </a:r>
            <a:r>
              <a:rPr lang="en-US" sz="1600" dirty="0"/>
              <a:t> change control built into the process)</a:t>
            </a:r>
          </a:p>
        </p:txBody>
      </p:sp>
      <p:sp>
        <p:nvSpPr>
          <p:cNvPr id="4" name="Date Placeholder 3"/>
          <p:cNvSpPr>
            <a:spLocks noGrp="1"/>
          </p:cNvSpPr>
          <p:nvPr>
            <p:ph type="dt" sz="half" idx="11"/>
          </p:nvPr>
        </p:nvSpPr>
        <p:spPr>
          <a:xfrm>
            <a:off x="10289576" y="6378575"/>
            <a:ext cx="6672887" cy="365125"/>
          </a:xfrm>
        </p:spPr>
        <p:txBody>
          <a:bodyPr/>
          <a:lstStyle/>
          <a:p>
            <a:pPr>
              <a:defRPr/>
            </a:pPr>
            <a:fld id="{E36C98F0-C08C-094F-9C55-C320F8DFAC72}" type="datetime1">
              <a:rPr lang="en-US" smtClean="0"/>
              <a:t>3/14/2017</a:t>
            </a:fld>
            <a:endParaRPr lang="en-US" dirty="0" smtClean="0"/>
          </a:p>
        </p:txBody>
      </p:sp>
      <p:sp>
        <p:nvSpPr>
          <p:cNvPr id="5" name="Footer Placeholder 4"/>
          <p:cNvSpPr>
            <a:spLocks noGrp="1"/>
          </p:cNvSpPr>
          <p:nvPr>
            <p:ph type="ftr" sz="quarter" idx="11"/>
          </p:nvPr>
        </p:nvSpPr>
        <p:spPr>
          <a:xfrm>
            <a:off x="1428124" y="6378575"/>
            <a:ext cx="6672887" cy="365125"/>
          </a:xfrm>
        </p:spPr>
        <p:txBody>
          <a:bodyPr/>
          <a:lstStyle/>
          <a:p>
            <a:r>
              <a:rPr lang="en-US" smtClean="0"/>
              <a:t>2017 © Focussed Agile LLC</a:t>
            </a:r>
            <a:endParaRPr lang="en-US" dirty="0"/>
          </a:p>
        </p:txBody>
      </p:sp>
    </p:spTree>
    <p:extLst>
      <p:ext uri="{BB962C8B-B14F-4D97-AF65-F5344CB8AC3E}">
        <p14:creationId xmlns:p14="http://schemas.microsoft.com/office/powerpoint/2010/main" val="23211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Customer Perspective</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35FD71B9-EB8C-2648-9317-A7B0EB13B88C}"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34275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3763196"/>
          </a:xfrm>
        </p:spPr>
        <p:txBody>
          <a:bodyPr>
            <a:normAutofit fontScale="90000"/>
          </a:bodyPr>
          <a:lstStyle/>
          <a:p>
            <a:r>
              <a:rPr lang="en-US" dirty="0"/>
              <a:t>Your project, the whole project, has a binary deliverable. On scheduled completion day, the project has either delivered a system that is accepted by the user, or it hasn’t. Everyone knows the result on that day. The object of building a project model is to divide the project into component pieces, each of which has this same characteristic: Each activity must be defined by a deliverable with objective completion criteria. The deliverables are demonstrably done or not done</a:t>
            </a:r>
          </a:p>
        </p:txBody>
      </p:sp>
      <p:sp>
        <p:nvSpPr>
          <p:cNvPr id="4" name="Date Placeholder 3"/>
          <p:cNvSpPr>
            <a:spLocks noGrp="1"/>
          </p:cNvSpPr>
          <p:nvPr>
            <p:ph type="dt" sz="half" idx="10"/>
          </p:nvPr>
        </p:nvSpPr>
        <p:spPr/>
        <p:txBody>
          <a:bodyPr/>
          <a:lstStyle/>
          <a:p>
            <a:fld id="{64B7BB33-D63A-0747-A815-B79D02CBC2BC}" type="datetime1">
              <a:rPr lang="en-US" smtClean="0"/>
              <a:t>3/14/2017</a:t>
            </a:fld>
            <a:endParaRPr lang="en-US" dirty="0"/>
          </a:p>
        </p:txBody>
      </p:sp>
      <p:sp>
        <p:nvSpPr>
          <p:cNvPr id="7" name="Text Placeholder 6"/>
          <p:cNvSpPr>
            <a:spLocks noGrp="1"/>
          </p:cNvSpPr>
          <p:nvPr>
            <p:ph type="body" sz="half" idx="2"/>
          </p:nvPr>
        </p:nvSpPr>
        <p:spPr/>
        <p:txBody>
          <a:bodyPr/>
          <a:lstStyle/>
          <a:p>
            <a:pPr marL="0" lvl="1" algn="ctr">
              <a:spcBef>
                <a:spcPts val="1000"/>
              </a:spcBef>
            </a:pPr>
            <a:r>
              <a:rPr lang="en-US" sz="2400" dirty="0"/>
              <a:t>Tom Demarco - Controlling Software Projects (1982</a:t>
            </a:r>
            <a:r>
              <a:rPr lang="en-US" sz="2400" dirty="0" smtClean="0"/>
              <a:t>)</a:t>
            </a:r>
            <a:endParaRPr lang="en-US" sz="2400" dirty="0"/>
          </a:p>
        </p:txBody>
      </p:sp>
      <p:sp>
        <p:nvSpPr>
          <p:cNvPr id="8" name="Footer Placeholder 7"/>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791917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About the Customer / Contract?</a:t>
            </a:r>
          </a:p>
        </p:txBody>
      </p:sp>
      <p:sp>
        <p:nvSpPr>
          <p:cNvPr id="3" name="Content Placeholder 2"/>
          <p:cNvSpPr>
            <a:spLocks noGrp="1"/>
          </p:cNvSpPr>
          <p:nvPr>
            <p:ph idx="4294967295"/>
          </p:nvPr>
        </p:nvSpPr>
        <p:spPr>
          <a:xfrm>
            <a:off x="1835632" y="1214422"/>
            <a:ext cx="8453944" cy="4786328"/>
          </a:xfrm>
          <a:prstGeom prst="rect">
            <a:avLst/>
          </a:prstGeom>
        </p:spPr>
        <p:txBody>
          <a:bodyPr>
            <a:normAutofit/>
          </a:bodyPr>
          <a:lstStyle/>
          <a:p>
            <a:r>
              <a:rPr lang="en-US" sz="1800" dirty="0"/>
              <a:t>We’ve trained the customer to expect certain things from software houses</a:t>
            </a:r>
          </a:p>
          <a:p>
            <a:r>
              <a:rPr lang="en-US" sz="1800" dirty="0"/>
              <a:t>There will be contracts!</a:t>
            </a:r>
          </a:p>
          <a:p>
            <a:r>
              <a:rPr lang="en-US" sz="1800" dirty="0"/>
              <a:t>If you can write the contract</a:t>
            </a:r>
          </a:p>
          <a:p>
            <a:pPr lvl="1"/>
            <a:r>
              <a:rPr lang="en-US" sz="1600" dirty="0"/>
              <a:t>Set it up so that it takes advantage of the iterations</a:t>
            </a:r>
          </a:p>
          <a:p>
            <a:r>
              <a:rPr lang="en-US" sz="1800" dirty="0" smtClean="0"/>
              <a:t>If </a:t>
            </a:r>
            <a:r>
              <a:rPr lang="en-US" sz="1800" dirty="0"/>
              <a:t>you cannot write the contract</a:t>
            </a:r>
          </a:p>
          <a:p>
            <a:pPr lvl="1"/>
            <a:r>
              <a:rPr lang="en-US" sz="1600" dirty="0"/>
              <a:t>Get trust by showing high value short term results</a:t>
            </a:r>
          </a:p>
          <a:p>
            <a:pPr lvl="1"/>
            <a:r>
              <a:rPr lang="en-US" sz="1600" dirty="0"/>
              <a:t>Report honestly on project progress</a:t>
            </a:r>
          </a:p>
          <a:p>
            <a:pPr lvl="1"/>
            <a:r>
              <a:rPr lang="en-US" sz="1600" dirty="0"/>
              <a:t>At appropriate time re-work contract details – at least there should be a level of trust!</a:t>
            </a:r>
          </a:p>
        </p:txBody>
      </p:sp>
      <p:sp>
        <p:nvSpPr>
          <p:cNvPr id="4" name="Date Placeholder 3"/>
          <p:cNvSpPr>
            <a:spLocks noGrp="1"/>
          </p:cNvSpPr>
          <p:nvPr>
            <p:ph type="dt" sz="half" idx="11"/>
          </p:nvPr>
        </p:nvSpPr>
        <p:spPr/>
        <p:txBody>
          <a:bodyPr/>
          <a:lstStyle/>
          <a:p>
            <a:pPr>
              <a:defRPr/>
            </a:pPr>
            <a:fld id="{5F593FC8-8F05-7643-935B-E057A9F9FDD2}" type="datetime1">
              <a:rPr lang="en-US" smtClean="0"/>
              <a:t>3/14/2017</a:t>
            </a:fld>
            <a:endParaRPr lang="en-US"/>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35423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800" dirty="0" smtClean="0"/>
              <a:t>“Avoid Building Fallow Functionality and Manage Scope Creep to Deliver Projects Within The Triple Constraints”</a:t>
            </a:r>
            <a:endParaRPr lang="en-US" sz="2800" dirty="0"/>
          </a:p>
        </p:txBody>
      </p:sp>
      <p:sp>
        <p:nvSpPr>
          <p:cNvPr id="5" name="Date Placeholder 4"/>
          <p:cNvSpPr>
            <a:spLocks noGrp="1"/>
          </p:cNvSpPr>
          <p:nvPr>
            <p:ph type="dt" sz="half" idx="10"/>
          </p:nvPr>
        </p:nvSpPr>
        <p:spPr/>
        <p:txBody>
          <a:bodyPr/>
          <a:lstStyle/>
          <a:p>
            <a:fld id="{BDC2BB5F-BF75-FA44-B74D-945726FE494D}" type="datetime1">
              <a:rPr lang="en-US" smtClean="0"/>
              <a:t>3/14/2017</a:t>
            </a:fld>
            <a:endParaRPr lang="en-US"/>
          </a:p>
        </p:txBody>
      </p:sp>
      <p:sp>
        <p:nvSpPr>
          <p:cNvPr id="9" name="Content Placeholder 8"/>
          <p:cNvSpPr>
            <a:spLocks noGrp="1"/>
          </p:cNvSpPr>
          <p:nvPr>
            <p:ph sz="quarter" idx="13"/>
          </p:nvPr>
        </p:nvSpPr>
        <p:spPr>
          <a:xfrm>
            <a:off x="1832344" y="1785938"/>
            <a:ext cx="4111256" cy="2176462"/>
          </a:xfrm>
        </p:spPr>
        <p:txBody>
          <a:bodyPr/>
          <a:lstStyle/>
          <a:p>
            <a:r>
              <a:rPr lang="en-US" sz="1400" dirty="0" smtClean="0"/>
              <a:t>Q: Will we deliver the requirements to fulfill the business case?</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p:txBody>
      </p:sp>
      <p:sp>
        <p:nvSpPr>
          <p:cNvPr id="10" name="Content Placeholder 9"/>
          <p:cNvSpPr>
            <a:spLocks noGrp="1"/>
          </p:cNvSpPr>
          <p:nvPr>
            <p:ph sz="quarter" idx="15"/>
          </p:nvPr>
        </p:nvSpPr>
        <p:spPr>
          <a:xfrm>
            <a:off x="6172201" y="1785938"/>
            <a:ext cx="4144581" cy="2176462"/>
          </a:xfrm>
        </p:spPr>
        <p:txBody>
          <a:bodyPr>
            <a:normAutofit fontScale="70000" lnSpcReduction="20000"/>
          </a:bodyPr>
          <a:lstStyle/>
          <a:p>
            <a:r>
              <a:rPr lang="en-US" dirty="0" smtClean="0"/>
              <a:t>A: Avoid building fallow functionality by incorporating frequent feedback loops ensuring relevance of requirements that have not been built yet.</a:t>
            </a:r>
          </a:p>
          <a:p>
            <a:endParaRPr lang="en-US" dirty="0" smtClean="0"/>
          </a:p>
          <a:p>
            <a:r>
              <a:rPr lang="en-US" dirty="0" smtClean="0"/>
              <a:t>A: Avoid scope creep by forcing a prioritizing of scope based on expected value and available capacity.</a:t>
            </a:r>
          </a:p>
        </p:txBody>
      </p:sp>
      <p:sp>
        <p:nvSpPr>
          <p:cNvPr id="12" name="Text Placeholder 11"/>
          <p:cNvSpPr>
            <a:spLocks noGrp="1"/>
          </p:cNvSpPr>
          <p:nvPr>
            <p:ph type="body" sz="quarter" idx="18"/>
          </p:nvPr>
        </p:nvSpPr>
        <p:spPr>
          <a:xfrm>
            <a:off x="1838657" y="1214438"/>
            <a:ext cx="4104944" cy="500062"/>
          </a:xfrm>
        </p:spPr>
        <p:txBody>
          <a:bodyPr/>
          <a:lstStyle/>
          <a:p>
            <a:r>
              <a:rPr lang="en-US" dirty="0" smtClean="0"/>
              <a:t>What The Client Cares About</a:t>
            </a:r>
            <a:endParaRPr lang="en-US" dirty="0"/>
          </a:p>
        </p:txBody>
      </p:sp>
      <p:sp>
        <p:nvSpPr>
          <p:cNvPr id="13" name="Text Placeholder 12"/>
          <p:cNvSpPr>
            <a:spLocks noGrp="1"/>
          </p:cNvSpPr>
          <p:nvPr>
            <p:ph type="body" sz="quarter" idx="19"/>
          </p:nvPr>
        </p:nvSpPr>
        <p:spPr>
          <a:xfrm>
            <a:off x="6172201" y="1222062"/>
            <a:ext cx="4144581" cy="500062"/>
          </a:xfrm>
        </p:spPr>
        <p:txBody>
          <a:bodyPr/>
          <a:lstStyle/>
          <a:p>
            <a:r>
              <a:rPr lang="en-US" dirty="0" smtClean="0"/>
              <a:t>How Agile / </a:t>
            </a:r>
            <a:r>
              <a:rPr lang="en-US" dirty="0" err="1" smtClean="0"/>
              <a:t>DevOps</a:t>
            </a:r>
            <a:r>
              <a:rPr lang="en-US" dirty="0" smtClean="0"/>
              <a:t> Delivers</a:t>
            </a:r>
            <a:endParaRPr lang="en-US" dirty="0"/>
          </a:p>
        </p:txBody>
      </p:sp>
      <p:sp>
        <p:nvSpPr>
          <p:cNvPr id="15" name="Content Placeholder 8"/>
          <p:cNvSpPr>
            <a:spLocks noGrp="1"/>
          </p:cNvSpPr>
          <p:nvPr>
            <p:ph sz="quarter" idx="13"/>
          </p:nvPr>
        </p:nvSpPr>
        <p:spPr>
          <a:xfrm>
            <a:off x="1832344" y="4114800"/>
            <a:ext cx="4111256" cy="2176462"/>
          </a:xfrm>
        </p:spPr>
        <p:txBody>
          <a:bodyPr>
            <a:normAutofit/>
          </a:bodyPr>
          <a:lstStyle/>
          <a:p>
            <a:r>
              <a:rPr lang="en-US" sz="1400" dirty="0" smtClean="0"/>
              <a:t>Q: Q: Will we meet time-to-requirements?</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p:txBody>
      </p:sp>
      <p:sp>
        <p:nvSpPr>
          <p:cNvPr id="16" name="Content Placeholder 9"/>
          <p:cNvSpPr>
            <a:spLocks noGrp="1"/>
          </p:cNvSpPr>
          <p:nvPr>
            <p:ph sz="quarter" idx="15"/>
          </p:nvPr>
        </p:nvSpPr>
        <p:spPr>
          <a:xfrm>
            <a:off x="6172201" y="4114800"/>
            <a:ext cx="4144581" cy="2176462"/>
          </a:xfrm>
        </p:spPr>
        <p:txBody>
          <a:bodyPr>
            <a:normAutofit/>
          </a:bodyPr>
          <a:lstStyle/>
          <a:p>
            <a:r>
              <a:rPr lang="en-US" sz="1400" dirty="0" smtClean="0"/>
              <a:t>A: Sequence high-value features to be delivered first and be able to cancel at any time and be left with working functionality representing existing investment.</a:t>
            </a:r>
          </a:p>
        </p:txBody>
      </p:sp>
      <p:sp>
        <p:nvSpPr>
          <p:cNvPr id="2" name="Footer Placeholder 1"/>
          <p:cNvSpPr>
            <a:spLocks noGrp="1"/>
          </p:cNvSpPr>
          <p:nvPr>
            <p:ph type="ftr" sz="quarter" idx="11"/>
          </p:nvPr>
        </p:nvSpPr>
        <p:spPr/>
        <p:txBody>
          <a:bodyPr/>
          <a:lstStyle/>
          <a:p>
            <a:r>
              <a:rPr lang="en-US" smtClean="0"/>
              <a:t>2017 © Focussed Agile LLC</a:t>
            </a:r>
            <a:endParaRPr lang="en-US"/>
          </a:p>
        </p:txBody>
      </p:sp>
    </p:spTree>
    <p:extLst>
      <p:ext uri="{BB962C8B-B14F-4D97-AF65-F5344CB8AC3E}">
        <p14:creationId xmlns:p14="http://schemas.microsoft.com/office/powerpoint/2010/main" val="135450994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2800" dirty="0" smtClean="0"/>
              <a:t>“Avoid Building Fallow Functionality and Manage Scope Creep to Deliver Projects Within The Triple Constraints”</a:t>
            </a:r>
            <a:endParaRPr lang="en-US" sz="2800" dirty="0"/>
          </a:p>
        </p:txBody>
      </p:sp>
      <p:sp>
        <p:nvSpPr>
          <p:cNvPr id="5" name="Date Placeholder 4"/>
          <p:cNvSpPr>
            <a:spLocks noGrp="1"/>
          </p:cNvSpPr>
          <p:nvPr>
            <p:ph type="dt" sz="half" idx="10"/>
          </p:nvPr>
        </p:nvSpPr>
        <p:spPr/>
        <p:txBody>
          <a:bodyPr/>
          <a:lstStyle/>
          <a:p>
            <a:fld id="{407D7689-6D4F-8A4D-8AF3-FAA39C563818}" type="datetime1">
              <a:rPr lang="en-US" smtClean="0"/>
              <a:t>3/14/2017</a:t>
            </a:fld>
            <a:endParaRPr lang="en-US"/>
          </a:p>
        </p:txBody>
      </p:sp>
      <p:sp>
        <p:nvSpPr>
          <p:cNvPr id="9" name="Content Placeholder 8"/>
          <p:cNvSpPr>
            <a:spLocks noGrp="1"/>
          </p:cNvSpPr>
          <p:nvPr>
            <p:ph sz="quarter" idx="13"/>
          </p:nvPr>
        </p:nvSpPr>
        <p:spPr>
          <a:xfrm>
            <a:off x="1832344" y="1785938"/>
            <a:ext cx="4111256" cy="2176462"/>
          </a:xfrm>
        </p:spPr>
        <p:txBody>
          <a:bodyPr/>
          <a:lstStyle/>
          <a:p>
            <a:r>
              <a:rPr lang="en-US" sz="1400" dirty="0" smtClean="0"/>
              <a:t>Q: Are we going to stay within budget?</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p:txBody>
      </p:sp>
      <p:sp>
        <p:nvSpPr>
          <p:cNvPr id="10" name="Content Placeholder 9"/>
          <p:cNvSpPr>
            <a:spLocks noGrp="1"/>
          </p:cNvSpPr>
          <p:nvPr>
            <p:ph sz="quarter" idx="15"/>
          </p:nvPr>
        </p:nvSpPr>
        <p:spPr>
          <a:xfrm>
            <a:off x="6172201" y="1785938"/>
            <a:ext cx="4144581" cy="2176462"/>
          </a:xfrm>
        </p:spPr>
        <p:txBody>
          <a:bodyPr>
            <a:normAutofit fontScale="55000" lnSpcReduction="20000"/>
          </a:bodyPr>
          <a:lstStyle/>
          <a:p>
            <a:r>
              <a:rPr lang="en-US" dirty="0" smtClean="0"/>
              <a:t>A: Save on cost by not building functionality that is not useful and high value.</a:t>
            </a:r>
          </a:p>
          <a:p>
            <a:endParaRPr lang="en-US" dirty="0" smtClean="0"/>
          </a:p>
          <a:p>
            <a:r>
              <a:rPr lang="en-US" dirty="0" smtClean="0"/>
              <a:t>A. Save on re-work cost since we are delivering on discrete “chunks” of tested and valuable functionality</a:t>
            </a:r>
          </a:p>
          <a:p>
            <a:endParaRPr lang="en-US" dirty="0" smtClean="0"/>
          </a:p>
          <a:p>
            <a:r>
              <a:rPr lang="en-US" dirty="0" smtClean="0"/>
              <a:t>A: Build discrete components early to provide valid estimates for cost to complete.</a:t>
            </a:r>
          </a:p>
        </p:txBody>
      </p:sp>
      <p:sp>
        <p:nvSpPr>
          <p:cNvPr id="12" name="Text Placeholder 11"/>
          <p:cNvSpPr>
            <a:spLocks noGrp="1"/>
          </p:cNvSpPr>
          <p:nvPr>
            <p:ph type="body" sz="quarter" idx="18"/>
          </p:nvPr>
        </p:nvSpPr>
        <p:spPr>
          <a:xfrm>
            <a:off x="1838657" y="1214438"/>
            <a:ext cx="4104944" cy="500062"/>
          </a:xfrm>
        </p:spPr>
        <p:txBody>
          <a:bodyPr/>
          <a:lstStyle/>
          <a:p>
            <a:r>
              <a:rPr lang="en-US" dirty="0" smtClean="0"/>
              <a:t>What The Client Cares About</a:t>
            </a:r>
            <a:endParaRPr lang="en-US" dirty="0"/>
          </a:p>
        </p:txBody>
      </p:sp>
      <p:sp>
        <p:nvSpPr>
          <p:cNvPr id="13" name="Text Placeholder 12"/>
          <p:cNvSpPr>
            <a:spLocks noGrp="1"/>
          </p:cNvSpPr>
          <p:nvPr>
            <p:ph type="body" sz="quarter" idx="19"/>
          </p:nvPr>
        </p:nvSpPr>
        <p:spPr>
          <a:xfrm>
            <a:off x="6172201" y="1222062"/>
            <a:ext cx="4144581" cy="500062"/>
          </a:xfrm>
        </p:spPr>
        <p:txBody>
          <a:bodyPr/>
          <a:lstStyle/>
          <a:p>
            <a:r>
              <a:rPr lang="en-US" dirty="0" smtClean="0"/>
              <a:t>How Agile / </a:t>
            </a:r>
            <a:r>
              <a:rPr lang="en-US" dirty="0" err="1" smtClean="0"/>
              <a:t>DevOps</a:t>
            </a:r>
            <a:r>
              <a:rPr lang="en-US" dirty="0" smtClean="0"/>
              <a:t> Delivers</a:t>
            </a:r>
            <a:endParaRPr lang="en-US" dirty="0"/>
          </a:p>
        </p:txBody>
      </p:sp>
      <p:sp>
        <p:nvSpPr>
          <p:cNvPr id="15" name="Content Placeholder 8"/>
          <p:cNvSpPr>
            <a:spLocks noGrp="1"/>
          </p:cNvSpPr>
          <p:nvPr>
            <p:ph sz="quarter" idx="13"/>
          </p:nvPr>
        </p:nvSpPr>
        <p:spPr>
          <a:xfrm>
            <a:off x="1832344" y="4114800"/>
            <a:ext cx="4111256" cy="2176462"/>
          </a:xfrm>
        </p:spPr>
        <p:txBody>
          <a:bodyPr/>
          <a:lstStyle/>
          <a:p>
            <a:r>
              <a:rPr lang="en-US" sz="1400" dirty="0" smtClean="0"/>
              <a:t>Q: Will we maximize value from the system?</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p:txBody>
      </p:sp>
      <p:sp>
        <p:nvSpPr>
          <p:cNvPr id="16" name="Content Placeholder 9"/>
          <p:cNvSpPr>
            <a:spLocks noGrp="1"/>
          </p:cNvSpPr>
          <p:nvPr>
            <p:ph sz="quarter" idx="15"/>
          </p:nvPr>
        </p:nvSpPr>
        <p:spPr>
          <a:xfrm>
            <a:off x="6172201" y="4114800"/>
            <a:ext cx="4144581" cy="2176462"/>
          </a:xfrm>
        </p:spPr>
        <p:txBody>
          <a:bodyPr>
            <a:noAutofit/>
          </a:bodyPr>
          <a:lstStyle/>
          <a:p>
            <a:r>
              <a:rPr lang="en-US" sz="1400" dirty="0" smtClean="0"/>
              <a:t>A: Provide end users opportunities early in the project to influence implementation, thereby providing a more user oriented solution and creating evangelists when the project is released.</a:t>
            </a:r>
          </a:p>
        </p:txBody>
      </p:sp>
      <p:sp>
        <p:nvSpPr>
          <p:cNvPr id="2" name="Footer Placeholder 1"/>
          <p:cNvSpPr>
            <a:spLocks noGrp="1"/>
          </p:cNvSpPr>
          <p:nvPr>
            <p:ph type="ftr" sz="quarter" idx="11"/>
          </p:nvPr>
        </p:nvSpPr>
        <p:spPr/>
        <p:txBody>
          <a:bodyPr/>
          <a:lstStyle/>
          <a:p>
            <a:r>
              <a:rPr lang="en-US" smtClean="0"/>
              <a:t>2017 © Focussed Agile LLC</a:t>
            </a:r>
            <a:endParaRPr lang="en-US"/>
          </a:p>
        </p:txBody>
      </p:sp>
    </p:spTree>
    <p:extLst>
      <p:ext uri="{BB962C8B-B14F-4D97-AF65-F5344CB8AC3E}">
        <p14:creationId xmlns:p14="http://schemas.microsoft.com/office/powerpoint/2010/main" val="192202102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Client Can Change Their Mind By Swapping With Low Value Item of Equivalent Size</a:t>
            </a:r>
          </a:p>
        </p:txBody>
      </p:sp>
      <p:sp>
        <p:nvSpPr>
          <p:cNvPr id="3" name="Content Placeholder 2"/>
          <p:cNvSpPr>
            <a:spLocks noGrp="1"/>
          </p:cNvSpPr>
          <p:nvPr>
            <p:ph sz="quarter" idx="13"/>
          </p:nvPr>
        </p:nvSpPr>
        <p:spPr/>
        <p:txBody>
          <a:bodyPr/>
          <a:lstStyle/>
          <a:p>
            <a:endParaRPr lang="en-US"/>
          </a:p>
        </p:txBody>
      </p:sp>
      <p:sp>
        <p:nvSpPr>
          <p:cNvPr id="4" name="Date Placeholder 3"/>
          <p:cNvSpPr>
            <a:spLocks noGrp="1"/>
          </p:cNvSpPr>
          <p:nvPr>
            <p:ph type="dt" sz="half" idx="10"/>
          </p:nvPr>
        </p:nvSpPr>
        <p:spPr/>
        <p:txBody>
          <a:bodyPr/>
          <a:lstStyle/>
          <a:p>
            <a:fld id="{E17670D7-EE2F-BB4C-913F-91B935AB194D}" type="datetime1">
              <a:rPr lang="en-US" smtClean="0"/>
              <a:t>3/14/2017</a:t>
            </a:fld>
            <a:endParaRPr lang="en-US"/>
          </a:p>
        </p:txBody>
      </p:sp>
      <p:pic>
        <p:nvPicPr>
          <p:cNvPr id="78853" name="Picture 5"/>
          <p:cNvPicPr>
            <a:picLocks noChangeAspect="1" noChangeArrowheads="1"/>
          </p:cNvPicPr>
          <p:nvPr/>
        </p:nvPicPr>
        <p:blipFill>
          <a:blip r:embed="rId3" cstate="print"/>
          <a:srcRect/>
          <a:stretch>
            <a:fillRect/>
          </a:stretch>
        </p:blipFill>
        <p:spPr bwMode="auto">
          <a:xfrm>
            <a:off x="1975928" y="1444392"/>
            <a:ext cx="7853872" cy="5076283"/>
          </a:xfrm>
          <a:prstGeom prst="rect">
            <a:avLst/>
          </a:prstGeom>
          <a:noFill/>
          <a:ln w="9525">
            <a:noFill/>
            <a:miter lim="800000"/>
            <a:headEnd/>
            <a:tailEnd/>
          </a:ln>
        </p:spPr>
      </p:pic>
      <p:sp>
        <p:nvSpPr>
          <p:cNvPr id="7" name="TextBox 6"/>
          <p:cNvSpPr txBox="1"/>
          <p:nvPr/>
        </p:nvSpPr>
        <p:spPr>
          <a:xfrm>
            <a:off x="2438400" y="5638800"/>
            <a:ext cx="2850524" cy="523220"/>
          </a:xfrm>
          <a:prstGeom prst="rect">
            <a:avLst/>
          </a:prstGeom>
          <a:noFill/>
        </p:spPr>
        <p:txBody>
          <a:bodyPr wrap="none" rtlCol="0">
            <a:spAutoFit/>
          </a:bodyPr>
          <a:lstStyle/>
          <a:p>
            <a:r>
              <a:rPr lang="en-US" sz="2800" dirty="0"/>
              <a:t>“Change for free!”</a:t>
            </a:r>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5668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a:t>Offer Out For Client When Project Meets Her Needs</a:t>
            </a:r>
          </a:p>
        </p:txBody>
      </p:sp>
      <p:sp>
        <p:nvSpPr>
          <p:cNvPr id="9" name="Content Placeholder 8"/>
          <p:cNvSpPr>
            <a:spLocks noGrp="1"/>
          </p:cNvSpPr>
          <p:nvPr>
            <p:ph sz="quarter" idx="13"/>
          </p:nvPr>
        </p:nvSpPr>
        <p:spPr>
          <a:prstGeom prst="rect">
            <a:avLst/>
          </a:prstGeom>
        </p:spPr>
        <p:txBody>
          <a:bodyPr/>
          <a:lstStyle/>
          <a:p>
            <a:r>
              <a:rPr lang="en-US" dirty="0" smtClean="0"/>
              <a:t>Customer determines ROI cutoff where implementation of the next feature costs more than the value of the feature. </a:t>
            </a:r>
          </a:p>
          <a:p>
            <a:r>
              <a:rPr lang="en-US" dirty="0" smtClean="0"/>
              <a:t>Supplier allows termination of contract at any time for 20% of remaining contract value.</a:t>
            </a:r>
          </a:p>
          <a:p>
            <a:pPr lvl="1"/>
            <a:r>
              <a:rPr lang="en-US" dirty="0" smtClean="0"/>
              <a:t>Goes into the deployment phase of the project </a:t>
            </a:r>
          </a:p>
          <a:p>
            <a:endParaRPr lang="en-US" dirty="0"/>
          </a:p>
        </p:txBody>
      </p:sp>
      <p:sp>
        <p:nvSpPr>
          <p:cNvPr id="3" name="Content Placeholder 2"/>
          <p:cNvSpPr>
            <a:spLocks noGrp="1"/>
          </p:cNvSpPr>
          <p:nvPr>
            <p:ph sz="quarter" idx="14"/>
          </p:nvPr>
        </p:nvSpPr>
        <p:spPr/>
        <p:txBody>
          <a:bodyPr/>
          <a:lstStyle/>
          <a:p>
            <a:endParaRPr lang="en-US"/>
          </a:p>
        </p:txBody>
      </p:sp>
      <p:sp>
        <p:nvSpPr>
          <p:cNvPr id="4" name="Date Placeholder 3"/>
          <p:cNvSpPr>
            <a:spLocks noGrp="1"/>
          </p:cNvSpPr>
          <p:nvPr>
            <p:ph type="dt" sz="half" idx="10"/>
          </p:nvPr>
        </p:nvSpPr>
        <p:spPr/>
        <p:txBody>
          <a:bodyPr/>
          <a:lstStyle/>
          <a:p>
            <a:fld id="{1BD910AF-4DA1-D641-BBF3-DEBFDAD341AD}" type="datetime1">
              <a:rPr lang="en-US" smtClean="0"/>
              <a:t>3/14/2017</a:t>
            </a:fld>
            <a:endParaRPr lang="en-US"/>
          </a:p>
        </p:txBody>
      </p:sp>
      <p:sp>
        <p:nvSpPr>
          <p:cNvPr id="2" name="Footer Placeholder 1"/>
          <p:cNvSpPr>
            <a:spLocks noGrp="1"/>
          </p:cNvSpPr>
          <p:nvPr>
            <p:ph type="ftr" sz="quarter" idx="11"/>
          </p:nvPr>
        </p:nvSpPr>
        <p:spPr/>
        <p:txBody>
          <a:bodyPr/>
          <a:lstStyle/>
          <a:p>
            <a:r>
              <a:rPr lang="en-US" smtClean="0"/>
              <a:t>2017 © Focussed Agile LLC</a:t>
            </a:r>
            <a:endParaRPr lang="en-US" dirty="0"/>
          </a:p>
        </p:txBody>
      </p:sp>
      <p:pic>
        <p:nvPicPr>
          <p:cNvPr id="95234" name="Picture 2"/>
          <p:cNvPicPr>
            <a:picLocks noChangeAspect="1" noChangeArrowheads="1"/>
          </p:cNvPicPr>
          <p:nvPr/>
        </p:nvPicPr>
        <p:blipFill>
          <a:blip r:embed="rId2" cstate="print"/>
          <a:srcRect/>
          <a:stretch>
            <a:fillRect/>
          </a:stretch>
        </p:blipFill>
        <p:spPr bwMode="auto">
          <a:xfrm>
            <a:off x="6049629" y="1705873"/>
            <a:ext cx="6013783" cy="3780528"/>
          </a:xfrm>
          <a:prstGeom prst="rect">
            <a:avLst/>
          </a:prstGeom>
          <a:noFill/>
          <a:ln w="9525">
            <a:noFill/>
            <a:miter lim="800000"/>
            <a:headEnd/>
            <a:tailEnd/>
          </a:ln>
        </p:spPr>
      </p:pic>
      <p:sp>
        <p:nvSpPr>
          <p:cNvPr id="10" name="TextBox 9"/>
          <p:cNvSpPr txBox="1"/>
          <p:nvPr/>
        </p:nvSpPr>
        <p:spPr>
          <a:xfrm>
            <a:off x="1828801" y="5486400"/>
            <a:ext cx="3135089" cy="523220"/>
          </a:xfrm>
          <a:prstGeom prst="rect">
            <a:avLst/>
          </a:prstGeom>
          <a:noFill/>
        </p:spPr>
        <p:txBody>
          <a:bodyPr wrap="none" rtlCol="0">
            <a:spAutoFit/>
          </a:bodyPr>
          <a:lstStyle/>
          <a:p>
            <a:r>
              <a:rPr lang="en-US" sz="2800" dirty="0"/>
              <a:t>“Money for nothing!”</a:t>
            </a:r>
          </a:p>
        </p:txBody>
      </p:sp>
    </p:spTree>
    <p:extLst>
      <p:ext uri="{BB962C8B-B14F-4D97-AF65-F5344CB8AC3E}">
        <p14:creationId xmlns:p14="http://schemas.microsoft.com/office/powerpoint/2010/main" val="52310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Samples of Reporting</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DA07B51A-741B-F744-A7EE-365641A689D3}"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097357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Mapping Prioritization and Capacity To Schedule</a:t>
            </a:r>
          </a:p>
        </p:txBody>
      </p:sp>
      <p:sp>
        <p:nvSpPr>
          <p:cNvPr id="4" name="Date Placeholder 3"/>
          <p:cNvSpPr>
            <a:spLocks noGrp="1"/>
          </p:cNvSpPr>
          <p:nvPr>
            <p:ph type="dt" sz="half" idx="10"/>
          </p:nvPr>
        </p:nvSpPr>
        <p:spPr/>
        <p:txBody>
          <a:bodyPr/>
          <a:lstStyle/>
          <a:p>
            <a:fld id="{5E4BE2E8-1758-FE46-9B97-5AD62EBD2ED6}" type="datetime1">
              <a:rPr lang="en-US" smtClean="0"/>
              <a:t>3/14/2017</a:t>
            </a:fld>
            <a:endParaRPr lang="en-US"/>
          </a:p>
        </p:txBody>
      </p:sp>
      <p:sp>
        <p:nvSpPr>
          <p:cNvPr id="7" name="TextBox 6"/>
          <p:cNvSpPr txBox="1"/>
          <p:nvPr/>
        </p:nvSpPr>
        <p:spPr>
          <a:xfrm>
            <a:off x="2303819" y="1524000"/>
            <a:ext cx="1499961" cy="523220"/>
          </a:xfrm>
          <a:prstGeom prst="rect">
            <a:avLst/>
          </a:prstGeom>
          <a:noFill/>
        </p:spPr>
        <p:txBody>
          <a:bodyPr wrap="none" rtlCol="0">
            <a:spAutoFit/>
          </a:bodyPr>
          <a:lstStyle/>
          <a:p>
            <a:pPr algn="ctr"/>
            <a:r>
              <a:rPr lang="en-US" sz="1400" b="1" dirty="0"/>
              <a:t>Team 1 Backlog –</a:t>
            </a:r>
          </a:p>
          <a:p>
            <a:pPr algn="ctr"/>
            <a:r>
              <a:rPr lang="en-US" sz="1400" b="1" dirty="0"/>
              <a:t>Projects </a:t>
            </a:r>
            <a:r>
              <a:rPr lang="en-US" sz="1400" b="1" dirty="0">
                <a:solidFill>
                  <a:srgbClr val="FF0000"/>
                </a:solidFill>
              </a:rPr>
              <a:t>1</a:t>
            </a:r>
            <a:r>
              <a:rPr lang="en-US" sz="1400" b="1" dirty="0"/>
              <a:t> and </a:t>
            </a:r>
            <a:r>
              <a:rPr lang="en-US" sz="1400" b="1" dirty="0">
                <a:solidFill>
                  <a:srgbClr val="92D050"/>
                </a:solidFill>
              </a:rPr>
              <a:t>2</a:t>
            </a:r>
          </a:p>
        </p:txBody>
      </p:sp>
      <p:sp>
        <p:nvSpPr>
          <p:cNvPr id="8" name="Rectangle 694"/>
          <p:cNvSpPr>
            <a:spLocks noChangeArrowheads="1"/>
          </p:cNvSpPr>
          <p:nvPr/>
        </p:nvSpPr>
        <p:spPr bwMode="auto">
          <a:xfrm>
            <a:off x="2819400" y="2042080"/>
            <a:ext cx="113665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1                   3 days</a:t>
            </a:r>
          </a:p>
        </p:txBody>
      </p:sp>
      <p:sp>
        <p:nvSpPr>
          <p:cNvPr id="9" name="Rectangle 695"/>
          <p:cNvSpPr>
            <a:spLocks noChangeArrowheads="1"/>
          </p:cNvSpPr>
          <p:nvPr/>
        </p:nvSpPr>
        <p:spPr bwMode="auto">
          <a:xfrm>
            <a:off x="2819400" y="2194480"/>
            <a:ext cx="113665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2                   5 days</a:t>
            </a:r>
          </a:p>
        </p:txBody>
      </p:sp>
      <p:sp>
        <p:nvSpPr>
          <p:cNvPr id="10" name="Rectangle 696"/>
          <p:cNvSpPr>
            <a:spLocks noChangeArrowheads="1"/>
          </p:cNvSpPr>
          <p:nvPr/>
        </p:nvSpPr>
        <p:spPr bwMode="auto">
          <a:xfrm>
            <a:off x="2819400" y="2346880"/>
            <a:ext cx="113665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3                   8 days</a:t>
            </a:r>
          </a:p>
        </p:txBody>
      </p:sp>
      <p:sp>
        <p:nvSpPr>
          <p:cNvPr id="11" name="Rectangle 697"/>
          <p:cNvSpPr>
            <a:spLocks noChangeArrowheads="1"/>
          </p:cNvSpPr>
          <p:nvPr/>
        </p:nvSpPr>
        <p:spPr bwMode="auto">
          <a:xfrm>
            <a:off x="2819400" y="2499280"/>
            <a:ext cx="113665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4                   5 days</a:t>
            </a:r>
          </a:p>
        </p:txBody>
      </p:sp>
      <p:sp>
        <p:nvSpPr>
          <p:cNvPr id="12" name="Rectangle 697"/>
          <p:cNvSpPr>
            <a:spLocks noChangeArrowheads="1"/>
          </p:cNvSpPr>
          <p:nvPr/>
        </p:nvSpPr>
        <p:spPr bwMode="auto">
          <a:xfrm>
            <a:off x="2819400" y="3266420"/>
            <a:ext cx="1136650" cy="152400"/>
          </a:xfrm>
          <a:prstGeom prst="rect">
            <a:avLst/>
          </a:prstGeom>
          <a:solidFill>
            <a:schemeClr val="bg1"/>
          </a:solidFill>
          <a:ln w="9525">
            <a:solidFill>
              <a:schemeClr val="tx1"/>
            </a:solidFill>
            <a:miter lim="800000"/>
            <a:headEnd/>
            <a:tailEnd/>
          </a:ln>
          <a:effectLst/>
        </p:spPr>
        <p:txBody>
          <a:bodyPr wrap="none" tIns="0" bIns="0" anchor="ctr"/>
          <a:lstStyle/>
          <a:p>
            <a:pPr eaLnBrk="0" hangingPunct="0"/>
            <a:r>
              <a:rPr lang="en-US" sz="900" b="1" dirty="0">
                <a:ln>
                  <a:solidFill>
                    <a:schemeClr val="tx1"/>
                  </a:solidFill>
                </a:ln>
                <a:solidFill>
                  <a:sysClr val="windowText" lastClr="000000"/>
                </a:solidFill>
              </a:rPr>
              <a:t>.</a:t>
            </a:r>
          </a:p>
        </p:txBody>
      </p:sp>
      <p:sp>
        <p:nvSpPr>
          <p:cNvPr id="13" name="Rectangle 697"/>
          <p:cNvSpPr>
            <a:spLocks noChangeArrowheads="1"/>
          </p:cNvSpPr>
          <p:nvPr/>
        </p:nvSpPr>
        <p:spPr bwMode="auto">
          <a:xfrm>
            <a:off x="2819400" y="3418820"/>
            <a:ext cx="1136650" cy="152400"/>
          </a:xfrm>
          <a:prstGeom prst="rect">
            <a:avLst/>
          </a:prstGeom>
          <a:solidFill>
            <a:schemeClr val="bg1"/>
          </a:solidFill>
          <a:ln w="9525">
            <a:solidFill>
              <a:schemeClr val="tx1"/>
            </a:solidFill>
            <a:miter lim="800000"/>
            <a:headEnd/>
            <a:tailEnd/>
          </a:ln>
          <a:effectLst/>
        </p:spPr>
        <p:txBody>
          <a:bodyPr wrap="none" tIns="0" bIns="0" anchor="ctr"/>
          <a:lstStyle/>
          <a:p>
            <a:pPr eaLnBrk="0" hangingPunct="0"/>
            <a:r>
              <a:rPr lang="en-US" sz="900" b="1" dirty="0">
                <a:ln>
                  <a:solidFill>
                    <a:schemeClr val="tx1"/>
                  </a:solidFill>
                </a:ln>
                <a:solidFill>
                  <a:sysClr val="windowText" lastClr="000000"/>
                </a:solidFill>
              </a:rPr>
              <a:t>.</a:t>
            </a:r>
          </a:p>
        </p:txBody>
      </p:sp>
      <p:sp>
        <p:nvSpPr>
          <p:cNvPr id="14" name="Rectangle 697"/>
          <p:cNvSpPr>
            <a:spLocks noChangeArrowheads="1"/>
          </p:cNvSpPr>
          <p:nvPr/>
        </p:nvSpPr>
        <p:spPr bwMode="auto">
          <a:xfrm>
            <a:off x="2819400" y="3571220"/>
            <a:ext cx="1136650" cy="152400"/>
          </a:xfrm>
          <a:prstGeom prst="rect">
            <a:avLst/>
          </a:prstGeom>
          <a:solidFill>
            <a:schemeClr val="bg1"/>
          </a:solidFill>
          <a:ln w="9525">
            <a:solidFill>
              <a:schemeClr val="tx1"/>
            </a:solidFill>
            <a:miter lim="800000"/>
            <a:headEnd/>
            <a:tailEnd/>
          </a:ln>
          <a:effectLst/>
        </p:spPr>
        <p:txBody>
          <a:bodyPr wrap="none" tIns="0" bIns="0" anchor="ctr"/>
          <a:lstStyle/>
          <a:p>
            <a:pPr eaLnBrk="0" hangingPunct="0"/>
            <a:r>
              <a:rPr lang="en-US" sz="900" b="1" dirty="0">
                <a:ln>
                  <a:solidFill>
                    <a:schemeClr val="tx1"/>
                  </a:solidFill>
                </a:ln>
                <a:solidFill>
                  <a:sysClr val="windowText" lastClr="000000"/>
                </a:solidFill>
              </a:rPr>
              <a:t>.</a:t>
            </a:r>
          </a:p>
        </p:txBody>
      </p:sp>
      <p:sp>
        <p:nvSpPr>
          <p:cNvPr id="15" name="Rectangle 697"/>
          <p:cNvSpPr>
            <a:spLocks noChangeArrowheads="1"/>
          </p:cNvSpPr>
          <p:nvPr/>
        </p:nvSpPr>
        <p:spPr bwMode="auto">
          <a:xfrm>
            <a:off x="2819400" y="3723620"/>
            <a:ext cx="113665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N                40 days</a:t>
            </a:r>
          </a:p>
        </p:txBody>
      </p:sp>
      <p:sp>
        <p:nvSpPr>
          <p:cNvPr id="16" name="Rectangle 694"/>
          <p:cNvSpPr>
            <a:spLocks noChangeArrowheads="1"/>
          </p:cNvSpPr>
          <p:nvPr/>
        </p:nvSpPr>
        <p:spPr bwMode="auto">
          <a:xfrm>
            <a:off x="2819400" y="2656820"/>
            <a:ext cx="113665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5                 13 days</a:t>
            </a:r>
          </a:p>
        </p:txBody>
      </p:sp>
      <p:sp>
        <p:nvSpPr>
          <p:cNvPr id="17" name="Rectangle 695"/>
          <p:cNvSpPr>
            <a:spLocks noChangeArrowheads="1"/>
          </p:cNvSpPr>
          <p:nvPr/>
        </p:nvSpPr>
        <p:spPr bwMode="auto">
          <a:xfrm>
            <a:off x="2819400" y="2809220"/>
            <a:ext cx="113665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6                   8 days</a:t>
            </a:r>
          </a:p>
        </p:txBody>
      </p:sp>
      <p:sp>
        <p:nvSpPr>
          <p:cNvPr id="18" name="Rectangle 696"/>
          <p:cNvSpPr>
            <a:spLocks noChangeArrowheads="1"/>
          </p:cNvSpPr>
          <p:nvPr/>
        </p:nvSpPr>
        <p:spPr bwMode="auto">
          <a:xfrm>
            <a:off x="2819400" y="2961620"/>
            <a:ext cx="113665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7                   3 days</a:t>
            </a:r>
          </a:p>
        </p:txBody>
      </p:sp>
      <p:sp>
        <p:nvSpPr>
          <p:cNvPr id="19" name="Rectangle 697"/>
          <p:cNvSpPr>
            <a:spLocks noChangeArrowheads="1"/>
          </p:cNvSpPr>
          <p:nvPr/>
        </p:nvSpPr>
        <p:spPr bwMode="auto">
          <a:xfrm>
            <a:off x="2819400" y="3114020"/>
            <a:ext cx="113665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8                 13 days</a:t>
            </a:r>
          </a:p>
        </p:txBody>
      </p:sp>
      <p:cxnSp>
        <p:nvCxnSpPr>
          <p:cNvPr id="20" name="Straight Connector 19"/>
          <p:cNvCxnSpPr/>
          <p:nvPr/>
        </p:nvCxnSpPr>
        <p:spPr>
          <a:xfrm>
            <a:off x="2057400" y="265682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057400" y="296162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095324" y="2227422"/>
            <a:ext cx="700833" cy="276999"/>
          </a:xfrm>
          <a:prstGeom prst="rect">
            <a:avLst/>
          </a:prstGeom>
          <a:noFill/>
        </p:spPr>
        <p:txBody>
          <a:bodyPr wrap="none" rtlCol="0">
            <a:spAutoFit/>
          </a:bodyPr>
          <a:lstStyle/>
          <a:p>
            <a:pPr algn="ctr"/>
            <a:r>
              <a:rPr lang="en-US" sz="1200" b="1" dirty="0"/>
              <a:t>10 days</a:t>
            </a:r>
          </a:p>
        </p:txBody>
      </p:sp>
      <p:cxnSp>
        <p:nvCxnSpPr>
          <p:cNvPr id="24" name="Straight Connector 23"/>
          <p:cNvCxnSpPr/>
          <p:nvPr/>
        </p:nvCxnSpPr>
        <p:spPr>
          <a:xfrm>
            <a:off x="2057400" y="3417232"/>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057400" y="364742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419600" y="2047220"/>
            <a:ext cx="1295400" cy="182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a:solidFill>
                  <a:schemeClr val="tx1"/>
                </a:solidFill>
              </a:rPr>
              <a:t>Sprint 1</a:t>
            </a:r>
          </a:p>
        </p:txBody>
      </p:sp>
      <p:sp>
        <p:nvSpPr>
          <p:cNvPr id="29" name="Rectangle 694"/>
          <p:cNvSpPr>
            <a:spLocks noChangeArrowheads="1"/>
          </p:cNvSpPr>
          <p:nvPr/>
        </p:nvSpPr>
        <p:spPr bwMode="auto">
          <a:xfrm>
            <a:off x="4419600" y="2047220"/>
            <a:ext cx="1524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1                  </a:t>
            </a:r>
          </a:p>
        </p:txBody>
      </p:sp>
      <p:sp>
        <p:nvSpPr>
          <p:cNvPr id="30" name="Rectangle 695"/>
          <p:cNvSpPr>
            <a:spLocks noChangeArrowheads="1"/>
          </p:cNvSpPr>
          <p:nvPr/>
        </p:nvSpPr>
        <p:spPr bwMode="auto">
          <a:xfrm>
            <a:off x="4572000" y="2199620"/>
            <a:ext cx="3048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2</a:t>
            </a:r>
          </a:p>
        </p:txBody>
      </p:sp>
      <p:sp>
        <p:nvSpPr>
          <p:cNvPr id="31" name="Rectangle 696"/>
          <p:cNvSpPr>
            <a:spLocks noChangeArrowheads="1"/>
          </p:cNvSpPr>
          <p:nvPr/>
        </p:nvSpPr>
        <p:spPr bwMode="auto">
          <a:xfrm>
            <a:off x="4876800" y="2352020"/>
            <a:ext cx="53340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3</a:t>
            </a:r>
          </a:p>
        </p:txBody>
      </p:sp>
      <p:sp>
        <p:nvSpPr>
          <p:cNvPr id="33" name="Rectangle 695"/>
          <p:cNvSpPr>
            <a:spLocks noChangeArrowheads="1"/>
          </p:cNvSpPr>
          <p:nvPr/>
        </p:nvSpPr>
        <p:spPr bwMode="auto">
          <a:xfrm>
            <a:off x="5410200" y="2504420"/>
            <a:ext cx="3048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4</a:t>
            </a:r>
          </a:p>
        </p:txBody>
      </p:sp>
      <p:sp>
        <p:nvSpPr>
          <p:cNvPr id="34" name="Rectangle 33"/>
          <p:cNvSpPr/>
          <p:nvPr/>
        </p:nvSpPr>
        <p:spPr>
          <a:xfrm>
            <a:off x="5715000" y="2047220"/>
            <a:ext cx="1295400" cy="182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a:solidFill>
                  <a:schemeClr val="tx1"/>
                </a:solidFill>
              </a:rPr>
              <a:t>Sprint 2</a:t>
            </a:r>
          </a:p>
        </p:txBody>
      </p:sp>
      <p:sp>
        <p:nvSpPr>
          <p:cNvPr id="35" name="Rectangle 694"/>
          <p:cNvSpPr>
            <a:spLocks noChangeArrowheads="1"/>
          </p:cNvSpPr>
          <p:nvPr/>
        </p:nvSpPr>
        <p:spPr bwMode="auto">
          <a:xfrm>
            <a:off x="5715000" y="2656820"/>
            <a:ext cx="76200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5                  </a:t>
            </a:r>
          </a:p>
        </p:txBody>
      </p:sp>
      <p:sp>
        <p:nvSpPr>
          <p:cNvPr id="39" name="Rectangle 696"/>
          <p:cNvSpPr>
            <a:spLocks noChangeArrowheads="1"/>
          </p:cNvSpPr>
          <p:nvPr/>
        </p:nvSpPr>
        <p:spPr bwMode="auto">
          <a:xfrm>
            <a:off x="6477000" y="2809220"/>
            <a:ext cx="5334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6</a:t>
            </a:r>
          </a:p>
        </p:txBody>
      </p:sp>
      <p:sp>
        <p:nvSpPr>
          <p:cNvPr id="40" name="Rectangle 39"/>
          <p:cNvSpPr/>
          <p:nvPr/>
        </p:nvSpPr>
        <p:spPr>
          <a:xfrm>
            <a:off x="7010400" y="2047220"/>
            <a:ext cx="1295400" cy="182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a:solidFill>
                  <a:schemeClr val="tx1"/>
                </a:solidFill>
              </a:rPr>
              <a:t>Sprint 3</a:t>
            </a:r>
          </a:p>
        </p:txBody>
      </p:sp>
      <p:sp>
        <p:nvSpPr>
          <p:cNvPr id="42" name="Rectangle 696"/>
          <p:cNvSpPr>
            <a:spLocks noChangeArrowheads="1"/>
          </p:cNvSpPr>
          <p:nvPr/>
        </p:nvSpPr>
        <p:spPr bwMode="auto">
          <a:xfrm>
            <a:off x="7010400" y="2961620"/>
            <a:ext cx="53340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7</a:t>
            </a:r>
          </a:p>
        </p:txBody>
      </p:sp>
      <p:sp>
        <p:nvSpPr>
          <p:cNvPr id="43" name="Rectangle 694"/>
          <p:cNvSpPr>
            <a:spLocks noChangeArrowheads="1"/>
          </p:cNvSpPr>
          <p:nvPr/>
        </p:nvSpPr>
        <p:spPr bwMode="auto">
          <a:xfrm>
            <a:off x="7543800" y="3114020"/>
            <a:ext cx="1524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8                  </a:t>
            </a:r>
          </a:p>
        </p:txBody>
      </p:sp>
      <p:sp>
        <p:nvSpPr>
          <p:cNvPr id="44" name="Rectangle 694"/>
          <p:cNvSpPr>
            <a:spLocks noChangeArrowheads="1"/>
          </p:cNvSpPr>
          <p:nvPr/>
        </p:nvSpPr>
        <p:spPr bwMode="auto">
          <a:xfrm>
            <a:off x="7696200" y="3266420"/>
            <a:ext cx="2286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                  </a:t>
            </a:r>
          </a:p>
        </p:txBody>
      </p:sp>
      <p:sp>
        <p:nvSpPr>
          <p:cNvPr id="45" name="Rectangle 44"/>
          <p:cNvSpPr/>
          <p:nvPr/>
        </p:nvSpPr>
        <p:spPr>
          <a:xfrm>
            <a:off x="8610600" y="2047220"/>
            <a:ext cx="1295400" cy="182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a:solidFill>
                  <a:schemeClr val="tx1"/>
                </a:solidFill>
              </a:rPr>
              <a:t>Sprint 6</a:t>
            </a:r>
          </a:p>
        </p:txBody>
      </p:sp>
      <p:sp>
        <p:nvSpPr>
          <p:cNvPr id="46" name="Rectangle 696"/>
          <p:cNvSpPr>
            <a:spLocks noChangeArrowheads="1"/>
          </p:cNvSpPr>
          <p:nvPr/>
        </p:nvSpPr>
        <p:spPr bwMode="auto">
          <a:xfrm>
            <a:off x="9372600" y="3495020"/>
            <a:ext cx="5334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N</a:t>
            </a:r>
          </a:p>
        </p:txBody>
      </p:sp>
      <p:sp>
        <p:nvSpPr>
          <p:cNvPr id="49" name="Rectangle 694"/>
          <p:cNvSpPr>
            <a:spLocks noChangeArrowheads="1"/>
          </p:cNvSpPr>
          <p:nvPr/>
        </p:nvSpPr>
        <p:spPr bwMode="auto">
          <a:xfrm>
            <a:off x="8305800" y="2885420"/>
            <a:ext cx="228600" cy="152400"/>
          </a:xfrm>
          <a:prstGeom prst="rect">
            <a:avLst/>
          </a:prstGeom>
          <a:noFill/>
          <a:ln w="9525">
            <a:no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                  </a:t>
            </a:r>
          </a:p>
        </p:txBody>
      </p:sp>
      <p:sp>
        <p:nvSpPr>
          <p:cNvPr id="50" name="TextBox 49"/>
          <p:cNvSpPr txBox="1"/>
          <p:nvPr/>
        </p:nvSpPr>
        <p:spPr>
          <a:xfrm>
            <a:off x="2080643" y="2656821"/>
            <a:ext cx="700833" cy="276999"/>
          </a:xfrm>
          <a:prstGeom prst="rect">
            <a:avLst/>
          </a:prstGeom>
          <a:noFill/>
        </p:spPr>
        <p:txBody>
          <a:bodyPr wrap="none" rtlCol="0">
            <a:spAutoFit/>
          </a:bodyPr>
          <a:lstStyle/>
          <a:p>
            <a:pPr algn="ctr"/>
            <a:r>
              <a:rPr lang="en-US" sz="1200" b="1" dirty="0"/>
              <a:t>10 days</a:t>
            </a:r>
          </a:p>
        </p:txBody>
      </p:sp>
      <p:sp>
        <p:nvSpPr>
          <p:cNvPr id="51" name="TextBox 50"/>
          <p:cNvSpPr txBox="1"/>
          <p:nvPr/>
        </p:nvSpPr>
        <p:spPr>
          <a:xfrm>
            <a:off x="2080643" y="3037821"/>
            <a:ext cx="700833" cy="276999"/>
          </a:xfrm>
          <a:prstGeom prst="rect">
            <a:avLst/>
          </a:prstGeom>
          <a:noFill/>
        </p:spPr>
        <p:txBody>
          <a:bodyPr wrap="none" rtlCol="0">
            <a:spAutoFit/>
          </a:bodyPr>
          <a:lstStyle/>
          <a:p>
            <a:pPr algn="ctr"/>
            <a:r>
              <a:rPr lang="en-US" sz="1200" b="1" dirty="0"/>
              <a:t>10 days</a:t>
            </a:r>
          </a:p>
        </p:txBody>
      </p:sp>
      <p:sp>
        <p:nvSpPr>
          <p:cNvPr id="52" name="TextBox 51"/>
          <p:cNvSpPr txBox="1"/>
          <p:nvPr/>
        </p:nvSpPr>
        <p:spPr>
          <a:xfrm>
            <a:off x="2080643" y="3370422"/>
            <a:ext cx="700833" cy="276999"/>
          </a:xfrm>
          <a:prstGeom prst="rect">
            <a:avLst/>
          </a:prstGeom>
          <a:noFill/>
        </p:spPr>
        <p:txBody>
          <a:bodyPr wrap="none" rtlCol="0">
            <a:spAutoFit/>
          </a:bodyPr>
          <a:lstStyle/>
          <a:p>
            <a:pPr algn="ctr"/>
            <a:r>
              <a:rPr lang="en-US" sz="1200" b="1" dirty="0"/>
              <a:t>10 days</a:t>
            </a:r>
          </a:p>
        </p:txBody>
      </p:sp>
      <p:cxnSp>
        <p:nvCxnSpPr>
          <p:cNvPr id="54" name="Straight Connector 53"/>
          <p:cNvCxnSpPr/>
          <p:nvPr/>
        </p:nvCxnSpPr>
        <p:spPr>
          <a:xfrm rot="5400000">
            <a:off x="1714500" y="4076700"/>
            <a:ext cx="5105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018412" y="990601"/>
            <a:ext cx="484300" cy="461665"/>
          </a:xfrm>
          <a:prstGeom prst="rect">
            <a:avLst/>
          </a:prstGeom>
          <a:noFill/>
        </p:spPr>
        <p:txBody>
          <a:bodyPr wrap="none" rtlCol="0">
            <a:spAutoFit/>
          </a:bodyPr>
          <a:lstStyle/>
          <a:p>
            <a:pPr algn="ctr"/>
            <a:r>
              <a:rPr lang="en-US" sz="1200" dirty="0" smtClean="0"/>
              <a:t>UAT</a:t>
            </a:r>
            <a:endParaRPr lang="en-US" sz="1200" dirty="0"/>
          </a:p>
          <a:p>
            <a:pPr algn="ctr"/>
            <a:r>
              <a:rPr lang="en-US" sz="1200" dirty="0"/>
              <a:t>Start</a:t>
            </a:r>
          </a:p>
        </p:txBody>
      </p:sp>
      <p:sp>
        <p:nvSpPr>
          <p:cNvPr id="57" name="TextBox 56"/>
          <p:cNvSpPr txBox="1"/>
          <p:nvPr/>
        </p:nvSpPr>
        <p:spPr>
          <a:xfrm>
            <a:off x="3994453" y="1066801"/>
            <a:ext cx="598369" cy="461665"/>
          </a:xfrm>
          <a:prstGeom prst="rect">
            <a:avLst/>
          </a:prstGeom>
          <a:noFill/>
        </p:spPr>
        <p:txBody>
          <a:bodyPr wrap="none" rtlCol="0">
            <a:spAutoFit/>
          </a:bodyPr>
          <a:lstStyle/>
          <a:p>
            <a:pPr algn="ctr"/>
            <a:r>
              <a:rPr lang="en-US" sz="1200" dirty="0" smtClean="0"/>
              <a:t>Project</a:t>
            </a:r>
            <a:endParaRPr lang="en-US" sz="1200" dirty="0"/>
          </a:p>
          <a:p>
            <a:pPr algn="ctr"/>
            <a:r>
              <a:rPr lang="en-US" sz="1200" dirty="0"/>
              <a:t>Start</a:t>
            </a:r>
          </a:p>
        </p:txBody>
      </p:sp>
      <p:sp>
        <p:nvSpPr>
          <p:cNvPr id="59" name="Rectangle 694"/>
          <p:cNvSpPr>
            <a:spLocks noChangeArrowheads="1"/>
          </p:cNvSpPr>
          <p:nvPr/>
        </p:nvSpPr>
        <p:spPr bwMode="auto">
          <a:xfrm>
            <a:off x="2819400" y="4490660"/>
            <a:ext cx="113665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1                   5 days</a:t>
            </a:r>
          </a:p>
        </p:txBody>
      </p:sp>
      <p:sp>
        <p:nvSpPr>
          <p:cNvPr id="60" name="Rectangle 695"/>
          <p:cNvSpPr>
            <a:spLocks noChangeArrowheads="1"/>
          </p:cNvSpPr>
          <p:nvPr/>
        </p:nvSpPr>
        <p:spPr bwMode="auto">
          <a:xfrm>
            <a:off x="2819400" y="4643060"/>
            <a:ext cx="113665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2                   5 days</a:t>
            </a:r>
          </a:p>
        </p:txBody>
      </p:sp>
      <p:sp>
        <p:nvSpPr>
          <p:cNvPr id="61" name="Rectangle 696"/>
          <p:cNvSpPr>
            <a:spLocks noChangeArrowheads="1"/>
          </p:cNvSpPr>
          <p:nvPr/>
        </p:nvSpPr>
        <p:spPr bwMode="auto">
          <a:xfrm>
            <a:off x="2819400" y="4795460"/>
            <a:ext cx="113665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3                 13 days</a:t>
            </a:r>
          </a:p>
        </p:txBody>
      </p:sp>
      <p:sp>
        <p:nvSpPr>
          <p:cNvPr id="62" name="Rectangle 697"/>
          <p:cNvSpPr>
            <a:spLocks noChangeArrowheads="1"/>
          </p:cNvSpPr>
          <p:nvPr/>
        </p:nvSpPr>
        <p:spPr bwMode="auto">
          <a:xfrm>
            <a:off x="2819400" y="4947860"/>
            <a:ext cx="113665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4                   5 days</a:t>
            </a:r>
          </a:p>
        </p:txBody>
      </p:sp>
      <p:sp>
        <p:nvSpPr>
          <p:cNvPr id="63" name="Rectangle 697"/>
          <p:cNvSpPr>
            <a:spLocks noChangeArrowheads="1"/>
          </p:cNvSpPr>
          <p:nvPr/>
        </p:nvSpPr>
        <p:spPr bwMode="auto">
          <a:xfrm>
            <a:off x="2819400" y="5715000"/>
            <a:ext cx="1136650" cy="152400"/>
          </a:xfrm>
          <a:prstGeom prst="rect">
            <a:avLst/>
          </a:prstGeom>
          <a:solidFill>
            <a:schemeClr val="bg1"/>
          </a:solidFill>
          <a:ln w="9525">
            <a:solidFill>
              <a:schemeClr val="tx1"/>
            </a:solidFill>
            <a:miter lim="800000"/>
            <a:headEnd/>
            <a:tailEnd/>
          </a:ln>
          <a:effectLst/>
        </p:spPr>
        <p:txBody>
          <a:bodyPr wrap="none" tIns="0" bIns="0" anchor="ctr"/>
          <a:lstStyle/>
          <a:p>
            <a:pPr eaLnBrk="0" hangingPunct="0"/>
            <a:r>
              <a:rPr lang="en-US" sz="900" b="1" dirty="0">
                <a:ln>
                  <a:solidFill>
                    <a:schemeClr val="tx1"/>
                  </a:solidFill>
                </a:ln>
                <a:solidFill>
                  <a:sysClr val="windowText" lastClr="000000"/>
                </a:solidFill>
              </a:rPr>
              <a:t>.</a:t>
            </a:r>
          </a:p>
        </p:txBody>
      </p:sp>
      <p:sp>
        <p:nvSpPr>
          <p:cNvPr id="64" name="Rectangle 697"/>
          <p:cNvSpPr>
            <a:spLocks noChangeArrowheads="1"/>
          </p:cNvSpPr>
          <p:nvPr/>
        </p:nvSpPr>
        <p:spPr bwMode="auto">
          <a:xfrm>
            <a:off x="2819400" y="5867400"/>
            <a:ext cx="1136650" cy="152400"/>
          </a:xfrm>
          <a:prstGeom prst="rect">
            <a:avLst/>
          </a:prstGeom>
          <a:solidFill>
            <a:schemeClr val="bg1"/>
          </a:solidFill>
          <a:ln w="9525">
            <a:solidFill>
              <a:schemeClr val="tx1"/>
            </a:solidFill>
            <a:miter lim="800000"/>
            <a:headEnd/>
            <a:tailEnd/>
          </a:ln>
          <a:effectLst/>
        </p:spPr>
        <p:txBody>
          <a:bodyPr wrap="none" tIns="0" bIns="0" anchor="ctr"/>
          <a:lstStyle/>
          <a:p>
            <a:pPr eaLnBrk="0" hangingPunct="0"/>
            <a:r>
              <a:rPr lang="en-US" sz="900" b="1" dirty="0">
                <a:ln>
                  <a:solidFill>
                    <a:schemeClr val="tx1"/>
                  </a:solidFill>
                </a:ln>
                <a:solidFill>
                  <a:sysClr val="windowText" lastClr="000000"/>
                </a:solidFill>
              </a:rPr>
              <a:t>.</a:t>
            </a:r>
          </a:p>
        </p:txBody>
      </p:sp>
      <p:sp>
        <p:nvSpPr>
          <p:cNvPr id="65" name="Rectangle 697"/>
          <p:cNvSpPr>
            <a:spLocks noChangeArrowheads="1"/>
          </p:cNvSpPr>
          <p:nvPr/>
        </p:nvSpPr>
        <p:spPr bwMode="auto">
          <a:xfrm>
            <a:off x="2819400" y="6019800"/>
            <a:ext cx="1136650" cy="152400"/>
          </a:xfrm>
          <a:prstGeom prst="rect">
            <a:avLst/>
          </a:prstGeom>
          <a:solidFill>
            <a:schemeClr val="bg1"/>
          </a:solidFill>
          <a:ln w="9525">
            <a:solidFill>
              <a:schemeClr val="tx1"/>
            </a:solidFill>
            <a:miter lim="800000"/>
            <a:headEnd/>
            <a:tailEnd/>
          </a:ln>
          <a:effectLst/>
        </p:spPr>
        <p:txBody>
          <a:bodyPr wrap="none" tIns="0" bIns="0" anchor="ctr"/>
          <a:lstStyle/>
          <a:p>
            <a:pPr eaLnBrk="0" hangingPunct="0"/>
            <a:r>
              <a:rPr lang="en-US" sz="900" b="1" dirty="0">
                <a:ln>
                  <a:solidFill>
                    <a:schemeClr val="tx1"/>
                  </a:solidFill>
                </a:ln>
                <a:solidFill>
                  <a:sysClr val="windowText" lastClr="000000"/>
                </a:solidFill>
              </a:rPr>
              <a:t>.</a:t>
            </a:r>
          </a:p>
        </p:txBody>
      </p:sp>
      <p:sp>
        <p:nvSpPr>
          <p:cNvPr id="66" name="Rectangle 697"/>
          <p:cNvSpPr>
            <a:spLocks noChangeArrowheads="1"/>
          </p:cNvSpPr>
          <p:nvPr/>
        </p:nvSpPr>
        <p:spPr bwMode="auto">
          <a:xfrm>
            <a:off x="2819400" y="6172200"/>
            <a:ext cx="113665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N                40 days</a:t>
            </a:r>
          </a:p>
        </p:txBody>
      </p:sp>
      <p:sp>
        <p:nvSpPr>
          <p:cNvPr id="67" name="Rectangle 694"/>
          <p:cNvSpPr>
            <a:spLocks noChangeArrowheads="1"/>
          </p:cNvSpPr>
          <p:nvPr/>
        </p:nvSpPr>
        <p:spPr bwMode="auto">
          <a:xfrm>
            <a:off x="2819400" y="5105400"/>
            <a:ext cx="113665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5                 13 days</a:t>
            </a:r>
          </a:p>
        </p:txBody>
      </p:sp>
      <p:sp>
        <p:nvSpPr>
          <p:cNvPr id="68" name="Rectangle 695"/>
          <p:cNvSpPr>
            <a:spLocks noChangeArrowheads="1"/>
          </p:cNvSpPr>
          <p:nvPr/>
        </p:nvSpPr>
        <p:spPr bwMode="auto">
          <a:xfrm>
            <a:off x="2819400" y="5257800"/>
            <a:ext cx="113665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6                   5 days</a:t>
            </a:r>
          </a:p>
        </p:txBody>
      </p:sp>
      <p:sp>
        <p:nvSpPr>
          <p:cNvPr id="69" name="Rectangle 696"/>
          <p:cNvSpPr>
            <a:spLocks noChangeArrowheads="1"/>
          </p:cNvSpPr>
          <p:nvPr/>
        </p:nvSpPr>
        <p:spPr bwMode="auto">
          <a:xfrm>
            <a:off x="2819400" y="5410200"/>
            <a:ext cx="113665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7                   3 days</a:t>
            </a:r>
          </a:p>
        </p:txBody>
      </p:sp>
      <p:sp>
        <p:nvSpPr>
          <p:cNvPr id="70" name="Rectangle 697"/>
          <p:cNvSpPr>
            <a:spLocks noChangeArrowheads="1"/>
          </p:cNvSpPr>
          <p:nvPr/>
        </p:nvSpPr>
        <p:spPr bwMode="auto">
          <a:xfrm>
            <a:off x="2819400" y="5562600"/>
            <a:ext cx="113665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8                 13 days</a:t>
            </a:r>
          </a:p>
        </p:txBody>
      </p:sp>
      <p:cxnSp>
        <p:nvCxnSpPr>
          <p:cNvPr id="71" name="Straight Connector 70"/>
          <p:cNvCxnSpPr/>
          <p:nvPr/>
        </p:nvCxnSpPr>
        <p:spPr>
          <a:xfrm>
            <a:off x="2057400" y="495300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057400" y="541020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2095324" y="4676002"/>
            <a:ext cx="700833" cy="276999"/>
          </a:xfrm>
          <a:prstGeom prst="rect">
            <a:avLst/>
          </a:prstGeom>
          <a:noFill/>
        </p:spPr>
        <p:txBody>
          <a:bodyPr wrap="none" rtlCol="0">
            <a:spAutoFit/>
          </a:bodyPr>
          <a:lstStyle/>
          <a:p>
            <a:pPr algn="ctr"/>
            <a:r>
              <a:rPr lang="en-US" sz="1200" b="1" dirty="0"/>
              <a:t>10 days</a:t>
            </a:r>
          </a:p>
        </p:txBody>
      </p:sp>
      <p:cxnSp>
        <p:nvCxnSpPr>
          <p:cNvPr id="74" name="Straight Connector 73"/>
          <p:cNvCxnSpPr/>
          <p:nvPr/>
        </p:nvCxnSpPr>
        <p:spPr>
          <a:xfrm>
            <a:off x="2057400" y="5865812"/>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2057400" y="6096000"/>
            <a:ext cx="685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080643" y="5133202"/>
            <a:ext cx="700833" cy="276999"/>
          </a:xfrm>
          <a:prstGeom prst="rect">
            <a:avLst/>
          </a:prstGeom>
          <a:noFill/>
        </p:spPr>
        <p:txBody>
          <a:bodyPr wrap="none" rtlCol="0">
            <a:spAutoFit/>
          </a:bodyPr>
          <a:lstStyle/>
          <a:p>
            <a:pPr algn="ctr"/>
            <a:r>
              <a:rPr lang="en-US" sz="1200" b="1" dirty="0"/>
              <a:t>10 days</a:t>
            </a:r>
          </a:p>
        </p:txBody>
      </p:sp>
      <p:sp>
        <p:nvSpPr>
          <p:cNvPr id="77" name="TextBox 76"/>
          <p:cNvSpPr txBox="1"/>
          <p:nvPr/>
        </p:nvSpPr>
        <p:spPr>
          <a:xfrm>
            <a:off x="2080643" y="5486401"/>
            <a:ext cx="700833" cy="276999"/>
          </a:xfrm>
          <a:prstGeom prst="rect">
            <a:avLst/>
          </a:prstGeom>
          <a:noFill/>
        </p:spPr>
        <p:txBody>
          <a:bodyPr wrap="none" rtlCol="0">
            <a:spAutoFit/>
          </a:bodyPr>
          <a:lstStyle/>
          <a:p>
            <a:pPr algn="ctr"/>
            <a:r>
              <a:rPr lang="en-US" sz="1200" b="1" dirty="0"/>
              <a:t>10 days</a:t>
            </a:r>
          </a:p>
        </p:txBody>
      </p:sp>
      <p:sp>
        <p:nvSpPr>
          <p:cNvPr id="78" name="TextBox 77"/>
          <p:cNvSpPr txBox="1"/>
          <p:nvPr/>
        </p:nvSpPr>
        <p:spPr>
          <a:xfrm>
            <a:off x="2080643" y="5819002"/>
            <a:ext cx="700833" cy="276999"/>
          </a:xfrm>
          <a:prstGeom prst="rect">
            <a:avLst/>
          </a:prstGeom>
          <a:noFill/>
        </p:spPr>
        <p:txBody>
          <a:bodyPr wrap="none" rtlCol="0">
            <a:spAutoFit/>
          </a:bodyPr>
          <a:lstStyle/>
          <a:p>
            <a:pPr algn="ctr"/>
            <a:r>
              <a:rPr lang="en-US" sz="1200" b="1" dirty="0"/>
              <a:t>10 days</a:t>
            </a:r>
          </a:p>
        </p:txBody>
      </p:sp>
      <p:sp>
        <p:nvSpPr>
          <p:cNvPr id="79" name="TextBox 78"/>
          <p:cNvSpPr txBox="1"/>
          <p:nvPr/>
        </p:nvSpPr>
        <p:spPr>
          <a:xfrm>
            <a:off x="6477000" y="1041401"/>
            <a:ext cx="893193" cy="323165"/>
          </a:xfrm>
          <a:prstGeom prst="rect">
            <a:avLst/>
          </a:prstGeom>
          <a:noFill/>
        </p:spPr>
        <p:txBody>
          <a:bodyPr wrap="none" rtlCol="0">
            <a:spAutoFit/>
          </a:bodyPr>
          <a:lstStyle/>
          <a:p>
            <a:r>
              <a:rPr lang="en-US" sz="1500" b="1" u="sng" dirty="0" smtClean="0"/>
              <a:t>Schedule</a:t>
            </a:r>
            <a:endParaRPr lang="en-US" sz="1500" b="1" u="sng" dirty="0"/>
          </a:p>
        </p:txBody>
      </p:sp>
      <p:sp>
        <p:nvSpPr>
          <p:cNvPr id="80" name="Rectangle 79"/>
          <p:cNvSpPr/>
          <p:nvPr/>
        </p:nvSpPr>
        <p:spPr>
          <a:xfrm>
            <a:off x="4445000" y="4495800"/>
            <a:ext cx="1295400" cy="182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a:solidFill>
                  <a:schemeClr val="tx1"/>
                </a:solidFill>
              </a:rPr>
              <a:t>Sprint 1</a:t>
            </a:r>
          </a:p>
        </p:txBody>
      </p:sp>
      <p:sp>
        <p:nvSpPr>
          <p:cNvPr id="83" name="Rectangle 696"/>
          <p:cNvSpPr>
            <a:spLocks noChangeArrowheads="1"/>
          </p:cNvSpPr>
          <p:nvPr/>
        </p:nvSpPr>
        <p:spPr bwMode="auto">
          <a:xfrm>
            <a:off x="4673600" y="4648200"/>
            <a:ext cx="53340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2</a:t>
            </a:r>
          </a:p>
        </p:txBody>
      </p:sp>
      <p:sp>
        <p:nvSpPr>
          <p:cNvPr id="85" name="Rectangle 694"/>
          <p:cNvSpPr>
            <a:spLocks noChangeArrowheads="1"/>
          </p:cNvSpPr>
          <p:nvPr/>
        </p:nvSpPr>
        <p:spPr bwMode="auto">
          <a:xfrm>
            <a:off x="4978400" y="4800600"/>
            <a:ext cx="76200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3                  </a:t>
            </a:r>
          </a:p>
        </p:txBody>
      </p:sp>
      <p:sp>
        <p:nvSpPr>
          <p:cNvPr id="86" name="Rectangle 696"/>
          <p:cNvSpPr>
            <a:spLocks noChangeArrowheads="1"/>
          </p:cNvSpPr>
          <p:nvPr/>
        </p:nvSpPr>
        <p:spPr bwMode="auto">
          <a:xfrm>
            <a:off x="4445000" y="4495800"/>
            <a:ext cx="53340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1</a:t>
            </a:r>
          </a:p>
        </p:txBody>
      </p:sp>
      <p:sp>
        <p:nvSpPr>
          <p:cNvPr id="87" name="Rectangle 86"/>
          <p:cNvSpPr/>
          <p:nvPr/>
        </p:nvSpPr>
        <p:spPr>
          <a:xfrm>
            <a:off x="5740400" y="4495800"/>
            <a:ext cx="1295400" cy="182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a:solidFill>
                  <a:schemeClr val="tx1"/>
                </a:solidFill>
              </a:rPr>
              <a:t>Sprint 2</a:t>
            </a:r>
          </a:p>
        </p:txBody>
      </p:sp>
      <p:sp>
        <p:nvSpPr>
          <p:cNvPr id="88" name="Rectangle 696"/>
          <p:cNvSpPr>
            <a:spLocks noChangeArrowheads="1"/>
          </p:cNvSpPr>
          <p:nvPr/>
        </p:nvSpPr>
        <p:spPr bwMode="auto">
          <a:xfrm>
            <a:off x="6502400" y="5257800"/>
            <a:ext cx="5334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6</a:t>
            </a:r>
          </a:p>
        </p:txBody>
      </p:sp>
      <p:sp>
        <p:nvSpPr>
          <p:cNvPr id="89" name="Rectangle 694"/>
          <p:cNvSpPr>
            <a:spLocks noChangeArrowheads="1"/>
          </p:cNvSpPr>
          <p:nvPr/>
        </p:nvSpPr>
        <p:spPr bwMode="auto">
          <a:xfrm>
            <a:off x="5969000" y="5105400"/>
            <a:ext cx="76200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5                  </a:t>
            </a:r>
          </a:p>
        </p:txBody>
      </p:sp>
      <p:sp>
        <p:nvSpPr>
          <p:cNvPr id="90" name="Rectangle 696"/>
          <p:cNvSpPr>
            <a:spLocks noChangeArrowheads="1"/>
          </p:cNvSpPr>
          <p:nvPr/>
        </p:nvSpPr>
        <p:spPr bwMode="auto">
          <a:xfrm>
            <a:off x="5740400" y="4953000"/>
            <a:ext cx="533400" cy="152400"/>
          </a:xfrm>
          <a:prstGeom prst="rect">
            <a:avLst/>
          </a:prstGeom>
          <a:solidFill>
            <a:schemeClr val="accent2"/>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4</a:t>
            </a:r>
          </a:p>
        </p:txBody>
      </p:sp>
      <p:sp>
        <p:nvSpPr>
          <p:cNvPr id="91" name="Rectangle 90"/>
          <p:cNvSpPr/>
          <p:nvPr/>
        </p:nvSpPr>
        <p:spPr>
          <a:xfrm>
            <a:off x="7035800" y="4495800"/>
            <a:ext cx="1295400" cy="182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a:solidFill>
                  <a:schemeClr val="tx1"/>
                </a:solidFill>
              </a:rPr>
              <a:t>Sprint 2</a:t>
            </a:r>
          </a:p>
        </p:txBody>
      </p:sp>
      <p:sp>
        <p:nvSpPr>
          <p:cNvPr id="93" name="Rectangle 694"/>
          <p:cNvSpPr>
            <a:spLocks noChangeArrowheads="1"/>
          </p:cNvSpPr>
          <p:nvPr/>
        </p:nvSpPr>
        <p:spPr bwMode="auto">
          <a:xfrm>
            <a:off x="7188200" y="5562600"/>
            <a:ext cx="7620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13                  </a:t>
            </a:r>
          </a:p>
        </p:txBody>
      </p:sp>
      <p:sp>
        <p:nvSpPr>
          <p:cNvPr id="95" name="Rectangle 695"/>
          <p:cNvSpPr>
            <a:spLocks noChangeArrowheads="1"/>
          </p:cNvSpPr>
          <p:nvPr/>
        </p:nvSpPr>
        <p:spPr bwMode="auto">
          <a:xfrm>
            <a:off x="7035800" y="5410200"/>
            <a:ext cx="3048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7</a:t>
            </a:r>
          </a:p>
        </p:txBody>
      </p:sp>
      <p:sp>
        <p:nvSpPr>
          <p:cNvPr id="96" name="Rectangle 694"/>
          <p:cNvSpPr>
            <a:spLocks noChangeArrowheads="1"/>
          </p:cNvSpPr>
          <p:nvPr/>
        </p:nvSpPr>
        <p:spPr bwMode="auto">
          <a:xfrm>
            <a:off x="7797800" y="5715000"/>
            <a:ext cx="2286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                  </a:t>
            </a:r>
          </a:p>
        </p:txBody>
      </p:sp>
      <p:sp>
        <p:nvSpPr>
          <p:cNvPr id="97" name="Rectangle 96"/>
          <p:cNvSpPr/>
          <p:nvPr/>
        </p:nvSpPr>
        <p:spPr>
          <a:xfrm>
            <a:off x="8636000" y="4495800"/>
            <a:ext cx="1295400" cy="18288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200" dirty="0">
                <a:solidFill>
                  <a:schemeClr val="tx1"/>
                </a:solidFill>
              </a:rPr>
              <a:t>Sprint 6</a:t>
            </a:r>
          </a:p>
        </p:txBody>
      </p:sp>
      <p:sp>
        <p:nvSpPr>
          <p:cNvPr id="98" name="Rectangle 696"/>
          <p:cNvSpPr>
            <a:spLocks noChangeArrowheads="1"/>
          </p:cNvSpPr>
          <p:nvPr/>
        </p:nvSpPr>
        <p:spPr bwMode="auto">
          <a:xfrm>
            <a:off x="9398000" y="5943600"/>
            <a:ext cx="533400" cy="152400"/>
          </a:xfrm>
          <a:prstGeom prst="rect">
            <a:avLst/>
          </a:prstGeom>
          <a:solidFill>
            <a:srgbClr val="FF0000"/>
          </a:solidFill>
          <a:ln w="9525">
            <a:solidFill>
              <a:schemeClr val="tx1"/>
            </a:solid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N</a:t>
            </a:r>
          </a:p>
        </p:txBody>
      </p:sp>
      <p:sp>
        <p:nvSpPr>
          <p:cNvPr id="99" name="Rectangle 694"/>
          <p:cNvSpPr>
            <a:spLocks noChangeArrowheads="1"/>
          </p:cNvSpPr>
          <p:nvPr/>
        </p:nvSpPr>
        <p:spPr bwMode="auto">
          <a:xfrm>
            <a:off x="8331200" y="5334000"/>
            <a:ext cx="228600" cy="152400"/>
          </a:xfrm>
          <a:prstGeom prst="rect">
            <a:avLst/>
          </a:prstGeom>
          <a:noFill/>
          <a:ln w="9525">
            <a:noFill/>
            <a:miter lim="800000"/>
            <a:headEnd/>
            <a:tailEnd/>
          </a:ln>
          <a:effectLst/>
        </p:spPr>
        <p:txBody>
          <a:bodyPr wrap="none" tIns="0" bIns="0" anchor="ctr"/>
          <a:lstStyle/>
          <a:p>
            <a:pPr eaLnBrk="0" hangingPunct="0"/>
            <a:r>
              <a:rPr lang="en-US" sz="900" dirty="0">
                <a:ln>
                  <a:solidFill>
                    <a:schemeClr val="tx1"/>
                  </a:solidFill>
                </a:ln>
                <a:solidFill>
                  <a:sysClr val="windowText" lastClr="000000"/>
                </a:solidFill>
              </a:rPr>
              <a:t>…                  </a:t>
            </a:r>
          </a:p>
        </p:txBody>
      </p:sp>
      <p:cxnSp>
        <p:nvCxnSpPr>
          <p:cNvPr id="56" name="Straight Connector 55"/>
          <p:cNvCxnSpPr/>
          <p:nvPr/>
        </p:nvCxnSpPr>
        <p:spPr>
          <a:xfrm rot="5400000">
            <a:off x="7696200" y="4038600"/>
            <a:ext cx="5181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301301" y="3962400"/>
            <a:ext cx="1499961" cy="523220"/>
          </a:xfrm>
          <a:prstGeom prst="rect">
            <a:avLst/>
          </a:prstGeom>
          <a:noFill/>
        </p:spPr>
        <p:txBody>
          <a:bodyPr wrap="none" rtlCol="0">
            <a:spAutoFit/>
          </a:bodyPr>
          <a:lstStyle/>
          <a:p>
            <a:pPr algn="ctr"/>
            <a:r>
              <a:rPr lang="en-US" sz="1400" b="1" dirty="0"/>
              <a:t>Team 2 Backlog –</a:t>
            </a:r>
          </a:p>
          <a:p>
            <a:pPr algn="ctr"/>
            <a:r>
              <a:rPr lang="en-US" sz="1400" b="1" dirty="0"/>
              <a:t>Projects </a:t>
            </a:r>
            <a:r>
              <a:rPr lang="en-US" sz="1400" b="1" dirty="0">
                <a:solidFill>
                  <a:srgbClr val="92D050"/>
                </a:solidFill>
              </a:rPr>
              <a:t>3</a:t>
            </a:r>
            <a:r>
              <a:rPr lang="en-US" sz="1400" b="1" dirty="0"/>
              <a:t> and </a:t>
            </a:r>
            <a:r>
              <a:rPr lang="en-US" sz="1400" b="1" dirty="0">
                <a:solidFill>
                  <a:srgbClr val="FF0000"/>
                </a:solidFill>
              </a:rPr>
              <a:t>4</a:t>
            </a:r>
          </a:p>
        </p:txBody>
      </p:sp>
      <p:sp>
        <p:nvSpPr>
          <p:cNvPr id="3" name="Footer Placeholder 2"/>
          <p:cNvSpPr>
            <a:spLocks noGrp="1"/>
          </p:cNvSpPr>
          <p:nvPr>
            <p:ph type="ftr" sz="quarter" idx="11"/>
          </p:nvPr>
        </p:nvSpPr>
        <p:spPr/>
        <p:txBody>
          <a:bodyPr/>
          <a:lstStyle/>
          <a:p>
            <a:r>
              <a:rPr lang="en-US" smtClean="0"/>
              <a:t>2017 © Focussed Agile LLC</a:t>
            </a:r>
            <a:endParaRPr lang="en-US" dirty="0"/>
          </a:p>
        </p:txBody>
      </p:sp>
      <p:cxnSp>
        <p:nvCxnSpPr>
          <p:cNvPr id="82" name="Straight Connector 81"/>
          <p:cNvCxnSpPr/>
          <p:nvPr/>
        </p:nvCxnSpPr>
        <p:spPr>
          <a:xfrm>
            <a:off x="5740400" y="1828800"/>
            <a:ext cx="0" cy="4800600"/>
          </a:xfrm>
          <a:prstGeom prst="line">
            <a:avLst/>
          </a:prstGeom>
          <a:ln w="571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335164" y="1346201"/>
            <a:ext cx="761747" cy="461665"/>
          </a:xfrm>
          <a:prstGeom prst="rect">
            <a:avLst/>
          </a:prstGeom>
          <a:noFill/>
        </p:spPr>
        <p:txBody>
          <a:bodyPr wrap="none" rtlCol="0">
            <a:spAutoFit/>
          </a:bodyPr>
          <a:lstStyle/>
          <a:p>
            <a:pPr algn="ctr"/>
            <a:r>
              <a:rPr lang="en-US" sz="1200" dirty="0" smtClean="0"/>
              <a:t>Demo</a:t>
            </a:r>
          </a:p>
          <a:p>
            <a:pPr algn="ctr"/>
            <a:r>
              <a:rPr lang="en-US" sz="1200" dirty="0" smtClean="0"/>
              <a:t>Milestone</a:t>
            </a:r>
            <a:endParaRPr lang="en-US" sz="1200" dirty="0"/>
          </a:p>
        </p:txBody>
      </p:sp>
      <p:cxnSp>
        <p:nvCxnSpPr>
          <p:cNvPr id="101" name="Straight Connector 100"/>
          <p:cNvCxnSpPr/>
          <p:nvPr/>
        </p:nvCxnSpPr>
        <p:spPr>
          <a:xfrm>
            <a:off x="7035800" y="1828800"/>
            <a:ext cx="0" cy="4800600"/>
          </a:xfrm>
          <a:prstGeom prst="line">
            <a:avLst/>
          </a:prstGeom>
          <a:ln w="571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630564" y="1346201"/>
            <a:ext cx="761747" cy="461665"/>
          </a:xfrm>
          <a:prstGeom prst="rect">
            <a:avLst/>
          </a:prstGeom>
          <a:noFill/>
        </p:spPr>
        <p:txBody>
          <a:bodyPr wrap="none" rtlCol="0">
            <a:spAutoFit/>
          </a:bodyPr>
          <a:lstStyle/>
          <a:p>
            <a:pPr algn="ctr"/>
            <a:r>
              <a:rPr lang="en-US" sz="1200" dirty="0" smtClean="0"/>
              <a:t>Demo</a:t>
            </a:r>
          </a:p>
          <a:p>
            <a:pPr algn="ctr"/>
            <a:r>
              <a:rPr lang="en-US" sz="1200" dirty="0" smtClean="0"/>
              <a:t>Milestone</a:t>
            </a:r>
            <a:endParaRPr lang="en-US" sz="1200" dirty="0"/>
          </a:p>
        </p:txBody>
      </p:sp>
      <p:cxnSp>
        <p:nvCxnSpPr>
          <p:cNvPr id="103" name="Straight Connector 102"/>
          <p:cNvCxnSpPr/>
          <p:nvPr/>
        </p:nvCxnSpPr>
        <p:spPr>
          <a:xfrm>
            <a:off x="8331200" y="1803400"/>
            <a:ext cx="0" cy="4800600"/>
          </a:xfrm>
          <a:prstGeom prst="line">
            <a:avLst/>
          </a:prstGeom>
          <a:ln w="571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925964" y="1320801"/>
            <a:ext cx="761747" cy="461665"/>
          </a:xfrm>
          <a:prstGeom prst="rect">
            <a:avLst/>
          </a:prstGeom>
          <a:noFill/>
        </p:spPr>
        <p:txBody>
          <a:bodyPr wrap="none" rtlCol="0">
            <a:spAutoFit/>
          </a:bodyPr>
          <a:lstStyle/>
          <a:p>
            <a:pPr algn="ctr"/>
            <a:r>
              <a:rPr lang="en-US" sz="1200" dirty="0" smtClean="0"/>
              <a:t>Demo</a:t>
            </a:r>
          </a:p>
          <a:p>
            <a:pPr algn="ctr"/>
            <a:r>
              <a:rPr lang="en-US" sz="1200" dirty="0" smtClean="0"/>
              <a:t>Milestone</a:t>
            </a:r>
            <a:endParaRPr lang="en-US" sz="1200" dirty="0"/>
          </a:p>
        </p:txBody>
      </p:sp>
    </p:spTree>
    <p:extLst>
      <p:ext uri="{BB962C8B-B14F-4D97-AF65-F5344CB8AC3E}">
        <p14:creationId xmlns:p14="http://schemas.microsoft.com/office/powerpoint/2010/main" val="1069585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type="title"/>
          </p:nvPr>
        </p:nvSpPr>
        <p:spPr>
          <a:noFill/>
        </p:spPr>
        <p:txBody>
          <a:bodyPr>
            <a:normAutofit/>
          </a:bodyPr>
          <a:lstStyle/>
          <a:p>
            <a:pPr eaLnBrk="1" hangingPunct="1"/>
            <a:r>
              <a:rPr lang="en-US" sz="2400" dirty="0"/>
              <a:t>Release Burn-up 			</a:t>
            </a:r>
          </a:p>
        </p:txBody>
      </p:sp>
      <p:sp>
        <p:nvSpPr>
          <p:cNvPr id="8" name="Content Placeholder 7"/>
          <p:cNvSpPr>
            <a:spLocks noGrp="1"/>
          </p:cNvSpPr>
          <p:nvPr>
            <p:ph idx="4294967295"/>
          </p:nvPr>
        </p:nvSpPr>
        <p:spPr>
          <a:xfrm>
            <a:off x="1835632" y="1214422"/>
            <a:ext cx="8453944" cy="4786328"/>
          </a:xfrm>
          <a:prstGeom prst="rect">
            <a:avLst/>
          </a:prstGeom>
        </p:spPr>
        <p:txBody>
          <a:bodyPr>
            <a:normAutofit/>
          </a:bodyPr>
          <a:lstStyle/>
          <a:p>
            <a:r>
              <a:rPr lang="en-US" sz="1800" dirty="0"/>
              <a:t>Help answer question “are we going to make the release date?”</a:t>
            </a:r>
          </a:p>
        </p:txBody>
      </p:sp>
      <p:sp>
        <p:nvSpPr>
          <p:cNvPr id="6" name="Date Placeholder 5"/>
          <p:cNvSpPr>
            <a:spLocks noGrp="1"/>
          </p:cNvSpPr>
          <p:nvPr>
            <p:ph type="dt" sz="half" idx="10"/>
          </p:nvPr>
        </p:nvSpPr>
        <p:spPr/>
        <p:txBody>
          <a:bodyPr/>
          <a:lstStyle/>
          <a:p>
            <a:fld id="{037EDB10-6BC0-2549-BD44-B8EDD1D0FD89}" type="datetime1">
              <a:rPr lang="en-US" smtClean="0"/>
              <a:t>3/14/2017</a:t>
            </a:fld>
            <a:endParaRPr lang="en-US"/>
          </a:p>
        </p:txBody>
      </p:sp>
      <p:graphicFrame>
        <p:nvGraphicFramePr>
          <p:cNvPr id="11" name="Chart 10"/>
          <p:cNvGraphicFramePr/>
          <p:nvPr/>
        </p:nvGraphicFramePr>
        <p:xfrm>
          <a:off x="2895601" y="1781175"/>
          <a:ext cx="5748337" cy="4162425"/>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208527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3"/>
          <p:cNvSpPr>
            <a:spLocks noGrp="1" noChangeArrowheads="1"/>
          </p:cNvSpPr>
          <p:nvPr>
            <p:ph type="title"/>
          </p:nvPr>
        </p:nvSpPr>
        <p:spPr>
          <a:noFill/>
        </p:spPr>
        <p:txBody>
          <a:bodyPr>
            <a:noAutofit/>
          </a:bodyPr>
          <a:lstStyle/>
          <a:p>
            <a:pPr eaLnBrk="1" hangingPunct="1"/>
            <a:r>
              <a:rPr lang="en-US" sz="2400" dirty="0"/>
              <a:t/>
            </a:r>
            <a:br>
              <a:rPr lang="en-US" sz="2400" dirty="0"/>
            </a:br>
            <a:r>
              <a:rPr lang="en-US" sz="2400" dirty="0"/>
              <a:t>Scope Change </a:t>
            </a:r>
            <a:br>
              <a:rPr lang="en-US" sz="2400" dirty="0"/>
            </a:br>
            <a:r>
              <a:rPr lang="en-US" sz="2400" dirty="0"/>
              <a:t>				</a:t>
            </a:r>
          </a:p>
        </p:txBody>
      </p:sp>
      <p:sp>
        <p:nvSpPr>
          <p:cNvPr id="8" name="Content Placeholder 7"/>
          <p:cNvSpPr>
            <a:spLocks noGrp="1"/>
          </p:cNvSpPr>
          <p:nvPr>
            <p:ph idx="4294967295"/>
          </p:nvPr>
        </p:nvSpPr>
        <p:spPr>
          <a:xfrm>
            <a:off x="1835632" y="1214422"/>
            <a:ext cx="8453944" cy="4786328"/>
          </a:xfrm>
          <a:prstGeom prst="rect">
            <a:avLst/>
          </a:prstGeom>
        </p:spPr>
        <p:txBody>
          <a:bodyPr>
            <a:normAutofit/>
          </a:bodyPr>
          <a:lstStyle/>
          <a:p>
            <a:r>
              <a:rPr lang="en-US" sz="1800" dirty="0"/>
              <a:t>Shows the impact of changes in the scope</a:t>
            </a:r>
          </a:p>
        </p:txBody>
      </p:sp>
      <p:sp>
        <p:nvSpPr>
          <p:cNvPr id="6" name="Date Placeholder 5"/>
          <p:cNvSpPr>
            <a:spLocks noGrp="1"/>
          </p:cNvSpPr>
          <p:nvPr>
            <p:ph type="dt" sz="half" idx="10"/>
          </p:nvPr>
        </p:nvSpPr>
        <p:spPr/>
        <p:txBody>
          <a:bodyPr/>
          <a:lstStyle/>
          <a:p>
            <a:fld id="{C4F2C85D-1EE2-8041-A989-37621D1656AB}" type="datetime1">
              <a:rPr lang="en-US" smtClean="0"/>
              <a:t>3/14/2017</a:t>
            </a:fld>
            <a:endParaRPr lang="en-US"/>
          </a:p>
        </p:txBody>
      </p:sp>
      <p:pic>
        <p:nvPicPr>
          <p:cNvPr id="39937" name="Picture 1"/>
          <p:cNvPicPr>
            <a:picLocks noChangeAspect="1" noChangeArrowheads="1"/>
          </p:cNvPicPr>
          <p:nvPr/>
        </p:nvPicPr>
        <p:blipFill>
          <a:blip r:embed="rId3" cstate="print"/>
          <a:srcRect/>
          <a:stretch>
            <a:fillRect/>
          </a:stretch>
        </p:blipFill>
        <p:spPr bwMode="auto">
          <a:xfrm>
            <a:off x="1706946" y="2600326"/>
            <a:ext cx="8884854" cy="120967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737322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 Sprint Burn-down</a:t>
            </a:r>
            <a:endParaRPr lang="en-US" dirty="0"/>
          </a:p>
        </p:txBody>
      </p:sp>
      <p:sp>
        <p:nvSpPr>
          <p:cNvPr id="3" name="Content Placeholder 2"/>
          <p:cNvSpPr>
            <a:spLocks noGrp="1"/>
          </p:cNvSpPr>
          <p:nvPr>
            <p:ph idx="4294967295"/>
          </p:nvPr>
        </p:nvSpPr>
        <p:spPr>
          <a:xfrm>
            <a:off x="1835632" y="1214422"/>
            <a:ext cx="8453944" cy="4786328"/>
          </a:xfrm>
          <a:prstGeom prst="rect">
            <a:avLst/>
          </a:prstGeom>
        </p:spPr>
        <p:txBody>
          <a:bodyPr/>
          <a:lstStyle/>
          <a:p>
            <a:endParaRPr lang="en-US"/>
          </a:p>
        </p:txBody>
      </p:sp>
      <p:sp>
        <p:nvSpPr>
          <p:cNvPr id="4" name="Date Placeholder 3"/>
          <p:cNvSpPr>
            <a:spLocks noGrp="1"/>
          </p:cNvSpPr>
          <p:nvPr>
            <p:ph type="dt" sz="half" idx="10"/>
          </p:nvPr>
        </p:nvSpPr>
        <p:spPr/>
        <p:txBody>
          <a:bodyPr/>
          <a:lstStyle/>
          <a:p>
            <a:fld id="{3099AA83-AAEF-F34A-802A-07C95DF3F6EF}" type="datetime1">
              <a:rPr lang="en-US" smtClean="0"/>
              <a:t>3/14/2017</a:t>
            </a:fld>
            <a:endParaRPr lang="en-US"/>
          </a:p>
        </p:txBody>
      </p:sp>
      <p:pic>
        <p:nvPicPr>
          <p:cNvPr id="95234" name="Picture 2"/>
          <p:cNvPicPr>
            <a:picLocks noChangeAspect="1" noChangeArrowheads="1"/>
          </p:cNvPicPr>
          <p:nvPr/>
        </p:nvPicPr>
        <p:blipFill>
          <a:blip r:embed="rId2" cstate="print"/>
          <a:srcRect/>
          <a:stretch>
            <a:fillRect/>
          </a:stretch>
        </p:blipFill>
        <p:spPr bwMode="auto">
          <a:xfrm>
            <a:off x="1905001" y="1133476"/>
            <a:ext cx="8239125" cy="5038725"/>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749147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Takeaways</a:t>
            </a:r>
            <a:endParaRPr lang="en-US" dirty="0"/>
          </a:p>
        </p:txBody>
      </p:sp>
      <p:sp>
        <p:nvSpPr>
          <p:cNvPr id="5" name="Content Placeholder 4"/>
          <p:cNvSpPr>
            <a:spLocks noGrp="1"/>
          </p:cNvSpPr>
          <p:nvPr>
            <p:ph sz="quarter" idx="13"/>
          </p:nvPr>
        </p:nvSpPr>
        <p:spPr>
          <a:prstGeom prst="rect">
            <a:avLst/>
          </a:prstGeom>
        </p:spPr>
        <p:txBody>
          <a:bodyPr/>
          <a:lstStyle/>
          <a:p>
            <a:r>
              <a:rPr lang="en-US" dirty="0" smtClean="0"/>
              <a:t>Why are Customers not Delighted with the Outcome of A Project?</a:t>
            </a:r>
          </a:p>
          <a:p>
            <a:r>
              <a:rPr lang="en-US" dirty="0" smtClean="0"/>
              <a:t>Application of Agile Thinking to Project Management</a:t>
            </a:r>
          </a:p>
          <a:p>
            <a:r>
              <a:rPr lang="en-US" dirty="0" smtClean="0"/>
              <a:t>Customer Perspective</a:t>
            </a:r>
          </a:p>
          <a:p>
            <a:r>
              <a:rPr lang="en-US" dirty="0" smtClean="0"/>
              <a:t>Understanding of Reporting Using Agile </a:t>
            </a:r>
            <a:r>
              <a:rPr lang="en-US" dirty="0" smtClean="0"/>
              <a:t>Metrics</a:t>
            </a:r>
          </a:p>
          <a:p>
            <a:r>
              <a:rPr lang="en-US" smtClean="0"/>
              <a:t>Other Considerations (WIP)</a:t>
            </a:r>
            <a:endParaRPr lang="en-US" dirty="0" smtClean="0"/>
          </a:p>
        </p:txBody>
      </p:sp>
      <p:sp>
        <p:nvSpPr>
          <p:cNvPr id="2" name="Date Placeholder 1"/>
          <p:cNvSpPr>
            <a:spLocks noGrp="1"/>
          </p:cNvSpPr>
          <p:nvPr>
            <p:ph type="dt" sz="half" idx="10"/>
          </p:nvPr>
        </p:nvSpPr>
        <p:spPr/>
        <p:txBody>
          <a:bodyPr/>
          <a:lstStyle/>
          <a:p>
            <a:fld id="{25A10A69-6C9E-CC4E-944E-08CC502A860D}" type="datetime1">
              <a:rPr lang="en-US" smtClean="0"/>
              <a:t>3/14/2017</a:t>
            </a:fld>
            <a:endParaRPr lang="en-US" dirty="0"/>
          </a:p>
        </p:txBody>
      </p:sp>
      <p:sp>
        <p:nvSpPr>
          <p:cNvPr id="3" name="Footer Placeholder 2"/>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977983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Thoughts</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E3A1C342-CC08-DC46-8903-D32960F4AC2A}" type="datetime1">
              <a:rPr lang="en-US" smtClean="0"/>
              <a:t>3/15/2017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267837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Move From Projects to Products</a:t>
            </a:r>
            <a:endParaRPr lang="en-US" dirty="0"/>
          </a:p>
        </p:txBody>
      </p:sp>
      <p:sp>
        <p:nvSpPr>
          <p:cNvPr id="7" name="Content Placeholder 6"/>
          <p:cNvSpPr>
            <a:spLocks noGrp="1"/>
          </p:cNvSpPr>
          <p:nvPr>
            <p:ph sz="quarter" idx="13"/>
          </p:nvPr>
        </p:nvSpPr>
        <p:spPr/>
        <p:txBody>
          <a:bodyPr/>
          <a:lstStyle/>
          <a:p>
            <a:endParaRPr lang="en-US"/>
          </a:p>
        </p:txBody>
      </p:sp>
      <p:sp>
        <p:nvSpPr>
          <p:cNvPr id="4" name="Date Placeholder 3"/>
          <p:cNvSpPr>
            <a:spLocks noGrp="1"/>
          </p:cNvSpPr>
          <p:nvPr>
            <p:ph type="dt" sz="half" idx="10"/>
          </p:nvPr>
        </p:nvSpPr>
        <p:spPr/>
        <p:txBody>
          <a:bodyPr/>
          <a:lstStyle/>
          <a:p>
            <a:fld id="{280FFEE1-D9F3-294B-A1B3-D5D6413D215A}" type="datetime1">
              <a:rPr lang="en-US" smtClean="0"/>
              <a:t>3/15/2017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708786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move toward Funding of long Lived Budgets</a:t>
            </a:r>
            <a:endParaRPr lang="en-US" dirty="0"/>
          </a:p>
        </p:txBody>
      </p:sp>
      <p:sp>
        <p:nvSpPr>
          <p:cNvPr id="3" name="Content Placeholder 2"/>
          <p:cNvSpPr>
            <a:spLocks noGrp="1"/>
          </p:cNvSpPr>
          <p:nvPr>
            <p:ph sz="quarter" idx="13"/>
          </p:nvPr>
        </p:nvSpPr>
        <p:spPr/>
        <p:txBody>
          <a:bodyPr/>
          <a:lstStyle/>
          <a:p>
            <a:endParaRPr lang="en-US"/>
          </a:p>
        </p:txBody>
      </p:sp>
      <p:sp>
        <p:nvSpPr>
          <p:cNvPr id="4" name="Date Placeholder 3"/>
          <p:cNvSpPr>
            <a:spLocks noGrp="1"/>
          </p:cNvSpPr>
          <p:nvPr>
            <p:ph type="dt" sz="half" idx="10"/>
          </p:nvPr>
        </p:nvSpPr>
        <p:spPr/>
        <p:txBody>
          <a:bodyPr/>
          <a:lstStyle/>
          <a:p>
            <a:fld id="{E3A1C342-CC08-DC46-8903-D32960F4AC2A}" type="datetime1">
              <a:rPr lang="en-US" smtClean="0"/>
              <a:t>3/15/2017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028001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13800" dirty="0" smtClean="0"/>
              <a:t>Questions?</a:t>
            </a:r>
            <a:endParaRPr lang="en-US" sz="13800" dirty="0"/>
          </a:p>
        </p:txBody>
      </p:sp>
      <p:sp>
        <p:nvSpPr>
          <p:cNvPr id="5" name="Text Placeholder 4"/>
          <p:cNvSpPr>
            <a:spLocks noGrp="1"/>
          </p:cNvSpPr>
          <p:nvPr>
            <p:ph type="body" sz="half" idx="2"/>
          </p:nvPr>
        </p:nvSpPr>
        <p:spPr/>
        <p:txBody>
          <a:bodyPr/>
          <a:lstStyle/>
          <a:p>
            <a:endParaRPr lang="en-US"/>
          </a:p>
        </p:txBody>
      </p:sp>
      <p:sp>
        <p:nvSpPr>
          <p:cNvPr id="2" name="Date Placeholder 1"/>
          <p:cNvSpPr>
            <a:spLocks noGrp="1"/>
          </p:cNvSpPr>
          <p:nvPr>
            <p:ph type="dt" sz="half" idx="10"/>
          </p:nvPr>
        </p:nvSpPr>
        <p:spPr/>
        <p:txBody>
          <a:bodyPr/>
          <a:lstStyle/>
          <a:p>
            <a:fld id="{BEB2AD33-AC69-2A4A-A7C0-F5DA60E97AE2}" type="datetime1">
              <a:rPr lang="en-US" smtClean="0"/>
              <a:t>3/14/2017</a:t>
            </a:fld>
            <a:endParaRPr lang="en-US" dirty="0"/>
          </a:p>
        </p:txBody>
      </p:sp>
      <p:sp>
        <p:nvSpPr>
          <p:cNvPr id="3" name="Footer Placeholder 2"/>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672319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History</a:t>
            </a:r>
            <a:endParaRPr lang="en-US" dirty="0"/>
          </a:p>
        </p:txBody>
      </p:sp>
      <p:sp>
        <p:nvSpPr>
          <p:cNvPr id="3" name="Content Placeholder 2"/>
          <p:cNvSpPr>
            <a:spLocks noGrp="1"/>
          </p:cNvSpPr>
          <p:nvPr>
            <p:ph sz="quarter" idx="13"/>
          </p:nvPr>
        </p:nvSpPr>
        <p:spPr>
          <a:prstGeom prst="rect">
            <a:avLst/>
          </a:prstGeom>
        </p:spPr>
        <p:txBody>
          <a:bodyPr>
            <a:normAutofit lnSpcReduction="10000"/>
          </a:bodyPr>
          <a:lstStyle/>
          <a:p>
            <a:pPr>
              <a:defRPr/>
            </a:pPr>
            <a:r>
              <a:rPr lang="en-US" dirty="0" smtClean="0"/>
              <a:t>2017-03-13: New Version. Revamped to reflect Solution (Vs Software Focus) Focus and reduced to section on Agile </a:t>
            </a:r>
            <a:r>
              <a:rPr lang="en-US" dirty="0" err="1" smtClean="0"/>
              <a:t>MindSet</a:t>
            </a:r>
            <a:r>
              <a:rPr lang="en-US" dirty="0" smtClean="0"/>
              <a:t>, and Reporting.</a:t>
            </a:r>
          </a:p>
          <a:p>
            <a:pPr>
              <a:defRPr/>
            </a:pPr>
            <a:r>
              <a:rPr lang="en-US" dirty="0" smtClean="0"/>
              <a:t>2012-05-29</a:t>
            </a:r>
            <a:r>
              <a:rPr lang="en-US" dirty="0"/>
              <a:t>: Updated to reflect current Scrum Team training (significant changes). Added DeMarco quote.</a:t>
            </a:r>
          </a:p>
          <a:p>
            <a:pPr>
              <a:defRPr/>
            </a:pPr>
            <a:r>
              <a:rPr lang="en-US" dirty="0" smtClean="0"/>
              <a:t>2010-11-17: </a:t>
            </a:r>
            <a:r>
              <a:rPr lang="en-US" dirty="0"/>
              <a:t>Added “metrics” section based on Scott Downey’s work.  Added section on user stories.  Updated exercise to be based on real data.</a:t>
            </a:r>
          </a:p>
          <a:p>
            <a:pPr>
              <a:defRPr/>
            </a:pPr>
            <a:r>
              <a:rPr lang="en-US" dirty="0" smtClean="0"/>
              <a:t>2010-11-05: </a:t>
            </a:r>
            <a:r>
              <a:rPr lang="en-US" dirty="0"/>
              <a:t>Added </a:t>
            </a:r>
            <a:r>
              <a:rPr lang="en-US" dirty="0" smtClean="0"/>
              <a:t>Agile EVM </a:t>
            </a:r>
            <a:r>
              <a:rPr lang="en-US" dirty="0"/>
              <a:t>slides as </a:t>
            </a:r>
            <a:r>
              <a:rPr lang="en-US" dirty="0" smtClean="0"/>
              <a:t>sample. Added </a:t>
            </a:r>
            <a:r>
              <a:rPr lang="en-US" dirty="0"/>
              <a:t>discussion about “critical chain.”</a:t>
            </a:r>
          </a:p>
          <a:p>
            <a:pPr>
              <a:defRPr/>
            </a:pPr>
            <a:r>
              <a:rPr lang="en-US" dirty="0" smtClean="0"/>
              <a:t>2010-11-04: </a:t>
            </a:r>
            <a:r>
              <a:rPr lang="en-US" dirty="0"/>
              <a:t>New presentation based on </a:t>
            </a:r>
            <a:r>
              <a:rPr lang="en-US" dirty="0" err="1"/>
              <a:t>Technip</a:t>
            </a:r>
            <a:r>
              <a:rPr lang="en-US" dirty="0"/>
              <a:t> DDMS, “Agile at Scale”, and requirements from project team for estimation.</a:t>
            </a:r>
          </a:p>
        </p:txBody>
      </p:sp>
      <p:sp>
        <p:nvSpPr>
          <p:cNvPr id="4" name="Date Placeholder 3"/>
          <p:cNvSpPr>
            <a:spLocks noGrp="1"/>
          </p:cNvSpPr>
          <p:nvPr>
            <p:ph type="dt" sz="half" idx="10"/>
          </p:nvPr>
        </p:nvSpPr>
        <p:spPr/>
        <p:txBody>
          <a:bodyPr/>
          <a:lstStyle/>
          <a:p>
            <a:fld id="{45F36964-7711-6C49-BB3A-9FB45BBF2D9C}"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776276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Support Slides</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1F5371E9-160B-7A4B-85D6-51408FE042C4}"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884498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EVM Approach</a:t>
            </a:r>
            <a:endParaRPr lang="en-US" dirty="0"/>
          </a:p>
        </p:txBody>
      </p:sp>
      <p:sp>
        <p:nvSpPr>
          <p:cNvPr id="3" name="Text Placeholder 2"/>
          <p:cNvSpPr>
            <a:spLocks noGrp="1"/>
          </p:cNvSpPr>
          <p:nvPr>
            <p:ph type="body" idx="1"/>
          </p:nvPr>
        </p:nvSpPr>
        <p:spPr/>
        <p:txBody>
          <a:bodyPr/>
          <a:lstStyle/>
          <a:p>
            <a:r>
              <a:rPr lang="en-US" dirty="0" smtClean="0"/>
              <a:t>Note: Many Organizations Feel they Need This, but then find it creates a bunch of work that is never actually required.</a:t>
            </a:r>
            <a:endParaRPr lang="en-US" dirty="0"/>
          </a:p>
        </p:txBody>
      </p:sp>
      <p:sp>
        <p:nvSpPr>
          <p:cNvPr id="4" name="Date Placeholder 3"/>
          <p:cNvSpPr>
            <a:spLocks noGrp="1"/>
          </p:cNvSpPr>
          <p:nvPr>
            <p:ph type="dt" sz="half" idx="10"/>
          </p:nvPr>
        </p:nvSpPr>
        <p:spPr/>
        <p:txBody>
          <a:bodyPr/>
          <a:lstStyle/>
          <a:p>
            <a:fld id="{78862919-A0CD-704D-9B0B-D0C2F5DB0AA1}"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20760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US" sz="2400" dirty="0"/>
              <a:t>Earned Value Metrics for Agile Projects</a:t>
            </a:r>
          </a:p>
        </p:txBody>
      </p:sp>
      <p:sp>
        <p:nvSpPr>
          <p:cNvPr id="24" name="Content Placeholder 23"/>
          <p:cNvSpPr>
            <a:spLocks noGrp="1"/>
          </p:cNvSpPr>
          <p:nvPr>
            <p:ph sz="half" idx="4294967295"/>
          </p:nvPr>
        </p:nvSpPr>
        <p:spPr>
          <a:xfrm>
            <a:off x="1833533" y="1214423"/>
            <a:ext cx="4138642" cy="4786329"/>
          </a:xfrm>
          <a:prstGeom prst="rect">
            <a:avLst/>
          </a:prstGeom>
        </p:spPr>
        <p:txBody>
          <a:bodyPr>
            <a:normAutofit/>
          </a:bodyPr>
          <a:lstStyle/>
          <a:p>
            <a:r>
              <a:rPr lang="en-US" dirty="0" smtClean="0"/>
              <a:t>Assumptions:</a:t>
            </a:r>
          </a:p>
          <a:p>
            <a:pPr lvl="1"/>
            <a:r>
              <a:rPr lang="en-US" dirty="0" smtClean="0"/>
              <a:t>Project budget is $175,000</a:t>
            </a:r>
          </a:p>
          <a:p>
            <a:pPr lvl="1"/>
            <a:r>
              <a:rPr lang="en-US" dirty="0" smtClean="0"/>
              <a:t>Status after completing 1 of 4 Sprints</a:t>
            </a:r>
            <a:endParaRPr lang="en-US" dirty="0"/>
          </a:p>
        </p:txBody>
      </p:sp>
      <p:sp>
        <p:nvSpPr>
          <p:cNvPr id="25" name="Content Placeholder 24"/>
          <p:cNvSpPr>
            <a:spLocks noGrp="1"/>
          </p:cNvSpPr>
          <p:nvPr>
            <p:ph sz="half" idx="4294967295"/>
          </p:nvPr>
        </p:nvSpPr>
        <p:spPr>
          <a:xfrm>
            <a:off x="6143625" y="1214423"/>
            <a:ext cx="4138642" cy="4786329"/>
          </a:xfrm>
          <a:prstGeom prst="rect">
            <a:avLst/>
          </a:prstGeom>
        </p:spPr>
        <p:txBody>
          <a:bodyPr>
            <a:normAutofit fontScale="55000" lnSpcReduction="20000"/>
          </a:bodyPr>
          <a:lstStyle/>
          <a:p>
            <a:r>
              <a:rPr lang="en-US" dirty="0" smtClean="0"/>
              <a:t>Expected percent complete: 25% (1 of 4)</a:t>
            </a:r>
          </a:p>
          <a:p>
            <a:r>
              <a:rPr lang="en-US" dirty="0" smtClean="0"/>
              <a:t>Planned value</a:t>
            </a:r>
          </a:p>
          <a:p>
            <a:pPr lvl="1"/>
            <a:r>
              <a:rPr lang="en-US" dirty="0" smtClean="0"/>
              <a:t>Expected percent complete * Total value</a:t>
            </a:r>
          </a:p>
          <a:p>
            <a:pPr lvl="1"/>
            <a:r>
              <a:rPr lang="en-US" dirty="0" smtClean="0"/>
              <a:t>$43,750 = 25% * $175,000</a:t>
            </a:r>
          </a:p>
          <a:p>
            <a:r>
              <a:rPr lang="en-US" dirty="0" smtClean="0"/>
              <a:t>Actual percent complete</a:t>
            </a:r>
          </a:p>
          <a:p>
            <a:pPr lvl="1"/>
            <a:r>
              <a:rPr lang="en-US" dirty="0" smtClean="0"/>
              <a:t>Total story points completed / Total story points planned</a:t>
            </a:r>
          </a:p>
          <a:p>
            <a:pPr lvl="1"/>
            <a:r>
              <a:rPr lang="en-US" dirty="0" smtClean="0"/>
              <a:t>20% = 40 / 200</a:t>
            </a:r>
          </a:p>
          <a:p>
            <a:r>
              <a:rPr lang="en-US" dirty="0" smtClean="0"/>
              <a:t>Earned value</a:t>
            </a:r>
          </a:p>
          <a:p>
            <a:pPr lvl="1"/>
            <a:r>
              <a:rPr lang="en-US" dirty="0" smtClean="0"/>
              <a:t>Actual percent complete * Total budget</a:t>
            </a:r>
          </a:p>
          <a:p>
            <a:pPr lvl="1"/>
            <a:r>
              <a:rPr lang="en-US" dirty="0" smtClean="0"/>
              <a:t>$35,000 = 20% * $175,000</a:t>
            </a:r>
          </a:p>
          <a:p>
            <a:r>
              <a:rPr lang="en-US" dirty="0" smtClean="0"/>
              <a:t>Cost performance index (CPI)</a:t>
            </a:r>
          </a:p>
          <a:p>
            <a:pPr lvl="1"/>
            <a:r>
              <a:rPr lang="en-US" dirty="0" smtClean="0"/>
              <a:t>Earned value / Actual cost</a:t>
            </a:r>
          </a:p>
          <a:p>
            <a:pPr lvl="1"/>
            <a:r>
              <a:rPr lang="en-US" dirty="0" smtClean="0"/>
              <a:t>0.53 = $35,000 / $65,000</a:t>
            </a:r>
          </a:p>
          <a:p>
            <a:r>
              <a:rPr lang="en-US" dirty="0" smtClean="0"/>
              <a:t>Conclusion - Estimate cost at completion </a:t>
            </a:r>
          </a:p>
          <a:p>
            <a:pPr lvl="1"/>
            <a:r>
              <a:rPr lang="en-US" dirty="0" smtClean="0"/>
              <a:t>$330,188 = $175,000 / 0.53</a:t>
            </a:r>
          </a:p>
          <a:p>
            <a:pPr lvl="1"/>
            <a:r>
              <a:rPr lang="en-US" sz="1400" b="1" dirty="0"/>
              <a:t>We are 47% over budget</a:t>
            </a:r>
          </a:p>
          <a:p>
            <a:pPr lvl="1"/>
            <a:endParaRPr lang="en-US" sz="1400" dirty="0"/>
          </a:p>
          <a:p>
            <a:r>
              <a:rPr lang="en-US" sz="1400" dirty="0"/>
              <a:t>And we know this after 1 sprint.</a:t>
            </a:r>
          </a:p>
        </p:txBody>
      </p:sp>
      <p:sp>
        <p:nvSpPr>
          <p:cNvPr id="3" name="Date Placeholder 2"/>
          <p:cNvSpPr>
            <a:spLocks noGrp="1"/>
          </p:cNvSpPr>
          <p:nvPr>
            <p:ph type="dt" sz="half" idx="10"/>
          </p:nvPr>
        </p:nvSpPr>
        <p:spPr/>
        <p:txBody>
          <a:bodyPr/>
          <a:lstStyle/>
          <a:p>
            <a:fld id="{360AD397-4402-3149-9FD4-2A1AB6B6D4A8}" type="datetime1">
              <a:rPr lang="en-US" smtClean="0"/>
              <a:t>3/14/2017</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2159612" y="1981200"/>
            <a:ext cx="3631589" cy="41910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21190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Or Use AgileEVM.com Application</a:t>
            </a:r>
            <a:endParaRPr lang="en-US" dirty="0"/>
          </a:p>
        </p:txBody>
      </p:sp>
      <p:sp>
        <p:nvSpPr>
          <p:cNvPr id="5" name="Date Placeholder 4"/>
          <p:cNvSpPr>
            <a:spLocks noGrp="1"/>
          </p:cNvSpPr>
          <p:nvPr>
            <p:ph type="dt" sz="half" idx="10"/>
          </p:nvPr>
        </p:nvSpPr>
        <p:spPr/>
        <p:txBody>
          <a:bodyPr/>
          <a:lstStyle/>
          <a:p>
            <a:fld id="{F88C741A-FB20-674B-BA3F-8D58D00B0D7F}" type="datetime1">
              <a:rPr lang="en-US" smtClean="0"/>
              <a:t>3/14/2017</a:t>
            </a:fld>
            <a:endParaRPr lang="en-US"/>
          </a:p>
        </p:txBody>
      </p:sp>
      <p:pic>
        <p:nvPicPr>
          <p:cNvPr id="169986" name="Picture 4" descr="image001"/>
          <p:cNvPicPr>
            <a:picLocks noChangeAspect="1" noChangeArrowheads="1"/>
          </p:cNvPicPr>
          <p:nvPr/>
        </p:nvPicPr>
        <p:blipFill>
          <a:blip r:embed="rId2" cstate="print"/>
          <a:srcRect/>
          <a:stretch>
            <a:fillRect/>
          </a:stretch>
        </p:blipFill>
        <p:spPr bwMode="auto">
          <a:xfrm>
            <a:off x="1524001" y="-1143000"/>
            <a:ext cx="7191375" cy="85344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93131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Or Use AgileEVM.com Application</a:t>
            </a:r>
            <a:endParaRPr lang="en-US" dirty="0"/>
          </a:p>
        </p:txBody>
      </p:sp>
      <p:sp>
        <p:nvSpPr>
          <p:cNvPr id="5" name="Date Placeholder 4"/>
          <p:cNvSpPr>
            <a:spLocks noGrp="1"/>
          </p:cNvSpPr>
          <p:nvPr>
            <p:ph type="dt" sz="half" idx="10"/>
          </p:nvPr>
        </p:nvSpPr>
        <p:spPr/>
        <p:txBody>
          <a:bodyPr/>
          <a:lstStyle/>
          <a:p>
            <a:fld id="{673F3152-110B-4E48-9D7D-FE3171868010}" type="datetime1">
              <a:rPr lang="en-US" smtClean="0"/>
              <a:t>3/14/2017</a:t>
            </a:fld>
            <a:endParaRPr lang="en-US"/>
          </a:p>
        </p:txBody>
      </p:sp>
      <p:pic>
        <p:nvPicPr>
          <p:cNvPr id="168962" name="Picture 11" descr="image002"/>
          <p:cNvPicPr>
            <a:picLocks noChangeAspect="1" noChangeArrowheads="1"/>
          </p:cNvPicPr>
          <p:nvPr/>
        </p:nvPicPr>
        <p:blipFill>
          <a:blip r:embed="rId2" cstate="print"/>
          <a:srcRect/>
          <a:stretch>
            <a:fillRect/>
          </a:stretch>
        </p:blipFill>
        <p:spPr bwMode="auto">
          <a:xfrm>
            <a:off x="1524001" y="-762000"/>
            <a:ext cx="7210425" cy="11744325"/>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460873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Why are Customers not Delighted with the Outcome of A </a:t>
            </a:r>
            <a:r>
              <a:rPr lang="en-US" dirty="0" smtClean="0"/>
              <a:t>Project?</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88F7957F-77E9-6B49-8691-2F8E05974874}"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85308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noAutofit/>
          </a:bodyPr>
          <a:lstStyle/>
          <a:p>
            <a:r>
              <a:rPr lang="en-US" sz="2400" dirty="0"/>
              <a:t>Why </a:t>
            </a:r>
            <a:r>
              <a:rPr lang="en-US" sz="2400" dirty="0" smtClean="0"/>
              <a:t>Are Projects Late</a:t>
            </a:r>
            <a:r>
              <a:rPr lang="en-US" sz="2400" dirty="0"/>
              <a:t>?</a:t>
            </a:r>
          </a:p>
        </p:txBody>
      </p:sp>
      <p:graphicFrame>
        <p:nvGraphicFramePr>
          <p:cNvPr id="389176" name="Group 56"/>
          <p:cNvGraphicFramePr>
            <a:graphicFrameLocks noGrp="1"/>
          </p:cNvGraphicFramePr>
          <p:nvPr>
            <p:ph idx="4294967295"/>
          </p:nvPr>
        </p:nvGraphicFramePr>
        <p:xfrm>
          <a:off x="1835151" y="1214438"/>
          <a:ext cx="8455025" cy="5195888"/>
        </p:xfrm>
        <a:graphic>
          <a:graphicData uri="http://schemas.openxmlformats.org/drawingml/2006/table">
            <a:tbl>
              <a:tblPr/>
              <a:tblGrid>
                <a:gridCol w="1281465"/>
                <a:gridCol w="1281464"/>
                <a:gridCol w="5892096"/>
              </a:tblGrid>
              <a:tr h="623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General Manager</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cap="flat">
                      <a:noFill/>
                    </a:lnT>
                    <a:lnB>
                      <a:noFill/>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Project Manager</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cap="flat">
                      <a:noFill/>
                    </a:lnT>
                    <a:lnB>
                      <a:noFill/>
                    </a:lnB>
                    <a:lnTlToBr>
                      <a:noFill/>
                    </a:lnTlToBr>
                    <a:lnBlToTr>
                      <a:noFill/>
                    </a:lnBlToTr>
                    <a:solidFill>
                      <a:srgbClr val="CCFFCC"/>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Item</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cap="flat">
                      <a:noFill/>
                    </a:lnT>
                    <a:lnB>
                      <a:noFill/>
                    </a:lnB>
                    <a:lnTlToBr>
                      <a:noFill/>
                    </a:lnTlToBr>
                    <a:lnBlToTr>
                      <a:noFill/>
                    </a:lnBlToTr>
                    <a:solidFill>
                      <a:srgbClr val="CCFFCC"/>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front end planning</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Unrealistic project plan</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Project scope underestimated</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Customer/management changes</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contingency planning</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Inability to track progress</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Inability to track problems early</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Number of checkpoints</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Staffing problems</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Technical complexity</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11</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Priority Shifts</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11</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No commitment by personnel to plan</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Uncooperative support groups</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a:t>
                      </a: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Sinking team spirit</a:t>
                      </a: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p>
                  </a:txBody>
                  <a:tcPr marL="84550" marR="84550" anchor="b" horzOverflow="overflow">
                    <a:lnL cap="flat">
                      <a:noFill/>
                    </a:lnL>
                    <a:lnR>
                      <a:noFill/>
                    </a:lnR>
                    <a:lnT>
                      <a:noFill/>
                    </a:lnT>
                    <a:lnB cap="flat">
                      <a:noFill/>
                    </a:lnB>
                    <a:lnTlToBr>
                      <a:noFill/>
                    </a:lnTlToBr>
                    <a:lnBlToTr>
                      <a:noFill/>
                    </a:lnBlToTr>
                    <a:solidFill>
                      <a:schemeClr val="bg1"/>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p>
                  </a:txBody>
                  <a:tcPr marL="84550" marR="84550" anchor="b" horzOverflow="overflow">
                    <a:lnL>
                      <a:noFill/>
                    </a:lnL>
                    <a:lnR>
                      <a:noFill/>
                    </a:lnR>
                    <a:lnT>
                      <a:noFill/>
                    </a:lnT>
                    <a:lnB cap="flat">
                      <a:noFill/>
                    </a:lnB>
                    <a:lnTlToBr>
                      <a:noFill/>
                    </a:lnTlToBr>
                    <a:lnBlToTr>
                      <a:noFill/>
                    </a:lnBlToTr>
                    <a:solidFill>
                      <a:schemeClr val="bg1"/>
                    </a:solidFill>
                  </a:tcPr>
                </a:tc>
                <a:tc>
                  <a:txBody>
                    <a:bodyPr/>
                    <a:lstStyle/>
                    <a:p>
                      <a:pPr marL="914400" marR="0" lvl="0" indent="-9144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Unqualified project personnel</a:t>
                      </a:r>
                    </a:p>
                  </a:txBody>
                  <a:tcPr marL="84550" marR="84550" anchor="b" horzOverflow="overflow">
                    <a:lnL>
                      <a:noFill/>
                    </a:lnL>
                    <a:lnR cap="flat">
                      <a:noFill/>
                    </a:lnR>
                    <a:lnT>
                      <a:noFill/>
                    </a:lnT>
                    <a:lnB cap="flat">
                      <a:noFill/>
                    </a:lnB>
                    <a:lnTlToBr>
                      <a:noFill/>
                    </a:lnTlToBr>
                    <a:lnBlToTr>
                      <a:noFill/>
                    </a:lnBlToTr>
                    <a:solidFill>
                      <a:schemeClr val="bg1"/>
                    </a:solidFill>
                  </a:tcPr>
                </a:tc>
              </a:tr>
            </a:tbl>
          </a:graphicData>
        </a:graphic>
      </p:graphicFrame>
      <p:sp>
        <p:nvSpPr>
          <p:cNvPr id="6" name="Date Placeholder 5"/>
          <p:cNvSpPr>
            <a:spLocks noGrp="1"/>
          </p:cNvSpPr>
          <p:nvPr>
            <p:ph type="dt" sz="half" idx="10"/>
          </p:nvPr>
        </p:nvSpPr>
        <p:spPr/>
        <p:txBody>
          <a:bodyPr/>
          <a:lstStyle/>
          <a:p>
            <a:fld id="{69B550C4-CACE-394F-BFF5-BBA302E88D22}" type="datetime1">
              <a:rPr lang="en-US" smtClean="0"/>
              <a:t>3/14/2017</a:t>
            </a:fld>
            <a:endParaRPr lang="en-US"/>
          </a:p>
        </p:txBody>
      </p:sp>
      <p:sp>
        <p:nvSpPr>
          <p:cNvPr id="2" name="Footer Placeholder 1"/>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75050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normAutofit/>
          </a:bodyPr>
          <a:lstStyle/>
          <a:p>
            <a:r>
              <a:rPr lang="en-US" sz="2400" dirty="0"/>
              <a:t>Why </a:t>
            </a:r>
            <a:r>
              <a:rPr lang="en-US" sz="2400" dirty="0" smtClean="0"/>
              <a:t>Are Projects Late</a:t>
            </a:r>
            <a:r>
              <a:rPr lang="en-US" sz="2400" dirty="0"/>
              <a:t>?</a:t>
            </a:r>
          </a:p>
        </p:txBody>
      </p:sp>
      <p:graphicFrame>
        <p:nvGraphicFramePr>
          <p:cNvPr id="391171" name="Group 3"/>
          <p:cNvGraphicFramePr>
            <a:graphicFrameLocks noGrp="1"/>
          </p:cNvGraphicFramePr>
          <p:nvPr>
            <p:ph idx="4294967295"/>
          </p:nvPr>
        </p:nvGraphicFramePr>
        <p:xfrm>
          <a:off x="1835151" y="1214438"/>
          <a:ext cx="8455025" cy="5195888"/>
        </p:xfrm>
        <a:graphic>
          <a:graphicData uri="http://schemas.openxmlformats.org/drawingml/2006/table">
            <a:tbl>
              <a:tblPr/>
              <a:tblGrid>
                <a:gridCol w="1281465"/>
                <a:gridCol w="1281464"/>
                <a:gridCol w="5892096"/>
              </a:tblGrid>
              <a:tr h="6238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General Manager</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cap="flat">
                      <a:noFill/>
                    </a:lnT>
                    <a:lnB>
                      <a:noFill/>
                    </a:lnB>
                    <a:lnTlToBr>
                      <a:noFill/>
                    </a:lnTlToBr>
                    <a:lnBlToTr>
                      <a:noFill/>
                    </a:lnBlToTr>
                    <a:solidFill>
                      <a:srgbClr val="CC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Project Manager</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cap="flat">
                      <a:noFill/>
                    </a:lnT>
                    <a:lnB>
                      <a:noFill/>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Item</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cap="flat">
                      <a:noFill/>
                    </a:lnT>
                    <a:lnB>
                      <a:noFill/>
                    </a:lnB>
                    <a:lnTlToBr>
                      <a:noFill/>
                    </a:lnTlToBr>
                    <a:lnBlToTr>
                      <a:noFill/>
                    </a:lnBlToTr>
                    <a:solidFill>
                      <a:srgbClr val="CCFFCC"/>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Customer/management changes</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rgbClr val="FF99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rgbClr val="FF99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Technical complexity</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rgbClr val="FF99FF"/>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2</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Unrealistic project plan</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4</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Staffing problems</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rgbClr val="FFFF00"/>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Inability to track problems early</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11</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Priority Shifts</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rgbClr val="FFFF00"/>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rgbClr val="FF99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7</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rgbClr val="FF99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Sinking team spirit</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rgbClr val="FF99FF"/>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3</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rgbClr val="FFFF00"/>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Project scope underestimated</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rgbClr val="FFFF00"/>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8</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9</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Number of checkpoints</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rgbClr val="FF99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10</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rgbClr val="FF99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front end planning</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rgbClr val="FF99FF"/>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11</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No commitment by personnel to plan</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12</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Uncooperative support groups</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chemeClr val="bg1"/>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6</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rgbClr val="FF99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13</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rgbClr val="FF99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Inability to track progress</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rgbClr val="FF99FF"/>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5</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a:noFill/>
                    </a:lnB>
                    <a:lnTlToBr>
                      <a:noFill/>
                    </a:lnTlToBr>
                    <a:lnBlToTr>
                      <a:noFill/>
                    </a:lnBlToTr>
                    <a:solidFill>
                      <a:srgbClr val="FF99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14</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a:noFill/>
                    </a:lnB>
                    <a:lnTlToBr>
                      <a:noFill/>
                    </a:lnTlToBr>
                    <a:lnBlToTr>
                      <a:noFill/>
                    </a:lnBlToTr>
                    <a:solidFill>
                      <a:srgbClr val="FF99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Insufficient contingency planning</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a:noFill/>
                    </a:lnB>
                    <a:lnTlToBr>
                      <a:noFill/>
                    </a:lnTlToBr>
                    <a:lnBlToTr>
                      <a:noFill/>
                    </a:lnBlToTr>
                    <a:solidFill>
                      <a:srgbClr val="FF99FF"/>
                    </a:solidFill>
                  </a:tcPr>
                </a:tc>
              </a:tr>
              <a:tr h="3032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cap="flat">
                      <a:noFill/>
                    </a:lnL>
                    <a:lnR>
                      <a:noFill/>
                    </a:lnR>
                    <a:lnT>
                      <a:noFill/>
                    </a:lnT>
                    <a:lnB cap="flat">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15</a:t>
                      </a:r>
                      <a:endParaRPr kumimoji="0" lang="en-US" sz="1400" b="1" i="0" u="none" strike="noStrike" cap="none" normalizeH="0" baseline="0" smtClean="0">
                        <a:ln>
                          <a:noFill/>
                        </a:ln>
                        <a:solidFill>
                          <a:schemeClr val="tx1"/>
                        </a:solidFill>
                        <a:effectLst/>
                        <a:latin typeface="Times New Roman" pitchFamily="18" charset="0"/>
                        <a:cs typeface="Arial" charset="0"/>
                      </a:endParaRPr>
                    </a:p>
                  </a:txBody>
                  <a:tcPr marL="84550" marR="84550" anchor="b" horzOverflow="overflow">
                    <a:lnL>
                      <a:noFill/>
                    </a:lnL>
                    <a:lnR>
                      <a:noFill/>
                    </a:lnR>
                    <a:lnT>
                      <a:noFill/>
                    </a:lnT>
                    <a:lnB cap="flat">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Unqualified project personnel</a:t>
                      </a:r>
                      <a:endParaRPr kumimoji="0" lang="en-US" sz="1400" b="1" i="0" u="none" strike="noStrike" cap="none" normalizeH="0" baseline="0" dirty="0" smtClean="0">
                        <a:ln>
                          <a:noFill/>
                        </a:ln>
                        <a:solidFill>
                          <a:schemeClr val="tx1"/>
                        </a:solidFill>
                        <a:effectLst/>
                        <a:latin typeface="Times New Roman" pitchFamily="18" charset="0"/>
                        <a:cs typeface="Arial" charset="0"/>
                      </a:endParaRPr>
                    </a:p>
                  </a:txBody>
                  <a:tcPr marL="84550" marR="84550" anchor="b" horzOverflow="overflow">
                    <a:lnL>
                      <a:noFill/>
                    </a:lnL>
                    <a:lnR cap="flat">
                      <a:noFill/>
                    </a:lnR>
                    <a:lnT>
                      <a:noFill/>
                    </a:lnT>
                    <a:lnB cap="flat">
                      <a:noFill/>
                    </a:lnB>
                    <a:lnTlToBr>
                      <a:noFill/>
                    </a:lnTlToBr>
                    <a:lnBlToTr>
                      <a:noFill/>
                    </a:lnBlToTr>
                    <a:solidFill>
                      <a:schemeClr val="bg1"/>
                    </a:solidFill>
                  </a:tcPr>
                </a:tc>
              </a:tr>
            </a:tbl>
          </a:graphicData>
        </a:graphic>
      </p:graphicFrame>
      <p:sp>
        <p:nvSpPr>
          <p:cNvPr id="4" name="Date Placeholder 3"/>
          <p:cNvSpPr>
            <a:spLocks noGrp="1"/>
          </p:cNvSpPr>
          <p:nvPr>
            <p:ph type="dt" sz="half" idx="10"/>
          </p:nvPr>
        </p:nvSpPr>
        <p:spPr/>
        <p:txBody>
          <a:bodyPr/>
          <a:lstStyle/>
          <a:p>
            <a:fld id="{CA48447D-D451-1D44-98CC-6AE00E5D76CD}" type="datetime1">
              <a:rPr lang="en-US" smtClean="0"/>
              <a:t>3/14/2017</a:t>
            </a:fld>
            <a:endParaRPr lang="en-US"/>
          </a:p>
        </p:txBody>
      </p:sp>
      <p:sp>
        <p:nvSpPr>
          <p:cNvPr id="2" name="Footer Placeholder 1"/>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1876987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Project Management the Agile Way</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fld id="{753C777A-AE81-C74A-8441-9B668F94C462}" type="datetime1">
              <a:rPr lang="en-US" smtClean="0"/>
              <a:t>3/14/2017</a:t>
            </a:fld>
            <a:endParaRPr lang="en-US" dirty="0"/>
          </a:p>
        </p:txBody>
      </p:sp>
      <p:sp>
        <p:nvSpPr>
          <p:cNvPr id="5" name="Footer Placeholder 4"/>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80334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What Does Project Management Involve?</a:t>
            </a:r>
          </a:p>
        </p:txBody>
      </p:sp>
      <p:sp>
        <p:nvSpPr>
          <p:cNvPr id="6" name="Content Placeholder 5"/>
          <p:cNvSpPr>
            <a:spLocks noGrp="1"/>
          </p:cNvSpPr>
          <p:nvPr>
            <p:ph sz="quarter" idx="13"/>
          </p:nvPr>
        </p:nvSpPr>
        <p:spPr>
          <a:prstGeom prst="rect">
            <a:avLst/>
          </a:prstGeom>
        </p:spPr>
        <p:txBody>
          <a:bodyPr>
            <a:normAutofit/>
          </a:bodyPr>
          <a:lstStyle/>
          <a:p>
            <a:r>
              <a:rPr lang="en-US" sz="1800" dirty="0"/>
              <a:t>Project Management is about answering the following questions:</a:t>
            </a:r>
          </a:p>
          <a:p>
            <a:pPr lvl="1"/>
            <a:r>
              <a:rPr lang="en-US" sz="1600" dirty="0"/>
              <a:t>When will the project be done?</a:t>
            </a:r>
          </a:p>
          <a:p>
            <a:pPr lvl="1"/>
            <a:r>
              <a:rPr lang="en-US" sz="1600" dirty="0"/>
              <a:t>How much will it cost?</a:t>
            </a:r>
          </a:p>
          <a:p>
            <a:pPr lvl="1"/>
            <a:r>
              <a:rPr lang="en-US" sz="1600" dirty="0"/>
              <a:t>Do we all agree on what done looks like?</a:t>
            </a:r>
          </a:p>
          <a:p>
            <a:pPr lvl="1"/>
            <a:r>
              <a:rPr lang="en-US" sz="1600" dirty="0"/>
              <a:t>What are the risks to getting done on budget and on schedule?</a:t>
            </a:r>
          </a:p>
          <a:p>
            <a:pPr lvl="1"/>
            <a:r>
              <a:rPr lang="en-US" sz="1600" dirty="0"/>
              <a:t>How will we mitigate these risks so we can get done?</a:t>
            </a:r>
          </a:p>
        </p:txBody>
      </p:sp>
      <p:sp>
        <p:nvSpPr>
          <p:cNvPr id="4" name="Date Placeholder 3"/>
          <p:cNvSpPr>
            <a:spLocks noGrp="1"/>
          </p:cNvSpPr>
          <p:nvPr>
            <p:ph type="dt" sz="half" idx="10"/>
          </p:nvPr>
        </p:nvSpPr>
        <p:spPr/>
        <p:txBody>
          <a:bodyPr/>
          <a:lstStyle/>
          <a:p>
            <a:pPr>
              <a:defRPr/>
            </a:pPr>
            <a:fld id="{74D4685B-F660-D145-9544-BD850A243C5A}" type="datetime1">
              <a:rPr lang="en-US" smtClean="0"/>
              <a:t>3/14/2017</a:t>
            </a:fld>
            <a:endParaRPr lang="en-US" dirty="0"/>
          </a:p>
        </p:txBody>
      </p:sp>
      <p:sp>
        <p:nvSpPr>
          <p:cNvPr id="2" name="Footer Placeholder 1"/>
          <p:cNvSpPr>
            <a:spLocks noGrp="1"/>
          </p:cNvSpPr>
          <p:nvPr>
            <p:ph type="ftr" sz="quarter" idx="11"/>
          </p:nvPr>
        </p:nvSpPr>
        <p:spPr/>
        <p:txBody>
          <a:bodyPr/>
          <a:lstStyle/>
          <a:p>
            <a:r>
              <a:rPr lang="en-US" smtClean="0"/>
              <a:t>2017 © Focussed Agile LLC</a:t>
            </a:r>
            <a:endParaRPr lang="en-US" dirty="0"/>
          </a:p>
        </p:txBody>
      </p:sp>
    </p:spTree>
    <p:extLst>
      <p:ext uri="{BB962C8B-B14F-4D97-AF65-F5344CB8AC3E}">
        <p14:creationId xmlns:p14="http://schemas.microsoft.com/office/powerpoint/2010/main" val="99675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Agile Changes Our Thinking</a:t>
            </a:r>
          </a:p>
        </p:txBody>
      </p:sp>
      <p:sp>
        <p:nvSpPr>
          <p:cNvPr id="3" name="Content Placeholder 2"/>
          <p:cNvSpPr>
            <a:spLocks noGrp="1"/>
          </p:cNvSpPr>
          <p:nvPr>
            <p:ph idx="4294967295"/>
          </p:nvPr>
        </p:nvSpPr>
        <p:spPr>
          <a:xfrm>
            <a:off x="1835632" y="1214422"/>
            <a:ext cx="8453944" cy="4786328"/>
          </a:xfrm>
          <a:prstGeom prst="rect">
            <a:avLst/>
          </a:prstGeom>
        </p:spPr>
        <p:txBody>
          <a:bodyPr>
            <a:normAutofit/>
          </a:bodyPr>
          <a:lstStyle/>
          <a:p>
            <a:r>
              <a:rPr lang="en-US" sz="1800" dirty="0"/>
              <a:t>Most projects involving </a:t>
            </a:r>
            <a:r>
              <a:rPr lang="en-US" sz="1800" dirty="0" smtClean="0"/>
              <a:t>Systems are </a:t>
            </a:r>
            <a:r>
              <a:rPr lang="en-US" sz="1800" dirty="0"/>
              <a:t>not predictable</a:t>
            </a:r>
          </a:p>
          <a:p>
            <a:pPr lvl="1"/>
            <a:r>
              <a:rPr lang="en-US" sz="1600" dirty="0"/>
              <a:t>Customer’s view of requirements change</a:t>
            </a:r>
          </a:p>
          <a:p>
            <a:pPr lvl="1"/>
            <a:r>
              <a:rPr lang="en-US" sz="1600" dirty="0"/>
              <a:t>Business conditions change</a:t>
            </a:r>
          </a:p>
          <a:p>
            <a:pPr lvl="1"/>
            <a:r>
              <a:rPr lang="en-US" sz="1600" dirty="0"/>
              <a:t>Our view of how we build the </a:t>
            </a:r>
            <a:r>
              <a:rPr lang="en-US" sz="1600" dirty="0" smtClean="0"/>
              <a:t>Solution changes</a:t>
            </a:r>
            <a:endParaRPr lang="en-US" sz="1600" dirty="0"/>
          </a:p>
          <a:p>
            <a:pPr lvl="1"/>
            <a:r>
              <a:rPr lang="en-US" sz="1600" dirty="0"/>
              <a:t>We typically do not allow changes</a:t>
            </a:r>
          </a:p>
          <a:p>
            <a:r>
              <a:rPr lang="en-US" sz="1800" dirty="0" smtClean="0"/>
              <a:t>Agile / </a:t>
            </a:r>
            <a:r>
              <a:rPr lang="en-US" sz="1800" dirty="0" err="1" smtClean="0"/>
              <a:t>DevOps</a:t>
            </a:r>
            <a:r>
              <a:rPr lang="en-US" sz="1800" dirty="0" smtClean="0"/>
              <a:t> is </a:t>
            </a:r>
            <a:r>
              <a:rPr lang="en-US" sz="1800" dirty="0"/>
              <a:t>a risk mitigation technique when our assumptions about predictability do not hold</a:t>
            </a:r>
          </a:p>
        </p:txBody>
      </p:sp>
      <p:sp>
        <p:nvSpPr>
          <p:cNvPr id="4" name="Date Placeholder 3"/>
          <p:cNvSpPr>
            <a:spLocks noGrp="1"/>
          </p:cNvSpPr>
          <p:nvPr>
            <p:ph type="dt" sz="half" idx="11"/>
          </p:nvPr>
        </p:nvSpPr>
        <p:spPr>
          <a:xfrm>
            <a:off x="10289576" y="6378574"/>
            <a:ext cx="6672887" cy="365125"/>
          </a:xfrm>
        </p:spPr>
        <p:txBody>
          <a:bodyPr/>
          <a:lstStyle/>
          <a:p>
            <a:pPr>
              <a:defRPr/>
            </a:pPr>
            <a:fld id="{54247F71-EE8E-3C4F-B294-65A663717211}" type="datetime1">
              <a:rPr lang="en-US" smtClean="0"/>
              <a:t>3/14/2017</a:t>
            </a:fld>
            <a:endParaRPr lang="en-US" dirty="0"/>
          </a:p>
        </p:txBody>
      </p:sp>
      <p:sp>
        <p:nvSpPr>
          <p:cNvPr id="5" name="Footer Placeholder 4"/>
          <p:cNvSpPr>
            <a:spLocks noGrp="1"/>
          </p:cNvSpPr>
          <p:nvPr>
            <p:ph type="ftr" sz="quarter" idx="11"/>
          </p:nvPr>
        </p:nvSpPr>
        <p:spPr>
          <a:xfrm>
            <a:off x="1326524" y="6378573"/>
            <a:ext cx="6672887" cy="365125"/>
          </a:xfrm>
        </p:spPr>
        <p:txBody>
          <a:bodyPr/>
          <a:lstStyle/>
          <a:p>
            <a:r>
              <a:rPr lang="en-US" smtClean="0"/>
              <a:t>2017 © Focussed Agile LLC</a:t>
            </a:r>
            <a:endParaRPr lang="en-US" dirty="0"/>
          </a:p>
        </p:txBody>
      </p:sp>
    </p:spTree>
    <p:extLst>
      <p:ext uri="{BB962C8B-B14F-4D97-AF65-F5344CB8AC3E}">
        <p14:creationId xmlns:p14="http://schemas.microsoft.com/office/powerpoint/2010/main" val="207818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Introduction to Scrum for Stakeholders" id="{B20F74BF-73DB-1F4D-9D26-A5608959B81C}" vid="{4B906153-761C-3848-B650-A898DE781B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Introduction to Scrum for Stakeholders</Template>
  <TotalTime>1131</TotalTime>
  <Words>2645</Words>
  <Application>Microsoft Office PowerPoint</Application>
  <PresentationFormat>Widescreen</PresentationFormat>
  <Paragraphs>527</Paragraphs>
  <Slides>39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 New Roman</vt:lpstr>
      <vt:lpstr>Tw Cen MT</vt:lpstr>
      <vt:lpstr>Droplet</vt:lpstr>
      <vt:lpstr>Agile Project Management?</vt:lpstr>
      <vt:lpstr>Your project, the whole project, has a binary deliverable. On scheduled completion day, the project has either delivered a system that is accepted by the user, or it hasn’t. Everyone knows the result on that day. The object of building a project model is to divide the project into component pieces, each of which has this same characteristic: Each activity must be defined by a deliverable with objective completion criteria. The deliverables are demonstrably done or not done</vt:lpstr>
      <vt:lpstr>Key Takeaways</vt:lpstr>
      <vt:lpstr>Why are Customers not Delighted with the Outcome of A Project?</vt:lpstr>
      <vt:lpstr>Why Are Projects Late?</vt:lpstr>
      <vt:lpstr>Why Are Projects Late?</vt:lpstr>
      <vt:lpstr>Project Management the Agile Way</vt:lpstr>
      <vt:lpstr>What Does Project Management Involve?</vt:lpstr>
      <vt:lpstr>Agile Changes Our Thinking</vt:lpstr>
      <vt:lpstr>Agile Changes Our Thinking</vt:lpstr>
      <vt:lpstr>When does any waterfall project become agile? When you're out of time or money. That's when you negotiate.</vt:lpstr>
      <vt:lpstr>Agile Change Our Thinking (cont)</vt:lpstr>
      <vt:lpstr>Agile Change Our Thinking (cont)</vt:lpstr>
      <vt:lpstr>How Does Agile Help (Software Example)?</vt:lpstr>
      <vt:lpstr>How Does Agile Help (cont)?</vt:lpstr>
      <vt:lpstr>How Does Agile Help (cont)?</vt:lpstr>
      <vt:lpstr>How Does Agile Help (cont)?</vt:lpstr>
      <vt:lpstr>Does this Happen Overnight?  No!</vt:lpstr>
      <vt:lpstr>Customer Perspective</vt:lpstr>
      <vt:lpstr>What About the Customer / Contract?</vt:lpstr>
      <vt:lpstr>“Avoid Building Fallow Functionality and Manage Scope Creep to Deliver Projects Within The Triple Constraints”</vt:lpstr>
      <vt:lpstr>“Avoid Building Fallow Functionality and Manage Scope Creep to Deliver Projects Within The Triple Constraints”</vt:lpstr>
      <vt:lpstr>Client Can Change Their Mind By Swapping With Low Value Item of Equivalent Size</vt:lpstr>
      <vt:lpstr>Offer Out For Client When Project Meets Her Needs</vt:lpstr>
      <vt:lpstr>Samples of Reporting</vt:lpstr>
      <vt:lpstr>Mapping Prioritization and Capacity To Schedule</vt:lpstr>
      <vt:lpstr>Release Burn-up    </vt:lpstr>
      <vt:lpstr> Scope Change      </vt:lpstr>
      <vt:lpstr>Project Team Sprint Burn-down</vt:lpstr>
      <vt:lpstr>Other Thoughts</vt:lpstr>
      <vt:lpstr>The Move From Projects to Products</vt:lpstr>
      <vt:lpstr>The move toward Funding of long Lived Budgets</vt:lpstr>
      <vt:lpstr>Questions?</vt:lpstr>
      <vt:lpstr>Change History</vt:lpstr>
      <vt:lpstr>Support Slides</vt:lpstr>
      <vt:lpstr>EVM Approach</vt:lpstr>
      <vt:lpstr>Earned Value Metrics for Agile Projects</vt:lpstr>
      <vt:lpstr>Or Use AgileEVM.com Application</vt:lpstr>
      <vt:lpstr>Or Use AgileEVM.com Application</vt:lpstr>
    </vt:vector>
  </TitlesOfParts>
  <Manager/>
  <Company>Focussed Agile LLC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Project Management</dc:title>
  <dc:subject>How Does Project Management Change In an Agile / DevOps Environment?</dc:subject>
  <dc:creator>Hans Samios</dc:creator>
  <cp:keywords>Project Management, Approach, Thinking</cp:keywords>
  <dc:description/>
  <cp:lastModifiedBy>Samios, Hans P /C</cp:lastModifiedBy>
  <cp:revision>53</cp:revision>
  <dcterms:created xsi:type="dcterms:W3CDTF">2015-11-10T00:10:21Z</dcterms:created>
  <dcterms:modified xsi:type="dcterms:W3CDTF">2017-03-15T12:09:28Z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-526984062</vt:i4>
  </property>
  <property fmtid="{D5CDD505-2E9C-101B-9397-08002B2CF9AE}" pid="3" name="_NewReviewCycle">
    <vt:lpwstr/>
  </property>
  <property fmtid="{D5CDD505-2E9C-101B-9397-08002B2CF9AE}" pid="4" name="_EmailSubject">
    <vt:lpwstr>Updated agile project management</vt:lpwstr>
  </property>
  <property fmtid="{D5CDD505-2E9C-101B-9397-08002B2CF9AE}" pid="5" name="_AuthorEmail">
    <vt:lpwstr>hans.p.samios@exxonmobil.com</vt:lpwstr>
  </property>
  <property fmtid="{D5CDD505-2E9C-101B-9397-08002B2CF9AE}" pid="6" name="_AuthorEmailDisplayName">
    <vt:lpwstr>Samios, Hans P /C</vt:lpwstr>
  </property>
</Properties>
</file>