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32" r:id="rId2"/>
    <p:sldId id="256" r:id="rId3"/>
    <p:sldId id="283" r:id="rId4"/>
    <p:sldId id="321" r:id="rId5"/>
    <p:sldId id="323" r:id="rId6"/>
    <p:sldId id="337" r:id="rId7"/>
    <p:sldId id="330" r:id="rId8"/>
    <p:sldId id="322" r:id="rId9"/>
    <p:sldId id="340" r:id="rId10"/>
    <p:sldId id="329" r:id="rId11"/>
    <p:sldId id="328" r:id="rId12"/>
    <p:sldId id="341" r:id="rId13"/>
    <p:sldId id="343" r:id="rId14"/>
    <p:sldId id="344" r:id="rId15"/>
    <p:sldId id="346" r:id="rId16"/>
    <p:sldId id="350" r:id="rId17"/>
    <p:sldId id="345" r:id="rId18"/>
    <p:sldId id="342" r:id="rId19"/>
    <p:sldId id="338" r:id="rId20"/>
    <p:sldId id="359" r:id="rId21"/>
    <p:sldId id="325" r:id="rId22"/>
    <p:sldId id="334" r:id="rId23"/>
    <p:sldId id="347" r:id="rId24"/>
    <p:sldId id="351" r:id="rId25"/>
    <p:sldId id="349" r:id="rId26"/>
    <p:sldId id="365" r:id="rId27"/>
    <p:sldId id="363" r:id="rId28"/>
    <p:sldId id="348" r:id="rId29"/>
    <p:sldId id="364" r:id="rId30"/>
    <p:sldId id="366" r:id="rId31"/>
    <p:sldId id="353" r:id="rId32"/>
    <p:sldId id="362" r:id="rId33"/>
    <p:sldId id="354" r:id="rId34"/>
    <p:sldId id="352" r:id="rId35"/>
    <p:sldId id="358" r:id="rId36"/>
    <p:sldId id="356" r:id="rId37"/>
    <p:sldId id="357" r:id="rId38"/>
    <p:sldId id="339" r:id="rId39"/>
    <p:sldId id="360" r:id="rId40"/>
    <p:sldId id="336" r:id="rId41"/>
    <p:sldId id="355" r:id="rId42"/>
    <p:sldId id="320" r:id="rId43"/>
    <p:sldId id="276" r:id="rId44"/>
    <p:sldId id="305" r:id="rId45"/>
    <p:sldId id="306" r:id="rId46"/>
    <p:sldId id="335"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Cucaro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2735"/>
    <p:restoredTop sz="86479"/>
  </p:normalViewPr>
  <p:slideViewPr>
    <p:cSldViewPr snapToGrid="0" snapToObjects="1">
      <p:cViewPr varScale="1">
        <p:scale>
          <a:sx n="65" d="100"/>
          <a:sy n="65" d="100"/>
        </p:scale>
        <p:origin x="232" y="528"/>
      </p:cViewPr>
      <p:guideLst/>
    </p:cSldViewPr>
  </p:slideViewPr>
  <p:outlineViewPr>
    <p:cViewPr>
      <p:scale>
        <a:sx n="33" d="100"/>
        <a:sy n="33" d="100"/>
      </p:scale>
      <p:origin x="0" y="-1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9T15:24:02.530" idx="3">
    <p:pos x="10" y="10"/>
    <p:text>Update to CA email address and CA Technologies in profile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6D28D-CFE3-7C4D-A7C2-E2C7E02CBC12}" type="datetimeFigureOut">
              <a:rPr lang="en-US" smtClean="0"/>
              <a:t>7/15/16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F3E4-DBA9-EE4F-A099-8115F3A7944D}" type="slidenum">
              <a:rPr lang="en-US" smtClean="0"/>
              <a:t>‹#›</a:t>
            </a:fld>
            <a:endParaRPr lang="en-US"/>
          </a:p>
        </p:txBody>
      </p:sp>
    </p:spTree>
    <p:extLst>
      <p:ext uri="{BB962C8B-B14F-4D97-AF65-F5344CB8AC3E}">
        <p14:creationId xmlns:p14="http://schemas.microsoft.com/office/powerpoint/2010/main" val="29078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2</a:t>
            </a:fld>
            <a:endParaRPr lang="en-GB" dirty="0"/>
          </a:p>
        </p:txBody>
      </p:sp>
    </p:spTree>
    <p:extLst>
      <p:ext uri="{BB962C8B-B14F-4D97-AF65-F5344CB8AC3E}">
        <p14:creationId xmlns:p14="http://schemas.microsoft.com/office/powerpoint/2010/main" val="111704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facilitation training suggests that</a:t>
            </a:r>
            <a:r>
              <a:rPr lang="en-US" baseline="0" dirty="0" smtClean="0"/>
              <a:t> if you are a facilitator, that</a:t>
            </a:r>
            <a:r>
              <a:rPr lang="uk-UA" baseline="0" dirty="0" smtClean="0"/>
              <a:t>’</a:t>
            </a:r>
            <a:r>
              <a:rPr lang="en-US" baseline="0" dirty="0" smtClean="0"/>
              <a:t>s it, you facilitate. And again I think some of this depends on context.</a:t>
            </a:r>
          </a:p>
          <a:p>
            <a:endParaRPr lang="en-US" baseline="0" dirty="0" smtClean="0"/>
          </a:p>
          <a:p>
            <a:r>
              <a:rPr lang="en-US" baseline="0" dirty="0" smtClean="0"/>
              <a:t>Early on in my career as a coach I a team I was working were dealing with an issue of the roles of various team members, especially the Scrum Master and a technical lead person. Lines had literally been drawn to the point where when I walked in to the session, the two factions were literally sitting on each side of the table. I thought this was impressive, as the table was round.</a:t>
            </a:r>
          </a:p>
          <a:p>
            <a:endParaRPr lang="en-US" baseline="0" dirty="0" smtClean="0"/>
          </a:p>
          <a:p>
            <a:r>
              <a:rPr lang="en-US" baseline="0" dirty="0" smtClean="0"/>
              <a:t>My initial feeling in this case was that I really didn’t have an opinion about potential resolution. From my perspective there was nothing in “standard Scrum” nor in the way I we had implemented it that would indicate that one or the other side was any more right or that this was the only two approaches. With no stance it seemed obvious that I should be neutral and just help the conversation along.</a:t>
            </a:r>
          </a:p>
          <a:p>
            <a:endParaRPr lang="en-US" baseline="0" dirty="0" smtClean="0"/>
          </a:p>
          <a:p>
            <a:r>
              <a:rPr lang="en-US" baseline="0" dirty="0" smtClean="0"/>
              <a:t>Have to say it took a while with absolutely no progress but someone finally said “what do you think – who is right?” My response was that I didn’t have an opinion, that it was up to them.</a:t>
            </a:r>
          </a:p>
          <a:p>
            <a:endParaRPr lang="en-US" baseline="0" dirty="0" smtClean="0"/>
          </a:p>
          <a:p>
            <a:r>
              <a:rPr lang="en-US" baseline="0" dirty="0" smtClean="0"/>
              <a:t>Oops. This response actually created more anger in the room than was there before. I suppose the good news was that at least the team was collaborating again. They had a common “enemy” (perhaps too strong a word) - me. But the reality was that the team did not move faster to a resolution and in fact were now distracted from the issue at hand. I was not very practiced at this stage of my development and we left the room without a resolution – I reacted to the anger.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15</a:t>
            </a:fld>
            <a:endParaRPr lang="en-US"/>
          </a:p>
        </p:txBody>
      </p:sp>
    </p:spTree>
    <p:extLst>
      <p:ext uri="{BB962C8B-B14F-4D97-AF65-F5344CB8AC3E}">
        <p14:creationId xmlns:p14="http://schemas.microsoft.com/office/powerpoint/2010/main" val="62215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worthwhile noting that I have been on the other side of this as well. Hey I’m the agile coach, I’m the expert, I’ve seen it all before!</a:t>
            </a:r>
            <a:r>
              <a:rPr lang="en-US" baseline="0" dirty="0" smtClean="0"/>
              <a:t> And, like a god, “here is the answer”.</a:t>
            </a:r>
          </a:p>
          <a:p>
            <a:endParaRPr lang="en-US" baseline="0" dirty="0" smtClean="0"/>
          </a:p>
          <a:p>
            <a:r>
              <a:rPr lang="en-US" baseline="0" dirty="0" smtClean="0"/>
              <a:t>Here’s the problem. Whatever I said might be an answer. Hey it could be the answer. The problem is that when there is conflict, there are also emotions. Here is a question for you. When you are angry or depressed how open are you to working intellectually on an issue and how likely is it that you will listen to ideas from “the other side” whether they are good or bad?</a:t>
            </a:r>
          </a:p>
          <a:p>
            <a:endParaRPr lang="en-US" baseline="0" dirty="0" smtClean="0"/>
          </a:p>
          <a:p>
            <a:r>
              <a:rPr lang="en-US" baseline="0" dirty="0" smtClean="0"/>
              <a:t>“Shorter Sprints” I told one team. The team was very annoyed at “management” because just as they started to work on something “management” would change their mind and they’d have to do something that was not part of their original sprint. Hey, that might have been the answer. After all the team did have 4 week sprints which is considered pretty long in this day and age. The problem was that the team was still annoyed with management. After all they’d been in the same training where they knew they weren’t supposed to be </a:t>
            </a:r>
            <a:r>
              <a:rPr lang="en-US" baseline="0" dirty="0" err="1" smtClean="0"/>
              <a:t>interupted</a:t>
            </a:r>
            <a:r>
              <a:rPr lang="en-US" baseline="0" dirty="0" smtClean="0"/>
              <a:t>, and that the work of the Sprint is based on the commitment made. There was, in fact, no useful discussion we could have until we had dealt with the anger that the team felt.</a:t>
            </a:r>
          </a:p>
        </p:txBody>
      </p:sp>
      <p:sp>
        <p:nvSpPr>
          <p:cNvPr id="4" name="Slide Number Placeholder 3"/>
          <p:cNvSpPr>
            <a:spLocks noGrp="1"/>
          </p:cNvSpPr>
          <p:nvPr>
            <p:ph type="sldNum" sz="quarter" idx="10"/>
          </p:nvPr>
        </p:nvSpPr>
        <p:spPr/>
        <p:txBody>
          <a:bodyPr/>
          <a:lstStyle/>
          <a:p>
            <a:fld id="{4566F3E4-DBA9-EE4F-A099-8115F3A7944D}" type="slidenum">
              <a:rPr lang="en-US" smtClean="0"/>
              <a:t>16</a:t>
            </a:fld>
            <a:endParaRPr lang="en-US"/>
          </a:p>
        </p:txBody>
      </p:sp>
    </p:spTree>
    <p:extLst>
      <p:ext uri="{BB962C8B-B14F-4D97-AF65-F5344CB8AC3E}">
        <p14:creationId xmlns:p14="http://schemas.microsoft.com/office/powerpoint/2010/main" val="214698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I love games</a:t>
            </a:r>
            <a:r>
              <a:rPr lang="en-US" baseline="0" dirty="0" smtClean="0"/>
              <a:t> and simulations and find them really effective to help get ideas and messages across. But like all things there is a time where running a game makes sense and times where it does not.</a:t>
            </a:r>
          </a:p>
          <a:p>
            <a:endParaRPr lang="en-US" baseline="0" dirty="0" smtClean="0"/>
          </a:p>
          <a:p>
            <a:r>
              <a:rPr lang="en-US" baseline="0" dirty="0" smtClean="0"/>
              <a:t>One group I was working with (multiple teams) was trying to figure out whether they should change to a Kanban approach instead of doing Scrum. The problem was that there was a large amount of changes coming into the program and it felt like the business needed to react faster. There also was the feeling that planning was increasingly a waste of time. The discussion had been simmering for some time.</a:t>
            </a:r>
          </a:p>
          <a:p>
            <a:endParaRPr lang="en-US" baseline="0" dirty="0" smtClean="0"/>
          </a:p>
          <a:p>
            <a:r>
              <a:rPr lang="en-US" baseline="0" dirty="0" smtClean="0"/>
              <a:t>I’d just come back from an agile conference where I had learned about a Kanban simulation game. I thought that we could perhaps resolve the discussion by doing the simulation. Wow was I wrong. Firstly, the game was complex and so we spent a lot of time just getting it to work. But worse than that, the simulation was set up like a software project, but the reality didn’t reflect the realities that the group were dealing with. Result – as a result of the game we added to the confusion because people now had no idea whether Kanban would help or not and we’d managed to make </a:t>
            </a:r>
            <a:r>
              <a:rPr lang="en-US" baseline="0" dirty="0" err="1" smtClean="0"/>
              <a:t>kanban</a:t>
            </a:r>
            <a:r>
              <a:rPr lang="en-US" baseline="0" dirty="0" smtClean="0"/>
              <a:t> seem very complex.</a:t>
            </a:r>
          </a:p>
        </p:txBody>
      </p:sp>
      <p:sp>
        <p:nvSpPr>
          <p:cNvPr id="4" name="Slide Number Placeholder 3"/>
          <p:cNvSpPr>
            <a:spLocks noGrp="1"/>
          </p:cNvSpPr>
          <p:nvPr>
            <p:ph type="sldNum" sz="quarter" idx="10"/>
          </p:nvPr>
        </p:nvSpPr>
        <p:spPr/>
        <p:txBody>
          <a:bodyPr/>
          <a:lstStyle/>
          <a:p>
            <a:fld id="{4566F3E4-DBA9-EE4F-A099-8115F3A7944D}" type="slidenum">
              <a:rPr lang="en-US" smtClean="0"/>
              <a:t>17</a:t>
            </a:fld>
            <a:endParaRPr lang="en-US"/>
          </a:p>
        </p:txBody>
      </p:sp>
    </p:spTree>
    <p:extLst>
      <p:ext uri="{BB962C8B-B14F-4D97-AF65-F5344CB8AC3E}">
        <p14:creationId xmlns:p14="http://schemas.microsoft.com/office/powerpoint/2010/main" val="631291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18</a:t>
            </a:fld>
            <a:endParaRPr lang="en-US"/>
          </a:p>
        </p:txBody>
      </p:sp>
    </p:spTree>
    <p:extLst>
      <p:ext uri="{BB962C8B-B14F-4D97-AF65-F5344CB8AC3E}">
        <p14:creationId xmlns:p14="http://schemas.microsoft.com/office/powerpoint/2010/main" val="312761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is better than late</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22</a:t>
            </a:fld>
            <a:endParaRPr lang="en-US"/>
          </a:p>
        </p:txBody>
      </p:sp>
    </p:spTree>
    <p:extLst>
      <p:ext uri="{BB962C8B-B14F-4D97-AF65-F5344CB8AC3E}">
        <p14:creationId xmlns:p14="http://schemas.microsoft.com/office/powerpoint/2010/main" val="76396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Try to learn about conflict resolution approaches - study it - since, again, if you are in a conflict and you don't know what you are doing then you are a 3rd protagonist, a participant in the conflict, and not helping.</a:t>
            </a:r>
          </a:p>
          <a:p>
            <a:r>
              <a:rPr lang="en-US" sz="1200" kern="1200" dirty="0" smtClean="0">
                <a:solidFill>
                  <a:schemeClr val="tx1"/>
                </a:solidFill>
                <a:latin typeface="+mn-lt"/>
                <a:ea typeface="+mn-ea"/>
                <a:cs typeface="+mn-cs"/>
              </a:rPr>
              <a:t>We are not trained in resolving conflict. Most of us learned how to deal with conflict from our parents growing up. Since divorce rates run at 50% this has probably not been effective.</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23</a:t>
            </a:fld>
            <a:endParaRPr lang="en-US"/>
          </a:p>
        </p:txBody>
      </p:sp>
    </p:spTree>
    <p:extLst>
      <p:ext uri="{BB962C8B-B14F-4D97-AF65-F5344CB8AC3E}">
        <p14:creationId xmlns:p14="http://schemas.microsoft.com/office/powerpoint/2010/main" val="1796066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Two especially effective thinking tools in preventive mediation are:</a:t>
            </a:r>
          </a:p>
          <a:p>
            <a:r>
              <a:rPr lang="en-US" sz="1200" kern="1200" dirty="0" smtClean="0">
                <a:solidFill>
                  <a:schemeClr val="tx1"/>
                </a:solidFill>
                <a:latin typeface="+mn-lt"/>
                <a:ea typeface="+mn-ea"/>
                <a:cs typeface="+mn-cs"/>
              </a:rPr>
              <a:t>Feelings as data: The idea is to try and distance yourself from your emotions and try to think about your feelings as “just another data point”. We can choose how to act and we can choose how to think, but we can’t choose how to feel. Our choice is either to rail against unwanted feelings or to accept their objective existence. Which choice yields the better resolution? By using the feelings-as-data thinking tool, we can</a:t>
            </a:r>
          </a:p>
          <a:p>
            <a:r>
              <a:rPr lang="en-US" sz="1200" kern="1200" dirty="0" smtClean="0">
                <a:solidFill>
                  <a:schemeClr val="tx1"/>
                </a:solidFill>
                <a:latin typeface="+mn-lt"/>
                <a:ea typeface="+mn-ea"/>
                <a:cs typeface="+mn-cs"/>
              </a:rPr>
              <a:t>Respond dispassionately to another person's hostility to us </a:t>
            </a:r>
          </a:p>
          <a:p>
            <a:r>
              <a:rPr lang="en-US" sz="1200" kern="1200" dirty="0" smtClean="0">
                <a:solidFill>
                  <a:schemeClr val="tx1"/>
                </a:solidFill>
                <a:latin typeface="+mn-lt"/>
                <a:ea typeface="+mn-ea"/>
                <a:cs typeface="+mn-cs"/>
              </a:rPr>
              <a:t>Reflect analytically upon her own strong emotions.</a:t>
            </a:r>
          </a:p>
          <a:p>
            <a:r>
              <a:rPr lang="en-US" sz="1200" kern="1200" dirty="0" smtClean="0">
                <a:solidFill>
                  <a:schemeClr val="tx1"/>
                </a:solidFill>
                <a:latin typeface="+mn-lt"/>
                <a:ea typeface="+mn-ea"/>
                <a:cs typeface="+mn-cs"/>
              </a:rPr>
              <a:t>Owning my own experience: Enables us to avoid this perceptual trap in two ways:</a:t>
            </a:r>
          </a:p>
          <a:p>
            <a:r>
              <a:rPr lang="en-US" sz="1200" kern="1200" dirty="0" smtClean="0">
                <a:solidFill>
                  <a:schemeClr val="tx1"/>
                </a:solidFill>
                <a:latin typeface="+mn-lt"/>
                <a:ea typeface="+mn-ea"/>
                <a:cs typeface="+mn-cs"/>
              </a:rPr>
              <a:t>“By understanding (framing) that there’s not a direct causal link between your behavioral actions and my emotional reactions, I remain in control of my experience of our relationship. I’m driving the bus that carries my feelings; I’m not a passenger on your bus.”</a:t>
            </a:r>
          </a:p>
          <a:p>
            <a:r>
              <a:rPr lang="en-US" sz="1200" kern="1200" dirty="0" smtClean="0">
                <a:solidFill>
                  <a:schemeClr val="tx1"/>
                </a:solidFill>
                <a:latin typeface="+mn-lt"/>
                <a:ea typeface="+mn-ea"/>
                <a:cs typeface="+mn-cs"/>
              </a:rPr>
              <a:t>“By understanding (framing) that there’s a high risk—especially when I am angry—that I’m attributing intentions to you that don’t exist, I’m able to consider the possibility that the effect that I’m experiencing didn’t come from you. Gee, maybe it came from me! Maybe it’s my own interpretive process that’s causing me to feel as I do!”</a:t>
            </a:r>
            <a:endParaRPr lang="en-US" dirty="0" smtClean="0"/>
          </a:p>
        </p:txBody>
      </p:sp>
      <p:sp>
        <p:nvSpPr>
          <p:cNvPr id="4" name="Slide Number Placeholder 3"/>
          <p:cNvSpPr>
            <a:spLocks noGrp="1"/>
          </p:cNvSpPr>
          <p:nvPr>
            <p:ph type="sldNum" sz="quarter" idx="10"/>
          </p:nvPr>
        </p:nvSpPr>
        <p:spPr/>
        <p:txBody>
          <a:bodyPr/>
          <a:lstStyle/>
          <a:p>
            <a:fld id="{4566F3E4-DBA9-EE4F-A099-8115F3A7944D}" type="slidenum">
              <a:rPr lang="en-US" smtClean="0"/>
              <a:t>24</a:t>
            </a:fld>
            <a:endParaRPr lang="en-US"/>
          </a:p>
        </p:txBody>
      </p:sp>
    </p:spTree>
    <p:extLst>
      <p:ext uri="{BB962C8B-B14F-4D97-AF65-F5344CB8AC3E}">
        <p14:creationId xmlns:p14="http://schemas.microsoft.com/office/powerpoint/2010/main" val="112621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Don't leap immediately to “solution” mode - calm the situation down, get information (it is worth than useless to get in the middle of conflict if you have not understood the true causes)</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25</a:t>
            </a:fld>
            <a:endParaRPr lang="en-US"/>
          </a:p>
        </p:txBody>
      </p:sp>
    </p:spTree>
    <p:extLst>
      <p:ext uri="{BB962C8B-B14F-4D97-AF65-F5344CB8AC3E}">
        <p14:creationId xmlns:p14="http://schemas.microsoft.com/office/powerpoint/2010/main" val="56141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in external (unbiased) facilitator to allow more open conversation.</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26</a:t>
            </a:fld>
            <a:endParaRPr lang="en-US"/>
          </a:p>
        </p:txBody>
      </p:sp>
    </p:spTree>
    <p:extLst>
      <p:ext uri="{BB962C8B-B14F-4D97-AF65-F5344CB8AC3E}">
        <p14:creationId xmlns:p14="http://schemas.microsoft.com/office/powerpoint/2010/main" val="210585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Remind team of overall purpose / goal, state problem and let team work issues they think effect that. Sometimes people forget the big picture</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27</a:t>
            </a:fld>
            <a:endParaRPr lang="en-US"/>
          </a:p>
        </p:txBody>
      </p:sp>
    </p:spTree>
    <p:extLst>
      <p:ext uri="{BB962C8B-B14F-4D97-AF65-F5344CB8AC3E}">
        <p14:creationId xmlns:p14="http://schemas.microsoft.com/office/powerpoint/2010/main" val="133765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xfrm>
            <a:off x="685800" y="4343400"/>
            <a:ext cx="5486400" cy="4114800"/>
          </a:xfrm>
          <a:prstGeom prst="rect">
            <a:avLst/>
          </a:prstGeo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38915" name="Slide Number Placeholder 3"/>
          <p:cNvSpPr>
            <a:spLocks noGrp="1"/>
          </p:cNvSpPr>
          <p:nvPr>
            <p:ph type="sldNum" sz="quarter" idx="5"/>
          </p:nvPr>
        </p:nvSpPr>
        <p:spPr>
          <a:xfrm>
            <a:off x="3884414" y="8685894"/>
            <a:ext cx="2972098" cy="4565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MS PGothic" charset="0"/>
                <a:cs typeface="MS PGothic" charset="0"/>
              </a:defRPr>
            </a:lvl1pPr>
            <a:lvl2pPr marL="702756" indent="-270291" eaLnBrk="0" hangingPunct="0">
              <a:defRPr sz="2300">
                <a:solidFill>
                  <a:schemeClr val="tx1"/>
                </a:solidFill>
                <a:latin typeface="Arial" charset="0"/>
                <a:ea typeface="MS PGothic" charset="0"/>
                <a:cs typeface="MS PGothic" charset="0"/>
              </a:defRPr>
            </a:lvl2pPr>
            <a:lvl3pPr marL="1081164" indent="-216233" eaLnBrk="0" hangingPunct="0">
              <a:defRPr sz="2300">
                <a:solidFill>
                  <a:schemeClr val="tx1"/>
                </a:solidFill>
                <a:latin typeface="Arial" charset="0"/>
                <a:ea typeface="MS PGothic" charset="0"/>
                <a:cs typeface="MS PGothic" charset="0"/>
              </a:defRPr>
            </a:lvl3pPr>
            <a:lvl4pPr marL="1513629" indent="-216233" eaLnBrk="0" hangingPunct="0">
              <a:defRPr sz="2300">
                <a:solidFill>
                  <a:schemeClr val="tx1"/>
                </a:solidFill>
                <a:latin typeface="Arial" charset="0"/>
                <a:ea typeface="MS PGothic" charset="0"/>
                <a:cs typeface="MS PGothic" charset="0"/>
              </a:defRPr>
            </a:lvl4pPr>
            <a:lvl5pPr marL="1946095" indent="-216233" eaLnBrk="0" hangingPunct="0">
              <a:defRPr sz="2300">
                <a:solidFill>
                  <a:schemeClr val="tx1"/>
                </a:solidFill>
                <a:latin typeface="Arial"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Arial"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Arial"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Arial"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Arial" charset="0"/>
                <a:ea typeface="MS PGothic" charset="0"/>
                <a:cs typeface="MS PGothic" charset="0"/>
              </a:defRPr>
            </a:lvl9pPr>
          </a:lstStyle>
          <a:p>
            <a:pPr eaLnBrk="1" hangingPunct="1"/>
            <a:fld id="{221B9254-F8D1-424A-87F1-D7BA6B047F1F}" type="slidenum">
              <a:rPr lang="en-US" sz="1200"/>
              <a:pPr eaLnBrk="1" hangingPunct="1"/>
              <a:t>5</a:t>
            </a:fld>
            <a:endParaRPr lang="en-US" sz="1200"/>
          </a:p>
        </p:txBody>
      </p:sp>
    </p:spTree>
    <p:extLst>
      <p:ext uri="{BB962C8B-B14F-4D97-AF65-F5344CB8AC3E}">
        <p14:creationId xmlns:p14="http://schemas.microsoft.com/office/powerpoint/2010/main" val="982220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28</a:t>
            </a:fld>
            <a:endParaRPr lang="en-US"/>
          </a:p>
        </p:txBody>
      </p:sp>
    </p:spTree>
    <p:extLst>
      <p:ext uri="{BB962C8B-B14F-4D97-AF65-F5344CB8AC3E}">
        <p14:creationId xmlns:p14="http://schemas.microsoft.com/office/powerpoint/2010/main" val="2035286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say</a:t>
            </a:r>
            <a:r>
              <a:rPr lang="en-US" baseline="0" dirty="0" smtClean="0"/>
              <a:t> what everyone is thinking. Requires a degree of trust. Also there are good and bad ways of saying things. Say it without blame.</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29</a:t>
            </a:fld>
            <a:endParaRPr lang="en-US"/>
          </a:p>
        </p:txBody>
      </p:sp>
    </p:spTree>
    <p:extLst>
      <p:ext uri="{BB962C8B-B14F-4D97-AF65-F5344CB8AC3E}">
        <p14:creationId xmlns:p14="http://schemas.microsoft.com/office/powerpoint/2010/main" val="241139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 such as “each team member does private brainstorm on a sticky on issue to address then pass note around team members to fill in / add to” to uncover “the elephant in the room”.</a:t>
            </a:r>
          </a:p>
          <a:p>
            <a:endParaRPr lang="en-US" dirty="0" smtClean="0"/>
          </a:p>
          <a:p>
            <a:r>
              <a:rPr lang="en-US" dirty="0" smtClean="0"/>
              <a:t>Anonymous</a:t>
            </a:r>
            <a:r>
              <a:rPr lang="en-US" baseline="0" dirty="0" smtClean="0"/>
              <a:t> surveys</a:t>
            </a:r>
            <a:endParaRPr lang="en-US" dirty="0" smtClean="0"/>
          </a:p>
          <a:p>
            <a:endParaRPr lang="en-US" dirty="0" smtClean="0"/>
          </a:p>
          <a:p>
            <a:r>
              <a:rPr lang="en-US" dirty="0" smtClean="0"/>
              <a:t>Live “360 review” process (note: if facilitating, you have to go first – treat it like a “roast”).</a:t>
            </a:r>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30</a:t>
            </a:fld>
            <a:endParaRPr lang="en-US"/>
          </a:p>
        </p:txBody>
      </p:sp>
    </p:spTree>
    <p:extLst>
      <p:ext uri="{BB962C8B-B14F-4D97-AF65-F5344CB8AC3E}">
        <p14:creationId xmlns:p14="http://schemas.microsoft.com/office/powerpoint/2010/main" val="49577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 emotion into data so it can be dealt with either directly such as using fist of five vote to gauge where people are and dot-dot vote for buy-in on priorities) or indirectly, such as anonymous surveys to gather information.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31</a:t>
            </a:fld>
            <a:endParaRPr lang="en-US"/>
          </a:p>
        </p:txBody>
      </p:sp>
    </p:spTree>
    <p:extLst>
      <p:ext uri="{BB962C8B-B14F-4D97-AF65-F5344CB8AC3E}">
        <p14:creationId xmlns:p14="http://schemas.microsoft.com/office/powerpoint/2010/main" val="919992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to allow direct observation of the issue and develop appropriate response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32</a:t>
            </a:fld>
            <a:endParaRPr lang="en-US"/>
          </a:p>
        </p:txBody>
      </p:sp>
    </p:spTree>
    <p:extLst>
      <p:ext uri="{BB962C8B-B14F-4D97-AF65-F5344CB8AC3E}">
        <p14:creationId xmlns:p14="http://schemas.microsoft.com/office/powerpoint/2010/main" val="1071185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two</a:t>
            </a:r>
            <a:r>
              <a:rPr lang="en-US" baseline="0" dirty="0" smtClean="0"/>
              <a:t> opposing sides say, we will do this for this sprint, record result, then try this in next sprint and make a decision based on what we have learned</a:t>
            </a:r>
            <a:r>
              <a:rPr lang="en-US" baseline="0" dirty="0" smtClean="0"/>
              <a:t>.</a:t>
            </a:r>
          </a:p>
          <a:p>
            <a:endParaRPr lang="en-US" baseline="0" dirty="0" smtClean="0"/>
          </a:p>
          <a:p>
            <a:r>
              <a:rPr lang="en-US" dirty="0" smtClean="0"/>
              <a:t>Using the idea of “lets run an experiment” to take the edge off of trying something new.</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33</a:t>
            </a:fld>
            <a:endParaRPr lang="en-US"/>
          </a:p>
        </p:txBody>
      </p:sp>
    </p:spTree>
    <p:extLst>
      <p:ext uri="{BB962C8B-B14F-4D97-AF65-F5344CB8AC3E}">
        <p14:creationId xmlns:p14="http://schemas.microsoft.com/office/powerpoint/2010/main" val="50832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vs</a:t>
            </a:r>
            <a:r>
              <a:rPr lang="en-US" baseline="0" dirty="0" smtClean="0"/>
              <a:t> negative.</a:t>
            </a:r>
          </a:p>
          <a:p>
            <a:r>
              <a:rPr lang="en-US" baseline="0" dirty="0" smtClean="0"/>
              <a:t>Also not all conflict resolvable so set situation up so that there is a </a:t>
            </a:r>
            <a:r>
              <a:rPr lang="en-US" baseline="0" dirty="0" err="1" smtClean="0"/>
              <a:t>postive</a:t>
            </a:r>
            <a:r>
              <a:rPr lang="en-US" baseline="0" dirty="0" smtClean="0"/>
              <a:t> ledger so conflict does not destroy the team.</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34</a:t>
            </a:fld>
            <a:endParaRPr lang="en-US"/>
          </a:p>
        </p:txBody>
      </p:sp>
    </p:spTree>
    <p:extLst>
      <p:ext uri="{BB962C8B-B14F-4D97-AF65-F5344CB8AC3E}">
        <p14:creationId xmlns:p14="http://schemas.microsoft.com/office/powerpoint/2010/main" val="418781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35</a:t>
            </a:fld>
            <a:endParaRPr lang="en-US"/>
          </a:p>
        </p:txBody>
      </p:sp>
    </p:spTree>
    <p:extLst>
      <p:ext uri="{BB962C8B-B14F-4D97-AF65-F5344CB8AC3E}">
        <p14:creationId xmlns:p14="http://schemas.microsoft.com/office/powerpoint/2010/main" val="171041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Conflict model from </a:t>
            </a:r>
            <a:r>
              <a:rPr lang="en-US" sz="1200" kern="1200" dirty="0" err="1" smtClean="0">
                <a:solidFill>
                  <a:schemeClr val="tx1"/>
                </a:solidFill>
                <a:latin typeface="+mn-lt"/>
                <a:ea typeface="+mn-ea"/>
                <a:cs typeface="+mn-cs"/>
              </a:rPr>
              <a:t>Lyssa</a:t>
            </a:r>
            <a:r>
              <a:rPr lang="en-US" sz="1200" kern="1200" dirty="0" smtClean="0">
                <a:solidFill>
                  <a:schemeClr val="tx1"/>
                </a:solidFill>
                <a:latin typeface="+mn-lt"/>
                <a:ea typeface="+mn-ea"/>
                <a:cs typeface="+mn-cs"/>
              </a:rPr>
              <a:t> Adkins</a:t>
            </a:r>
          </a:p>
          <a:p>
            <a:pPr marL="228600" indent="-228600">
              <a:buFont typeface="+mj-lt"/>
              <a:buAutoNum type="arabicPeriod"/>
            </a:pPr>
            <a:r>
              <a:rPr lang="en-US" sz="1200" kern="1200" dirty="0" smtClean="0">
                <a:solidFill>
                  <a:schemeClr val="tx1"/>
                </a:solidFill>
                <a:latin typeface="+mn-lt"/>
                <a:ea typeface="+mn-ea"/>
                <a:cs typeface="+mn-cs"/>
              </a:rPr>
              <a:t>Level 1: We have a problem to solve. Engages in conflict openly and constructively. More fact based. Hear things like “we have been here before” or “huh, I don't think you are hearing what I am saying.” Level of self management involved. This is the level of constructive disagreement, and this is actually good. We want teams to live here. </a:t>
            </a:r>
          </a:p>
          <a:p>
            <a:pPr marL="228600" indent="-228600">
              <a:buFont typeface="+mj-lt"/>
              <a:buAutoNum type="arabicPeriod"/>
            </a:pPr>
            <a:r>
              <a:rPr lang="en-US" sz="1200" kern="1200" dirty="0" smtClean="0">
                <a:solidFill>
                  <a:schemeClr val="tx1"/>
                </a:solidFill>
                <a:latin typeface="+mn-lt"/>
                <a:ea typeface="+mn-ea"/>
                <a:cs typeface="+mn-cs"/>
              </a:rPr>
              <a:t>Level 2: Disagreement. Self protection is as important as the problem. People playing things close to their chess assuming they will have to compromise. Good idea for buying a car; not so good for creating a product together. People start to blame. Start to protect themselves. Distancing themselves. Listen to what has not is not being said.</a:t>
            </a:r>
          </a:p>
          <a:p>
            <a:pPr marL="228600" indent="-228600">
              <a:buFont typeface="+mj-lt"/>
              <a:buAutoNum type="arabicPeriod"/>
            </a:pPr>
            <a:r>
              <a:rPr lang="en-US" sz="1200" kern="1200" dirty="0" smtClean="0">
                <a:solidFill>
                  <a:schemeClr val="tx1"/>
                </a:solidFill>
                <a:latin typeface="+mn-lt"/>
                <a:ea typeface="+mn-ea"/>
                <a:cs typeface="+mn-cs"/>
              </a:rPr>
              <a:t>Level 3: Contest. Distorted language emerges and real issues get lost. We all love contest and we will see that. We over generalize. We assume what others are thinking (“I know they are doing this because …”). We start feeling good about ourselves (“I always compromise for the good of the team”). Real issue doesn't matter any more.</a:t>
            </a:r>
          </a:p>
          <a:p>
            <a:pPr marL="228600" indent="-228600">
              <a:buFont typeface="+mj-lt"/>
              <a:buAutoNum type="arabicPeriod"/>
            </a:pPr>
            <a:r>
              <a:rPr lang="en-US" sz="1200" kern="1200" dirty="0" smtClean="0">
                <a:solidFill>
                  <a:schemeClr val="tx1"/>
                </a:solidFill>
                <a:latin typeface="+mn-lt"/>
                <a:ea typeface="+mn-ea"/>
                <a:cs typeface="+mn-cs"/>
              </a:rPr>
              <a:t>Level 4: Crusade. Language becomes </a:t>
            </a:r>
            <a:r>
              <a:rPr lang="en-US" sz="1200" kern="1200" dirty="0" err="1" smtClean="0">
                <a:solidFill>
                  <a:schemeClr val="tx1"/>
                </a:solidFill>
                <a:latin typeface="+mn-lt"/>
                <a:ea typeface="+mn-ea"/>
                <a:cs typeface="+mn-cs"/>
              </a:rPr>
              <a:t>idealogical</a:t>
            </a:r>
            <a:r>
              <a:rPr lang="en-US" sz="1200" kern="1200" dirty="0" smtClean="0">
                <a:solidFill>
                  <a:schemeClr val="tx1"/>
                </a:solidFill>
                <a:latin typeface="+mn-lt"/>
                <a:ea typeface="+mn-ea"/>
                <a:cs typeface="+mn-cs"/>
              </a:rPr>
              <a:t> and causes are born. Entreated in the ideas. Create factions. Language rife with ideology and principle and that “the other side will never change” and “we need people to do it this way.” Righteous attitude.</a:t>
            </a:r>
          </a:p>
          <a:p>
            <a:pPr marL="228600" indent="-228600">
              <a:buFont typeface="+mj-lt"/>
              <a:buAutoNum type="arabicPeriod"/>
            </a:pPr>
            <a:r>
              <a:rPr lang="en-US" sz="1200" kern="1200" dirty="0" smtClean="0">
                <a:solidFill>
                  <a:schemeClr val="tx1"/>
                </a:solidFill>
                <a:latin typeface="+mn-lt"/>
                <a:ea typeface="+mn-ea"/>
                <a:cs typeface="+mn-cs"/>
              </a:rPr>
              <a:t>Level 5: World war. Full on combat. Think “War Games” - WOPER (War Operations Research). Not enough that one side wins. Other side also has to lose. This where you see people trying to trip each other up, make them look bad. Private chat - resigned “its just my way or the high way”. All you can do is separate the combatants at this level.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Idea is that</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eams need to recognize the the level at and work to de-escalate to level one.</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36</a:t>
            </a:fld>
            <a:endParaRPr lang="en-US"/>
          </a:p>
        </p:txBody>
      </p:sp>
    </p:spTree>
    <p:extLst>
      <p:ext uri="{BB962C8B-B14F-4D97-AF65-F5344CB8AC3E}">
        <p14:creationId xmlns:p14="http://schemas.microsoft.com/office/powerpoint/2010/main" val="766485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people look: People often make snap judgments based on how people look and this effects how they interact with those people. An example of this is the reaction we have when we see someone who dresses differently such as how we respond to someone wearing a tie in a business meeting when the norm is something more casual.</a:t>
            </a:r>
          </a:p>
          <a:p>
            <a:r>
              <a:rPr lang="en-US" sz="1200" kern="1200" dirty="0" smtClean="0">
                <a:solidFill>
                  <a:schemeClr val="tx1"/>
                </a:solidFill>
                <a:latin typeface="+mn-lt"/>
                <a:ea typeface="+mn-ea"/>
                <a:cs typeface="+mn-cs"/>
              </a:rPr>
              <a:t>An interesting sample question to drive the discussion - “In your world, what do you notice first about others (dress, speech, demeanor)?”</a:t>
            </a:r>
          </a:p>
          <a:p>
            <a:r>
              <a:rPr lang="en-US" sz="1200" kern="1200" dirty="0" smtClean="0">
                <a:solidFill>
                  <a:schemeClr val="tx1"/>
                </a:solidFill>
                <a:latin typeface="+mn-lt"/>
                <a:ea typeface="+mn-ea"/>
                <a:cs typeface="+mn-cs"/>
              </a:rPr>
              <a:t>How people act: People will misjudge people based on their behavior. Something as simple as relative attitudes to turning up on time to a meeting, where one person thinks its OK to turn up 10 </a:t>
            </a:r>
            <a:r>
              <a:rPr lang="en-US" sz="1200" kern="1200" dirty="0" err="1" smtClean="0">
                <a:solidFill>
                  <a:schemeClr val="tx1"/>
                </a:solidFill>
                <a:latin typeface="+mn-lt"/>
                <a:ea typeface="+mn-ea"/>
                <a:cs typeface="+mn-cs"/>
              </a:rPr>
              <a:t>mins</a:t>
            </a:r>
            <a:r>
              <a:rPr lang="en-US" sz="1200" kern="1200" dirty="0" smtClean="0">
                <a:solidFill>
                  <a:schemeClr val="tx1"/>
                </a:solidFill>
                <a:latin typeface="+mn-lt"/>
                <a:ea typeface="+mn-ea"/>
                <a:cs typeface="+mn-cs"/>
              </a:rPr>
              <a:t> late, while another thinks that is the height of rudeness. </a:t>
            </a:r>
          </a:p>
          <a:p>
            <a:r>
              <a:rPr lang="en-US" sz="1200" kern="1200" dirty="0" smtClean="0">
                <a:solidFill>
                  <a:schemeClr val="tx1"/>
                </a:solidFill>
                <a:latin typeface="+mn-lt"/>
                <a:ea typeface="+mn-ea"/>
                <a:cs typeface="+mn-cs"/>
              </a:rPr>
              <a:t>An interesting sample question to drive the discussion – “In your world, are there consequences of being late or missing deadlines?”</a:t>
            </a:r>
          </a:p>
          <a:p>
            <a:r>
              <a:rPr lang="en-US" sz="1200" kern="1200" dirty="0" smtClean="0">
                <a:solidFill>
                  <a:schemeClr val="tx1"/>
                </a:solidFill>
                <a:latin typeface="+mn-lt"/>
                <a:ea typeface="+mn-ea"/>
                <a:cs typeface="+mn-cs"/>
              </a:rPr>
              <a:t>How people speak: People react to communication styles. For example the words “I’ll have that for you tomorrow” without the appropriate context is probably one of the most fraught statements people make (“is it tomorrow morning or tomorrow afternoon or really the day after tomorrow because I meant tomorrow afternoon but I know you won’t get to it in the afternoon so I have additional time”, “is it to some understood ‘done’ standard or is it a first draft”, </a:t>
            </a:r>
            <a:r>
              <a:rPr lang="en-US" sz="1200" kern="1200" dirty="0" err="1" smtClean="0">
                <a:solidFill>
                  <a:schemeClr val="tx1"/>
                </a:solidFill>
                <a:latin typeface="+mn-lt"/>
                <a:ea typeface="+mn-ea"/>
                <a:cs typeface="+mn-cs"/>
              </a:rPr>
              <a:t>etc</a:t>
            </a:r>
            <a:r>
              <a:rPr lang="en-US" sz="1200" kern="1200" dirty="0" smtClean="0">
                <a:solidFill>
                  <a:schemeClr val="tx1"/>
                </a:solidFill>
                <a:latin typeface="+mn-lt"/>
                <a:ea typeface="+mn-ea"/>
                <a:cs typeface="+mn-cs"/>
              </a:rPr>
              <a:t>). The problem is that is we don’t have common understanding of the words, then expectations cannot be met and trust is broken. Even simple words like “yes” can mean different things in different cultures and contexts.</a:t>
            </a:r>
          </a:p>
          <a:p>
            <a:r>
              <a:rPr lang="en-US" sz="1200" kern="1200" dirty="0" smtClean="0">
                <a:solidFill>
                  <a:schemeClr val="tx1"/>
                </a:solidFill>
                <a:latin typeface="+mn-lt"/>
                <a:ea typeface="+mn-ea"/>
                <a:cs typeface="+mn-cs"/>
              </a:rPr>
              <a:t>An interesting sample question to drive the discussion – “In your world, is unsolicited feedback welcome?”</a:t>
            </a:r>
          </a:p>
          <a:p>
            <a:r>
              <a:rPr lang="en-US" sz="1200" kern="1200" dirty="0" smtClean="0">
                <a:solidFill>
                  <a:schemeClr val="tx1"/>
                </a:solidFill>
                <a:latin typeface="+mn-lt"/>
                <a:ea typeface="+mn-ea"/>
                <a:cs typeface="+mn-cs"/>
              </a:rPr>
              <a:t>How people think: People have different approaches to problems. More introverted people work better when they have time to think about something, while extroverted people think by firing off the ideas of others. Both inputs are required but sometimes we don’t set the situation up so that people can work through it their own way.</a:t>
            </a:r>
          </a:p>
          <a:p>
            <a:r>
              <a:rPr lang="en-US" sz="1200" kern="1200" dirty="0" smtClean="0">
                <a:solidFill>
                  <a:schemeClr val="tx1"/>
                </a:solidFill>
                <a:latin typeface="+mn-lt"/>
                <a:ea typeface="+mn-ea"/>
                <a:cs typeface="+mn-cs"/>
              </a:rPr>
              <a:t>An interesting sample question to drive the discussion on how people think – “In your world, is uncertainty viewed as a threat or an opportunity?”</a:t>
            </a:r>
          </a:p>
          <a:p>
            <a:r>
              <a:rPr lang="en-US" sz="1200" kern="1200" dirty="0" smtClean="0">
                <a:solidFill>
                  <a:schemeClr val="tx1"/>
                </a:solidFill>
                <a:latin typeface="+mn-lt"/>
                <a:ea typeface="+mn-ea"/>
                <a:cs typeface="+mn-cs"/>
              </a:rPr>
              <a:t>How people feel: People have different levels of intensity and react differently emotionally to events. For example, a team I worked with had an ex-cheerleader as a manager but when the team heard what they thought of as “empty rah-rah words” from him, they thought him insincere and shallow where he thought he was being encouraging.</a:t>
            </a:r>
          </a:p>
          <a:p>
            <a:r>
              <a:rPr lang="en-US" sz="1200" kern="1200" dirty="0" smtClean="0">
                <a:solidFill>
                  <a:schemeClr val="tx1"/>
                </a:solidFill>
                <a:latin typeface="+mn-lt"/>
                <a:ea typeface="+mn-ea"/>
                <a:cs typeface="+mn-cs"/>
              </a:rPr>
              <a:t>An interesting sample question to drive the discussion – “In your world, what emotions (positive and negative) are acceptable and unacceptable to display in a business context?”</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37</a:t>
            </a:fld>
            <a:endParaRPr lang="en-US"/>
          </a:p>
        </p:txBody>
      </p:sp>
    </p:spTree>
    <p:extLst>
      <p:ext uri="{BB962C8B-B14F-4D97-AF65-F5344CB8AC3E}">
        <p14:creationId xmlns:p14="http://schemas.microsoft.com/office/powerpoint/2010/main" val="18432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conflict and people in conflict.</a:t>
            </a:r>
          </a:p>
          <a:p>
            <a:endParaRPr lang="en-US" dirty="0" smtClean="0"/>
          </a:p>
          <a:p>
            <a:r>
              <a:rPr lang="en-US" dirty="0" smtClean="0"/>
              <a:t>This is what leads us to think people are difficult. </a:t>
            </a:r>
          </a:p>
          <a:p>
            <a:endParaRPr lang="en-US" dirty="0" smtClean="0"/>
          </a:p>
          <a:p>
            <a:r>
              <a:rPr lang="en-US" dirty="0" smtClean="0"/>
              <a:t>Could have titled this presentation “Conflict</a:t>
            </a:r>
            <a:r>
              <a:rPr lang="en-US" baseline="0" dirty="0" smtClean="0"/>
              <a:t> Resolution” but there is a reason I didn’t do this. Actually there are 2 reasons.</a:t>
            </a:r>
          </a:p>
          <a:p>
            <a:endParaRPr lang="en-US" baseline="0" dirty="0" smtClean="0"/>
          </a:p>
          <a:p>
            <a:r>
              <a:rPr lang="en-US" baseline="0" dirty="0" smtClean="0"/>
              <a:t>The first is that this presentation would never have been accepted if I had of given it that title at this conference. No I am serious. If you have ever wondered what you need to do to get accepted at this Conference as a speaker, then you will note that a catchy title will really help. Marketing 101.</a:t>
            </a:r>
          </a:p>
          <a:p>
            <a:endParaRPr lang="en-US" baseline="0" dirty="0" smtClean="0"/>
          </a:p>
          <a:p>
            <a:r>
              <a:rPr lang="en-US" baseline="0" dirty="0" smtClean="0"/>
              <a:t>But the main reason that I gave it this title is that in fact I had a series of issues that I needed to work. When I first dove into the Agile approach the organization we were transforming was a software vendor who created applications for engineering the design, build and maintain large process facilities such as power plants, offshore oil rigs, chemical plants and so on. Now I have a personal theory that the personality of a software development shop will often reflect the personality of their customers and this is certainly true in this case. I want you to picture in your mind an example of a mechanical engineer, a process engineer, a chemical engineer a structural engineer </a:t>
            </a:r>
            <a:r>
              <a:rPr lang="is-IS" baseline="0" dirty="0" smtClean="0"/>
              <a:t>… and I just know this is the kind of people you are thinking of ...</a:t>
            </a:r>
            <a:endParaRPr lang="en-US" baseline="0" dirty="0" smtClean="0"/>
          </a:p>
        </p:txBody>
      </p:sp>
      <p:sp>
        <p:nvSpPr>
          <p:cNvPr id="4" name="Slide Number Placeholder 3"/>
          <p:cNvSpPr>
            <a:spLocks noGrp="1"/>
          </p:cNvSpPr>
          <p:nvPr>
            <p:ph type="sldNum" sz="quarter" idx="10"/>
          </p:nvPr>
        </p:nvSpPr>
        <p:spPr/>
        <p:txBody>
          <a:bodyPr/>
          <a:lstStyle/>
          <a:p>
            <a:fld id="{4566F3E4-DBA9-EE4F-A099-8115F3A7944D}" type="slidenum">
              <a:rPr lang="en-US" smtClean="0"/>
              <a:t>7</a:t>
            </a:fld>
            <a:endParaRPr lang="en-US"/>
          </a:p>
        </p:txBody>
      </p:sp>
    </p:spTree>
    <p:extLst>
      <p:ext uri="{BB962C8B-B14F-4D97-AF65-F5344CB8AC3E}">
        <p14:creationId xmlns:p14="http://schemas.microsoft.com/office/powerpoint/2010/main" val="12171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we go I’d like to leave you with this exercise.</a:t>
            </a:r>
            <a:r>
              <a:rPr lang="en-US" baseline="0" dirty="0" smtClean="0"/>
              <a:t> Before you start on the next urgent thing, before you go to the next meeting, please take a couple of minutes and write down what it is, as a result of this discussion, you are going to do next week?</a:t>
            </a:r>
            <a:endParaRPr lang="en-US" dirty="0" smtClean="0"/>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40</a:t>
            </a:fld>
            <a:endParaRPr lang="en-US"/>
          </a:p>
        </p:txBody>
      </p:sp>
    </p:spTree>
    <p:extLst>
      <p:ext uri="{BB962C8B-B14F-4D97-AF65-F5344CB8AC3E}">
        <p14:creationId xmlns:p14="http://schemas.microsoft.com/office/powerpoint/2010/main" val="26784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Expressive</a:t>
            </a:r>
            <a:r>
              <a:rPr lang="en-US" baseline="0" dirty="0" smtClean="0"/>
              <a:t> – out there</a:t>
            </a:r>
          </a:p>
          <a:p>
            <a:r>
              <a:rPr lang="en-US" baseline="0" dirty="0" smtClean="0"/>
              <a:t>Open and willing to deal with their feels</a:t>
            </a:r>
          </a:p>
          <a:p>
            <a:endParaRPr lang="en-US" baseline="0" dirty="0" smtClean="0"/>
          </a:p>
          <a:p>
            <a:r>
              <a:rPr lang="en-US" baseline="0" dirty="0" smtClean="0"/>
              <a:t>And I would argue that a lot of software folks are not either </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8</a:t>
            </a:fld>
            <a:endParaRPr lang="en-US"/>
          </a:p>
        </p:txBody>
      </p:sp>
    </p:spTree>
    <p:extLst>
      <p:ext uri="{BB962C8B-B14F-4D97-AF65-F5344CB8AC3E}">
        <p14:creationId xmlns:p14="http://schemas.microsoft.com/office/powerpoint/2010/main" val="179938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 a problem? Since 2008 in Toronto I’ve been going to Agile Conferences and one of my interests, obviously was to help people deal</a:t>
            </a:r>
            <a:r>
              <a:rPr lang="en-US" baseline="0" dirty="0" smtClean="0"/>
              <a:t> with the problems they encountered as they changed the way they worked. You see, like many of you, we were moving from a waterfall model to an agile / Scrum approach. And there were a lot of changes.</a:t>
            </a:r>
          </a:p>
          <a:p>
            <a:endParaRPr lang="en-US" baseline="0" dirty="0" smtClean="0"/>
          </a:p>
          <a:p>
            <a:r>
              <a:rPr lang="en-US" baseline="0" dirty="0" smtClean="0"/>
              <a:t>But perhaps one of the biggest changes our people had to go through was to move onto a team in a co-located space. Why was this an issue? While people used to work together on something, this was a very different context. They used to have offices or cubicles and they could set these up as they saw fit and control the level of interaction they had with others. Email as a norm for communication meant that if you had a problem you often actually didn’t have to actually deal with people you had a conflict with directly. You could just snipe from the side and gripe with the co-workers you actually liked about the problems you were having with “those people”</a:t>
            </a:r>
          </a:p>
          <a:p>
            <a:endParaRPr lang="en-US" baseline="0" dirty="0" smtClean="0"/>
          </a:p>
          <a:p>
            <a:r>
              <a:rPr lang="en-US" baseline="0" dirty="0" smtClean="0"/>
              <a:t>Now we put all these people in a common room so they can collaborate. We are working “knowledge” issues, and the one characteristic of this type of work is that there often are multiple solutions to just about any problem, and also typically no “best” solution at any given time. In order to achieve a common goal they have to rely on each other, something they have not had to do to this extent in the past.</a:t>
            </a:r>
          </a:p>
          <a:p>
            <a:endParaRPr lang="en-US" baseline="0" dirty="0" smtClean="0"/>
          </a:p>
          <a:p>
            <a:r>
              <a:rPr lang="en-US" baseline="0" dirty="0" smtClean="0"/>
              <a:t>So lets see we now have </a:t>
            </a:r>
            <a:r>
              <a:rPr lang="en-US" sz="1200" kern="1200" baseline="0" dirty="0" smtClean="0">
                <a:solidFill>
                  <a:schemeClr val="tx1"/>
                </a:solidFill>
                <a:latin typeface="+mn-lt"/>
                <a:ea typeface="+mn-ea"/>
                <a:cs typeface="+mn-cs"/>
              </a:rPr>
              <a:t>p</a:t>
            </a:r>
            <a:r>
              <a:rPr lang="en-US" sz="1200" kern="1200" dirty="0" smtClean="0">
                <a:solidFill>
                  <a:schemeClr val="tx1"/>
                </a:solidFill>
                <a:latin typeface="+mn-lt"/>
                <a:ea typeface="+mn-ea"/>
                <a:cs typeface="+mn-cs"/>
              </a:rPr>
              <a:t>eople in a creative endeavor, who have to rely on each other to get something done and there is no right answer and who are</a:t>
            </a:r>
            <a:r>
              <a:rPr lang="en-US" sz="1200" kern="1200" baseline="0" dirty="0" smtClean="0">
                <a:solidFill>
                  <a:schemeClr val="tx1"/>
                </a:solidFill>
                <a:latin typeface="+mn-lt"/>
                <a:ea typeface="+mn-ea"/>
                <a:cs typeface="+mn-cs"/>
              </a:rPr>
              <a:t> not used to this level of collaboration. What could possibly go wrong?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at these conferences I would pay a lot of attention to pitches that would help address these conflict issues on teams. I would listen to ideas based on psychology, sociology, economics </a:t>
            </a:r>
            <a:r>
              <a:rPr lang="en-US" sz="1200" kern="1200" baseline="0" dirty="0" err="1" smtClean="0">
                <a:solidFill>
                  <a:schemeClr val="tx1"/>
                </a:solidFill>
                <a:latin typeface="+mn-lt"/>
                <a:ea typeface="+mn-ea"/>
                <a:cs typeface="+mn-cs"/>
              </a:rPr>
              <a:t>etc</a:t>
            </a:r>
            <a:r>
              <a:rPr lang="en-US" sz="1200" kern="1200" baseline="0" dirty="0" smtClean="0">
                <a:solidFill>
                  <a:schemeClr val="tx1"/>
                </a:solidFill>
                <a:latin typeface="+mn-lt"/>
                <a:ea typeface="+mn-ea"/>
                <a:cs typeface="+mn-cs"/>
              </a:rPr>
              <a:t> or hear about how to use </a:t>
            </a:r>
            <a:r>
              <a:rPr lang="en-US" sz="1200" kern="1200" baseline="0" dirty="0" err="1" smtClean="0">
                <a:solidFill>
                  <a:schemeClr val="tx1"/>
                </a:solidFill>
                <a:latin typeface="+mn-lt"/>
                <a:ea typeface="+mn-ea"/>
                <a:cs typeface="+mn-cs"/>
              </a:rPr>
              <a:t>improv</a:t>
            </a:r>
            <a:r>
              <a:rPr lang="en-US" sz="1200" kern="1200" baseline="0" dirty="0" smtClean="0">
                <a:solidFill>
                  <a:schemeClr val="tx1"/>
                </a:solidFill>
                <a:latin typeface="+mn-lt"/>
                <a:ea typeface="+mn-ea"/>
                <a:cs typeface="+mn-cs"/>
              </a:rPr>
              <a:t> or games to improve collaboration. I would then take these ideas back with me and, as situations arose, work some of these techniques into the solution.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picture, while from a marriage guidance counsellor session, is a pretty good indicator of some of these things I saw. On the right you get the guy saying nothing, smirking. On the left you have the woman talking to the the counselor legs crossed away from the guy, making a point. And over it all is the counselor, somehow seen as above the people. The expectation from the people seems to be that the counselor is somehow going to “decide” in favor of one or the other party.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OK so I am generalizing, but this what it felt like to me – one on one, with small groups, in teams across all levels of the organization. In particular I was seeing a lot of resistance and felt as a result that there had to be a better way. </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9</a:t>
            </a:fld>
            <a:endParaRPr lang="en-US"/>
          </a:p>
        </p:txBody>
      </p:sp>
    </p:spTree>
    <p:extLst>
      <p:ext uri="{BB962C8B-B14F-4D97-AF65-F5344CB8AC3E}">
        <p14:creationId xmlns:p14="http://schemas.microsoft.com/office/powerpoint/2010/main" val="133323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minute, I’ll give you some</a:t>
            </a:r>
            <a:r>
              <a:rPr lang="en-US" baseline="0" dirty="0" smtClean="0"/>
              <a:t> examples of where the results we not “good” but before we get into this a couple of words of warning, and some assumptions.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Firstly some assumptions.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Probably the biggest assumption here is that this is an introductory session aimed at practices and approaches, with a little bit of theory based on my reading thrown in. If you are a professional coach, facilitator or mediator, then believe me when I tell you that you are probably not going to pick up a lot of material in this session. Rather this session is aimed at developing new ideas and practices that might be applicable in your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if you are one of those professionals unless you are here to heckle (and by all means, feel free) then I recommend you find another session. That means you </a:t>
            </a:r>
            <a:r>
              <a:rPr lang="is-I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Secondly I am operating from a base assumption of how I see people at work. My assumption is this – “People do not come to work with the sole intention of pissing me off.” Over the years I’ve found it so easy to say that the reason this went wrong, or there was a problem was because “you did this” and, more importantly “you did it intentionally to piss me off or to otherwise score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Now that does not mean that everyone gets a free pass. I am a big believer in the “no arsehole” rule. In my experience there are a small number of people that really jus jerks. Before we went through the transition to agile, these people were also often seen as the heros of the organization. But as we moved into agile the behaviors that made them successful in the past did not translate. People put up with them because “if we los this person, we won’t be successful.” The reaility was that they were often seen to be successful because they had pushed others down, or the heroics were required because the person didn’t help out when the situation could have been addressed more naturally. In general you will find that these people do not survive an agile approach. Being proactive about removing these people will save yourself a lot of hassle.</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An eample. During the transformation to agile one team I worked with was seen by management is weak, not producing, poor. The Scrum Master on the team blamed the team, saying that they wouldn’t do Scrum, wouldn’t listen to him, wouldn’t work together and so on. Now previously the Scrum Master was seen as a hero – the person who managed to get the most unbelievable things done, especially during a crisis. So the natural suspicion was that there was a problem with the team. I was asked to look in on the issue.</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The reality was very different. The team were collaborting very well, although not by producing any deliverables. They were working to get rid of the Scrum Master. You see from the team’s perspective the Scrum Master kept on trying to tell them what to do, changed his mind frequently, took credit for the work of the team, and encouraged back-stabbing amongst team members. </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Needless to say we found another position for the Scrum Master, one where he could be more an individual contributor. And also in the very next Sprint, the team was able to make and meet a series of commitments, and the customers (external) was very happy.</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So this discussion is not about that small group of folks that are simply arseholes.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10</a:t>
            </a:fld>
            <a:endParaRPr lang="en-US"/>
          </a:p>
        </p:txBody>
      </p:sp>
    </p:spTree>
    <p:extLst>
      <p:ext uri="{BB962C8B-B14F-4D97-AF65-F5344CB8AC3E}">
        <p14:creationId xmlns:p14="http://schemas.microsoft.com/office/powerpoint/2010/main" val="175522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 warnings.</a:t>
            </a:r>
            <a:r>
              <a:rPr lang="en-US" baseline="0" dirty="0" smtClean="0"/>
              <a:t> </a:t>
            </a:r>
          </a:p>
          <a:p>
            <a:endParaRPr lang="en-US" dirty="0" smtClean="0"/>
          </a:p>
          <a:p>
            <a:r>
              <a:rPr lang="en-US" dirty="0" smtClean="0"/>
              <a:t>Firstly,</a:t>
            </a:r>
            <a:r>
              <a:rPr lang="en-US" baseline="0" dirty="0" smtClean="0"/>
              <a:t> I am not a trained psychologist or a marriage guidance counselor for that matter. As said, </a:t>
            </a:r>
            <a:r>
              <a:rPr lang="en-US" dirty="0" smtClean="0"/>
              <a:t>I have an interest spurred on because of the business problems</a:t>
            </a:r>
            <a:r>
              <a:rPr lang="en-US" baseline="0" dirty="0" smtClean="0"/>
              <a:t> we were facing</a:t>
            </a:r>
            <a:r>
              <a:rPr lang="en-US" dirty="0" smtClean="0"/>
              <a:t>,</a:t>
            </a:r>
            <a:r>
              <a:rPr lang="en-US" baseline="0" dirty="0" smtClean="0"/>
              <a:t> read a lot and have experienced more, but this is not going to be a scientific treatise on how to deal with conflict.</a:t>
            </a:r>
          </a:p>
          <a:p>
            <a:endParaRPr lang="en-US" baseline="0" dirty="0" smtClean="0"/>
          </a:p>
          <a:p>
            <a:r>
              <a:rPr lang="en-US" baseline="0" dirty="0" smtClean="0"/>
              <a:t>Second, you need to understand that “there will be conflict”. Some conflict is good – when we are working to solve a problem based on the issues and data and not based on how we </a:t>
            </a:r>
            <a:r>
              <a:rPr lang="en-US" baseline="0" dirty="0" err="1" smtClean="0"/>
              <a:t>percive</a:t>
            </a:r>
            <a:r>
              <a:rPr lang="en-US" baseline="0" dirty="0" smtClean="0"/>
              <a:t> people then conflict will often help us produce better solutions than anything we could have some up with by ourselves. In fact, a hallmark of successful teams is that they have constructive conflict. No this session is more about “problem” conflict. </a:t>
            </a:r>
          </a:p>
          <a:p>
            <a:endParaRPr lang="en-US" baseline="0" dirty="0" smtClean="0"/>
          </a:p>
          <a:p>
            <a:r>
              <a:rPr lang="en-US" baseline="0" dirty="0" smtClean="0"/>
              <a:t>You should also understand that a lot of conflict is never going to be resolved. </a:t>
            </a:r>
            <a:r>
              <a:rPr lang="en-US" sz="1200" kern="1200" dirty="0" smtClean="0">
                <a:solidFill>
                  <a:schemeClr val="tx1"/>
                </a:solidFill>
                <a:latin typeface="+mn-lt"/>
                <a:ea typeface="+mn-ea"/>
                <a:cs typeface="+mn-cs"/>
              </a:rPr>
              <a:t>John </a:t>
            </a:r>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 researcher interested in understanding how marriage relationships work, </a:t>
            </a:r>
            <a:r>
              <a:rPr lang="en-US" sz="1200" kern="1200" dirty="0" smtClean="0">
                <a:solidFill>
                  <a:schemeClr val="tx1"/>
                </a:solidFill>
                <a:latin typeface="+mn-lt"/>
                <a:ea typeface="+mn-ea"/>
                <a:cs typeface="+mn-cs"/>
              </a:rPr>
              <a:t>found that most relationship problems (69%) never get resolved but are “perpetual” problems based on personality differences between partners. Now if you are thinking that “marriage</a:t>
            </a:r>
            <a:r>
              <a:rPr lang="en-US" sz="1200" kern="1200" baseline="0" dirty="0" smtClean="0">
                <a:solidFill>
                  <a:schemeClr val="tx1"/>
                </a:solidFill>
                <a:latin typeface="+mn-lt"/>
                <a:ea typeface="+mn-ea"/>
                <a:cs typeface="+mn-cs"/>
              </a:rPr>
              <a:t> research” doesn’t really apply to a team, think again. I’ve found that great teams are very intimate groups of people. They know a lot about each other and operate like an family living under one roof in many ways. If you’ve ever been involved with a successful team that got pulled apart then you know what I am talking about (this is a great way to piss people off).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What this means is that there is no way to “resolve” all conflict. The key thing to do is to minimize the bad effect of conflict, while leveraging the positive results.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And finally, this is not a dig at professional marriage guidance counselors. As part of the preparation for this session, I posted a request on social media asking for stories and approaches I could use to fill out the experience. There was a lot of good advice (although not a lot of stories). There was also a bunch of, shall we say, less helpful stuff with people saying things like “you just don’t understand marriage guidance” and “you just don’t know how to apply the techniques”.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All this is probably true, but that</a:t>
            </a:r>
            <a:r>
              <a:rPr lang="uk-UA"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s the reason for this session. And you may be wondering about the picture. This is a picture of my mum. She was a marriage guidance counselor </a:t>
            </a:r>
            <a:r>
              <a:rPr lang="is-IS"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11</a:t>
            </a:fld>
            <a:endParaRPr lang="en-US"/>
          </a:p>
        </p:txBody>
      </p:sp>
    </p:spTree>
    <p:extLst>
      <p:ext uri="{BB962C8B-B14F-4D97-AF65-F5344CB8AC3E}">
        <p14:creationId xmlns:p14="http://schemas.microsoft.com/office/powerpoint/2010/main" val="125691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general</a:t>
            </a:r>
            <a:r>
              <a:rPr lang="en-US" baseline="0" dirty="0" smtClean="0"/>
              <a:t> advice that when working with difficult situations your should repeat back to people what they are saying. The idea is that you actively listen to what people are saying, and can confirm understand by doing this. The advice is to start the conversation with “I think that you said </a:t>
            </a:r>
            <a:r>
              <a:rPr lang="is-IS" baseline="0" dirty="0" smtClean="0"/>
              <a:t>…” and then repeat / rephrase the discussion.</a:t>
            </a:r>
          </a:p>
          <a:p>
            <a:endParaRPr lang="is-IS" baseline="0" dirty="0" smtClean="0"/>
          </a:p>
          <a:p>
            <a:r>
              <a:rPr lang="is-IS" baseline="0" dirty="0" smtClean="0"/>
              <a:t>Sounds like good advice, right? And it is. But the problem I found is that many folks I am dealing with have read the same books I have, and have have been to the same conflict resolution classes. And so when you start a sentence this way many people become defensive. I think its because they feel it is somehow not genuine or that you are trying to manipulate the situation.</a:t>
            </a:r>
          </a:p>
          <a:p>
            <a:endParaRPr lang="is-IS" baseline="0" dirty="0" smtClean="0"/>
          </a:p>
          <a:p>
            <a:r>
              <a:rPr lang="is-IS" baseline="0" dirty="0" smtClean="0"/>
              <a:t>So an example. I was working with a team who had just gone through the process of setting up a Scrum team. During subsequent weeks an issue developed on the team about different approaches to dealing with technical debt and I was asked to come in and assist the discussion. As the meeting went along, you could see the lines being drawn. You could see that some of the comments started to get personal. </a:t>
            </a:r>
          </a:p>
          <a:p>
            <a:endParaRPr lang="is-IS" baseline="0" dirty="0" smtClean="0"/>
          </a:p>
          <a:p>
            <a:r>
              <a:rPr lang="is-IS" baseline="0" dirty="0" smtClean="0"/>
              <a:t>So I decided it would be a good time to help them through this. “I think that you said that our approach to technical debt should be to ask the Product Owner to increase his investment allocation so you can write ‘technical debt’ stories. </a:t>
            </a:r>
          </a:p>
          <a:p>
            <a:endParaRPr lang="is-IS" baseline="0" dirty="0" smtClean="0"/>
          </a:p>
          <a:p>
            <a:r>
              <a:rPr lang="is-IS" baseline="0" dirty="0" smtClean="0"/>
              <a:t>OK so not my finest moment. Not only was I stating the obvious, something that didn’t really need to be interpreted, but by prefacing it with “I think ...” the team just assumed I’d gone into “facilitation mode” and so wasn’t worth listening to. I would have been better off just listing the positions on a board and starting a discussion about the pros and cons of each approach. But that time had already passed and while I might be able to do other work with that team, that team had thrown the “bozo bit” on me and I was not seen as a useful part of the solution.</a:t>
            </a:r>
          </a:p>
          <a:p>
            <a:endParaRPr lang="is-IS" baseline="0" dirty="0" smtClean="0"/>
          </a:p>
          <a:p>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13</a:t>
            </a:fld>
            <a:endParaRPr lang="en-US"/>
          </a:p>
        </p:txBody>
      </p:sp>
    </p:spTree>
    <p:extLst>
      <p:ext uri="{BB962C8B-B14F-4D97-AF65-F5344CB8AC3E}">
        <p14:creationId xmlns:p14="http://schemas.microsoft.com/office/powerpoint/2010/main" val="196428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so I am using a four letter word starting with “F”. “Feel” and its related “Feelings”.</a:t>
            </a:r>
          </a:p>
          <a:p>
            <a:endParaRPr lang="en-US" baseline="0" dirty="0" smtClean="0"/>
          </a:p>
          <a:p>
            <a:r>
              <a:rPr lang="en-US" baseline="0" dirty="0" smtClean="0"/>
              <a:t>The advise that I am talking about here is when you have an issue with something that some does, rather than saying something like “stop doing that” with the implied “you idiot” at the end, you say something like “I feel this way when you do this.”</a:t>
            </a:r>
          </a:p>
          <a:p>
            <a:endParaRPr lang="en-US" baseline="0" dirty="0" smtClean="0"/>
          </a:p>
          <a:p>
            <a:r>
              <a:rPr lang="en-US" baseline="0" dirty="0" smtClean="0"/>
              <a:t>One place I worked we had a person on the team who would never turn up to team meetings on time, starting with the Daily Scrum. The situation had been going on for some time. The early team jokes had a hint of resentment and almost bitterness as time went on and so it was clearly effecting the sprint of the team.</a:t>
            </a:r>
          </a:p>
          <a:p>
            <a:endParaRPr lang="en-US" baseline="0" dirty="0" smtClean="0"/>
          </a:p>
          <a:p>
            <a:r>
              <a:rPr lang="en-US" baseline="0" dirty="0" smtClean="0"/>
              <a:t>It fell to me as Scrum Master to work the issue. I did not want to call out the issue in public so set up some one-on-one time. A preamble and then I said “I feel like you do not respect my time when you do not turn up to meetings on time.” </a:t>
            </a:r>
          </a:p>
          <a:p>
            <a:endParaRPr lang="en-US" baseline="0" dirty="0" smtClean="0"/>
          </a:p>
          <a:p>
            <a:r>
              <a:rPr lang="en-US" baseline="0" dirty="0" smtClean="0"/>
              <a:t>This guy taught me something. His response was “why don’t you just tell me you want to talk about time discipline?” I was lucky. We was older, sure of himself. The problem was though that it was also a tactic to potentially derail the purpose of the discussion as, in fact, we spent time getting past the “I feel” gambit. </a:t>
            </a:r>
          </a:p>
          <a:p>
            <a:endParaRPr lang="en-US" baseline="0" dirty="0" smtClean="0"/>
          </a:p>
          <a:p>
            <a:r>
              <a:rPr lang="en-US" baseline="0" dirty="0" smtClean="0"/>
              <a:t>While this is a more specific example, and I was lucky in terms of person I was working with I have seen the “I feel” approach really get people’s defenses up even more so than the “I think this is what you said”.</a:t>
            </a:r>
          </a:p>
        </p:txBody>
      </p:sp>
      <p:sp>
        <p:nvSpPr>
          <p:cNvPr id="4" name="Slide Number Placeholder 3"/>
          <p:cNvSpPr>
            <a:spLocks noGrp="1"/>
          </p:cNvSpPr>
          <p:nvPr>
            <p:ph type="sldNum" sz="quarter" idx="10"/>
          </p:nvPr>
        </p:nvSpPr>
        <p:spPr/>
        <p:txBody>
          <a:bodyPr/>
          <a:lstStyle/>
          <a:p>
            <a:fld id="{4566F3E4-DBA9-EE4F-A099-8115F3A7944D}" type="slidenum">
              <a:rPr lang="en-US" smtClean="0"/>
              <a:t>14</a:t>
            </a:fld>
            <a:endParaRPr lang="en-US"/>
          </a:p>
        </p:txBody>
      </p:sp>
    </p:spTree>
    <p:extLst>
      <p:ext uri="{BB962C8B-B14F-4D97-AF65-F5344CB8AC3E}">
        <p14:creationId xmlns:p14="http://schemas.microsoft.com/office/powerpoint/2010/main" val="1702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F992FA-0E0C-0A40-80CE-FC584BC8F541}"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9119B-B62F-1241-AA0B-72855C1F48E6}" type="datetime1">
              <a:rPr lang="en-US" smtClean="0"/>
              <a:t>7/15/16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C22B-0E6C-2144-9434-6B5798F0A8E6}" type="datetime1">
              <a:rPr lang="en-US" smtClean="0"/>
              <a:t>7/15/16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8AA6C-8F41-244D-932E-718F277E2A7E}" type="datetime1">
              <a:rPr lang="en-US" smtClean="0"/>
              <a:t>7/15/16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8A0EA-6A2E-B446-B569-99ABC33364BB}" type="datetime1">
              <a:rPr lang="en-US" smtClean="0"/>
              <a:t>7/15/16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74" y="-4358"/>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169578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364121"/>
            <a:ext cx="3298976" cy="342708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1348" y="169578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364119"/>
            <a:ext cx="3303351" cy="342708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1467" y="169578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364119"/>
            <a:ext cx="3304928" cy="342708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80FAD47-36E0-744F-B3A4-86EFCD4C65C7}" type="datetime1">
              <a:rPr lang="en-US" smtClean="0"/>
              <a:t>7/15/16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74" y="0"/>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2363" y="3392064"/>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17359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100397"/>
            <a:ext cx="3296409" cy="169080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1348" y="3392064"/>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17359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100398"/>
            <a:ext cx="3303352" cy="16908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1887" y="3392064"/>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17359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100398"/>
            <a:ext cx="3305053" cy="16908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F8A3331-4548-9146-A89B-5315007BE2D8}" type="datetime1">
              <a:rPr lang="en-US" smtClean="0"/>
              <a:t>7/15/16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1711235"/>
            <a:ext cx="10364452" cy="4079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F2C524-30C8-BD41-8E97-75EE4994C3C8}"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D98D8-D2D3-124A-8967-3E1514E06970}"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78" name="Text Placeholder 77"/>
          <p:cNvSpPr>
            <a:spLocks noGrp="1"/>
          </p:cNvSpPr>
          <p:nvPr>
            <p:ph type="body" sz="quarter" idx="10" hasCustomPrompt="1"/>
          </p:nvPr>
        </p:nvSpPr>
        <p:spPr>
          <a:xfrm>
            <a:off x="463551" y="692150"/>
            <a:ext cx="11277600" cy="4364038"/>
          </a:xfrm>
          <a:prstGeom prst="rect">
            <a:avLst/>
          </a:prstGeom>
        </p:spPr>
        <p:txBody>
          <a:bodyPr vert="horz" anchor="ctr"/>
          <a:lstStyle>
            <a:lvl1pPr marL="0" indent="0">
              <a:buNone/>
              <a:defRPr sz="48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“This is an example of a quotation slide. Paste your quote here between the quotation marks.”</a:t>
            </a:r>
            <a:endParaRPr lang="en-US" dirty="0"/>
          </a:p>
        </p:txBody>
      </p:sp>
      <p:sp>
        <p:nvSpPr>
          <p:cNvPr id="80" name="Text Placeholder 79"/>
          <p:cNvSpPr>
            <a:spLocks noGrp="1"/>
          </p:cNvSpPr>
          <p:nvPr>
            <p:ph type="body" sz="quarter" idx="11" hasCustomPrompt="1"/>
          </p:nvPr>
        </p:nvSpPr>
        <p:spPr>
          <a:xfrm>
            <a:off x="463551" y="5056189"/>
            <a:ext cx="11277600" cy="1455737"/>
          </a:xfrm>
          <a:prstGeom prst="rect">
            <a:avLst/>
          </a:prstGeom>
        </p:spPr>
        <p:txBody>
          <a:bodyPr vert="horz"/>
          <a:lstStyle>
            <a:lvl1pPr marL="0" indent="0" algn="r">
              <a:buNone/>
              <a:defRPr sz="2000" b="1" baseline="0">
                <a:solidFill>
                  <a:schemeClr val="accent5"/>
                </a:solidFill>
              </a:defRPr>
            </a:lvl1pPr>
            <a:lvl2pPr marL="457200" indent="0">
              <a:buNone/>
              <a:defRPr b="1">
                <a:solidFill>
                  <a:schemeClr val="accent5"/>
                </a:solidFill>
              </a:defRPr>
            </a:lvl2pPr>
            <a:lvl3pPr marL="914400" indent="0">
              <a:buNone/>
              <a:defRPr b="1">
                <a:solidFill>
                  <a:schemeClr val="accent5"/>
                </a:solidFill>
              </a:defRPr>
            </a:lvl3pPr>
            <a:lvl4pPr marL="1371600" indent="0">
              <a:buNone/>
              <a:defRPr b="1">
                <a:solidFill>
                  <a:schemeClr val="accent5"/>
                </a:solidFill>
              </a:defRPr>
            </a:lvl4pPr>
            <a:lvl5pPr marL="1828800" indent="0">
              <a:buNone/>
              <a:defRPr b="1">
                <a:solidFill>
                  <a:schemeClr val="accent5"/>
                </a:solidFill>
              </a:defRPr>
            </a:lvl5pPr>
          </a:lstStyle>
          <a:p>
            <a:pPr lvl="0"/>
            <a:r>
              <a:rPr lang="en-US" dirty="0" smtClean="0"/>
              <a:t>— Quote Speaker</a:t>
            </a:r>
            <a:endParaRPr lang="en-US" dirty="0"/>
          </a:p>
        </p:txBody>
      </p:sp>
      <p:pic>
        <p:nvPicPr>
          <p:cNvPr id="81" name="Picture 8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9604" y="113519"/>
            <a:ext cx="3891968" cy="708145"/>
          </a:xfrm>
          <a:prstGeom prst="rect">
            <a:avLst/>
          </a:prstGeom>
        </p:spPr>
      </p:pic>
      <p:sp>
        <p:nvSpPr>
          <p:cNvPr id="82" name="Date Placeholder 3"/>
          <p:cNvSpPr>
            <a:spLocks noGrp="1"/>
          </p:cNvSpPr>
          <p:nvPr>
            <p:ph type="dt" sz="half" idx="2"/>
          </p:nvPr>
        </p:nvSpPr>
        <p:spPr>
          <a:xfrm>
            <a:off x="462611" y="6582440"/>
            <a:ext cx="2194560" cy="278070"/>
          </a:xfrm>
          <a:prstGeom prst="rect">
            <a:avLst/>
          </a:prstGeom>
        </p:spPr>
        <p:txBody>
          <a:bodyPr vert="horz" lIns="91440" tIns="45720" rIns="91440" bIns="45720" rtlCol="0" anchor="ctr"/>
          <a:lstStyle>
            <a:lvl1pPr algn="l">
              <a:defRPr sz="1050">
                <a:solidFill>
                  <a:schemeClr val="bg1"/>
                </a:solidFill>
              </a:defRPr>
            </a:lvl1pPr>
          </a:lstStyle>
          <a:p>
            <a:fld id="{4DE2D9F4-33F1-E245-8A98-E19999F3A0BC}" type="datetime1">
              <a:rPr lang="en-US" smtClean="0"/>
              <a:t>7/15/16</a:t>
            </a:fld>
            <a:endParaRPr lang="en-US" dirty="0"/>
          </a:p>
        </p:txBody>
      </p:sp>
      <p:sp>
        <p:nvSpPr>
          <p:cNvPr id="83" name="Footer Placeholder 4"/>
          <p:cNvSpPr>
            <a:spLocks noGrp="1"/>
          </p:cNvSpPr>
          <p:nvPr>
            <p:ph type="ftr" sz="quarter" idx="3"/>
          </p:nvPr>
        </p:nvSpPr>
        <p:spPr>
          <a:xfrm>
            <a:off x="2779091" y="6582440"/>
            <a:ext cx="6644640" cy="275560"/>
          </a:xfrm>
          <a:prstGeom prst="rect">
            <a:avLst/>
          </a:prstGeom>
        </p:spPr>
        <p:txBody>
          <a:bodyPr vert="horz" lIns="91440" tIns="45720" rIns="91440" bIns="45720" rtlCol="0" anchor="ctr"/>
          <a:lstStyle>
            <a:lvl1pPr algn="ctr">
              <a:defRPr sz="1050">
                <a:solidFill>
                  <a:schemeClr val="bg1"/>
                </a:solidFill>
              </a:defRPr>
            </a:lvl1pPr>
          </a:lstStyle>
          <a:p>
            <a:r>
              <a:rPr lang="en-US" smtClean="0"/>
              <a:t>2016 © Focussed Agile LLC</a:t>
            </a:r>
            <a:endParaRPr lang="en-US" dirty="0"/>
          </a:p>
        </p:txBody>
      </p:sp>
      <p:sp>
        <p:nvSpPr>
          <p:cNvPr id="84" name="Slide Number Placeholder 5"/>
          <p:cNvSpPr>
            <a:spLocks noGrp="1"/>
          </p:cNvSpPr>
          <p:nvPr>
            <p:ph type="sldNum" sz="quarter" idx="4"/>
          </p:nvPr>
        </p:nvSpPr>
        <p:spPr>
          <a:xfrm>
            <a:off x="9519526" y="6582440"/>
            <a:ext cx="2220685" cy="275560"/>
          </a:xfrm>
          <a:prstGeom prst="rect">
            <a:avLst/>
          </a:prstGeom>
        </p:spPr>
        <p:txBody>
          <a:bodyPr vert="horz" lIns="91440" tIns="45720" rIns="91440" bIns="45720" rtlCol="0" anchor="ctr"/>
          <a:lstStyle>
            <a:lvl1pPr algn="r">
              <a:defRPr sz="1050">
                <a:solidFill>
                  <a:schemeClr val="bg1"/>
                </a:solidFill>
              </a:defRPr>
            </a:lvl1pPr>
          </a:lstStyle>
          <a:p>
            <a:fld id="{268847C4-C4B9-5E4F-B35E-1BBAE221F721}" type="slidenum">
              <a:rPr lang="en-US" smtClean="0"/>
              <a:pPr/>
              <a:t>‹#›</a:t>
            </a:fld>
            <a:endParaRPr lang="en-US" dirty="0"/>
          </a:p>
        </p:txBody>
      </p:sp>
    </p:spTree>
    <p:extLst>
      <p:ext uri="{BB962C8B-B14F-4D97-AF65-F5344CB8AC3E}">
        <p14:creationId xmlns:p14="http://schemas.microsoft.com/office/powerpoint/2010/main" val="145996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67587" y="2600362"/>
            <a:ext cx="11272624" cy="1657279"/>
          </a:xfrm>
          <a:prstGeom prst="rect">
            <a:avLst/>
          </a:prstGeom>
        </p:spPr>
        <p:txBody>
          <a:bodyPr anchor="ctr"/>
          <a:lstStyle>
            <a:lvl1pPr algn="l">
              <a:defRPr sz="3600" b="1" baseline="0">
                <a:solidFill>
                  <a:schemeClr val="bg1"/>
                </a:solidFill>
              </a:defRPr>
            </a:lvl1pPr>
          </a:lstStyle>
          <a:p>
            <a:r>
              <a:rPr lang="en-US" dirty="0" smtClean="0"/>
              <a:t>Section Header</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9604" y="113519"/>
            <a:ext cx="3891968" cy="708145"/>
          </a:xfrm>
          <a:prstGeom prst="rect">
            <a:avLst/>
          </a:prstGeom>
        </p:spPr>
      </p:pic>
      <p:pic>
        <p:nvPicPr>
          <p:cNvPr id="10" name="Picture 9"/>
          <p:cNvPicPr>
            <a:picLocks noChangeAspect="1"/>
          </p:cNvPicPr>
          <p:nvPr userDrawn="1"/>
        </p:nvPicPr>
        <p:blipFill>
          <a:blip r:embed="rId3"/>
          <a:stretch>
            <a:fillRect/>
          </a:stretch>
        </p:blipFill>
        <p:spPr>
          <a:xfrm>
            <a:off x="6801754" y="6228669"/>
            <a:ext cx="4928332" cy="347959"/>
          </a:xfrm>
          <a:prstGeom prst="rect">
            <a:avLst/>
          </a:prstGeom>
        </p:spPr>
      </p:pic>
    </p:spTree>
    <p:extLst>
      <p:ext uri="{BB962C8B-B14F-4D97-AF65-F5344CB8AC3E}">
        <p14:creationId xmlns:p14="http://schemas.microsoft.com/office/powerpoint/2010/main" val="171339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1711234"/>
            <a:ext cx="10363826" cy="4079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ight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0315"/>
            <a:ext cx="10972800" cy="875111"/>
          </a:xfrm>
        </p:spPr>
        <p:txBody>
          <a:bodyPr/>
          <a:lstStyle>
            <a:lvl1pPr>
              <a:defRPr/>
            </a:lvl1pPr>
          </a:lstStyle>
          <a:p>
            <a:r>
              <a:rPr lang="en-US" dirty="0" smtClean="0"/>
              <a:t>Title - Title Case, Calibri 28 </a:t>
            </a:r>
            <a:r>
              <a:rPr lang="en-US" dirty="0" err="1" smtClean="0"/>
              <a:t>Pt</a:t>
            </a:r>
            <a:r>
              <a:rPr lang="en-US" dirty="0" smtClean="0"/>
              <a:t/>
            </a:r>
            <a:br>
              <a:rPr lang="en-US" dirty="0" smtClean="0"/>
            </a:br>
            <a:r>
              <a:rPr lang="en-US" dirty="0" smtClean="0"/>
              <a:t>2 Line Max</a:t>
            </a:r>
            <a:endParaRPr lang="en-US" dirty="0"/>
          </a:p>
        </p:txBody>
      </p:sp>
      <p:sp>
        <p:nvSpPr>
          <p:cNvPr id="8" name="Content Placeholder 3"/>
          <p:cNvSpPr>
            <a:spLocks noGrp="1"/>
          </p:cNvSpPr>
          <p:nvPr>
            <p:ph sz="half" idx="2"/>
          </p:nvPr>
        </p:nvSpPr>
        <p:spPr>
          <a:xfrm>
            <a:off x="6197600" y="1322645"/>
            <a:ext cx="5384800" cy="4513783"/>
          </a:xfrm>
          <a:prstGeom prst="rect">
            <a:avLst/>
          </a:prstGeom>
        </p:spPr>
        <p:txBody>
          <a:bodyPr/>
          <a:lstStyle>
            <a:lvl1pPr>
              <a:defRPr sz="2400" b="0">
                <a:solidFill>
                  <a:schemeClr val="tx1"/>
                </a:solidFill>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400" b="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quarter" idx="10" hasCustomPrompt="1"/>
          </p:nvPr>
        </p:nvSpPr>
        <p:spPr>
          <a:xfrm>
            <a:off x="612820" y="5852314"/>
            <a:ext cx="10966360" cy="236539"/>
          </a:xfrm>
        </p:spPr>
        <p:txBody>
          <a:bodyPr tIns="45720" bIns="45720"/>
          <a:lstStyle>
            <a:lvl1pPr marL="0" indent="0">
              <a:lnSpc>
                <a:spcPct val="100000"/>
              </a:lnSpc>
              <a:spcBef>
                <a:spcPts val="0"/>
              </a:spcBef>
              <a:buNone/>
              <a:defRPr sz="1000">
                <a:solidFill>
                  <a:schemeClr val="tx2"/>
                </a:solidFill>
              </a:defRPr>
            </a:lvl1pPr>
            <a:lvl2pPr marL="393700" indent="0">
              <a:buNone/>
              <a:defRPr sz="1100"/>
            </a:lvl2pPr>
            <a:lvl3pPr marL="749300" indent="0">
              <a:buNone/>
              <a:defRPr sz="1100"/>
            </a:lvl3pPr>
            <a:lvl4pPr marL="1092200" indent="0">
              <a:buNone/>
              <a:defRPr sz="1100"/>
            </a:lvl4pPr>
            <a:lvl5pPr marL="1371600" indent="0">
              <a:buNone/>
              <a:defRPr sz="1100"/>
            </a:lvl5pPr>
          </a:lstStyle>
          <a:p>
            <a:pPr lvl="0"/>
            <a:r>
              <a:rPr lang="en-US" dirty="0" smtClean="0"/>
              <a:t>Click to add a Source or Note</a:t>
            </a:r>
          </a:p>
        </p:txBody>
      </p:sp>
    </p:spTree>
    <p:extLst>
      <p:ext uri="{BB962C8B-B14F-4D97-AF65-F5344CB8AC3E}">
        <p14:creationId xmlns:p14="http://schemas.microsoft.com/office/powerpoint/2010/main" val="20525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17620"/>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1705874"/>
            <a:ext cx="5106026" cy="4085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1705872"/>
            <a:ext cx="5105400" cy="40853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835A9C-745C-BC4B-B8CD-8BB36FCF5055}" type="datetime1">
              <a:rPr lang="en-US" smtClean="0"/>
              <a:t>7/15/16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4560"/>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1730933"/>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2541124"/>
            <a:ext cx="5106027" cy="32500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1730936"/>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2541130"/>
            <a:ext cx="5105401" cy="32500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1BEBB7-BB3B-3148-B3D2-DC438CD9EBA3}" type="datetime1">
              <a:rPr lang="en-US" smtClean="0"/>
              <a:t>7/15/16</a:t>
            </a:fld>
            <a:endParaRPr lang="en-US" dirty="0"/>
          </a:p>
        </p:txBody>
      </p:sp>
      <p:sp>
        <p:nvSpPr>
          <p:cNvPr id="8" name="Footer Placeholder 7"/>
          <p:cNvSpPr>
            <a:spLocks noGrp="1"/>
          </p:cNvSpPr>
          <p:nvPr>
            <p:ph type="ftr" sz="quarter" idx="11"/>
          </p:nvPr>
        </p:nvSpPr>
        <p:spPr/>
        <p:txBody>
          <a:bodyPr/>
          <a:lstStyle/>
          <a:p>
            <a:r>
              <a:rPr lang="en-US" smtClean="0"/>
              <a:t>2016 © Focussed Agile LLC</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62BC1C-41B8-974D-A823-649B501692E1}" type="datetime1">
              <a:rPr lang="en-US" smtClean="0"/>
              <a:t>7/15/16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DB7F0-59A2-694A-96D5-905DA3E05463}" type="datetime1">
              <a:rPr lang="en-US" smtClean="0"/>
              <a:t>7/15/16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669E-7D91-E148-889C-761875284ADF}" type="datetime1">
              <a:rPr lang="en-US" smtClean="0"/>
              <a:t>7/15/16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3AF18-02A0-F640-8341-0F9126E9DB0D}" type="datetime1">
              <a:rPr lang="en-US" smtClean="0"/>
              <a:t>7/15/16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23"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2">
            <a:alphaModFix amt="10000"/>
            <a:extLst>
              <a:ext uri="{28A0092B-C50C-407E-A947-70E740481C1C}">
                <a14:useLocalDpi xmlns:a14="http://schemas.microsoft.com/office/drawing/2010/main" val="0"/>
              </a:ext>
            </a:extLst>
          </a:blip>
          <a:srcRect t="-490" b="-492"/>
          <a:stretch/>
        </p:blipFill>
        <p:spPr bwMode="auto">
          <a:xfrm>
            <a:off x="-33866" y="-84667"/>
            <a:ext cx="12237156" cy="695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17622"/>
            <a:ext cx="10364451" cy="159617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3775" y="1716089"/>
            <a:ext cx="10364452" cy="4075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040687" y="6378575"/>
            <a:ext cx="2743200" cy="365125"/>
          </a:xfrm>
          <a:prstGeom prst="rect">
            <a:avLst/>
          </a:prstGeom>
        </p:spPr>
        <p:txBody>
          <a:bodyPr vert="horz" lIns="91440" tIns="45720" rIns="91440" bIns="45720" rtlCol="0" anchor="ctr"/>
          <a:lstStyle>
            <a:lvl1pPr algn="r">
              <a:defRPr sz="1000">
                <a:solidFill>
                  <a:schemeClr val="tx1"/>
                </a:solidFill>
              </a:defRPr>
            </a:lvl1pPr>
          </a:lstStyle>
          <a:p>
            <a:fld id="{4453BBE9-00E4-A147-931C-6E27EE943C4C}" type="datetime1">
              <a:rPr lang="en-US" smtClean="0"/>
              <a:t>7/15/16</a:t>
            </a:fld>
            <a:endParaRPr lang="en-US" dirty="0"/>
          </a:p>
        </p:txBody>
      </p:sp>
      <p:sp>
        <p:nvSpPr>
          <p:cNvPr id="5" name="Footer Placeholder 4"/>
          <p:cNvSpPr>
            <a:spLocks noGrp="1"/>
          </p:cNvSpPr>
          <p:nvPr>
            <p:ph type="ftr" sz="quarter" idx="3"/>
          </p:nvPr>
        </p:nvSpPr>
        <p:spPr>
          <a:xfrm>
            <a:off x="1275724" y="63785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2016 © Focussed Agile LLC</a:t>
            </a:r>
            <a:endParaRPr lang="en-US" dirty="0"/>
          </a:p>
        </p:txBody>
      </p:sp>
      <p:sp>
        <p:nvSpPr>
          <p:cNvPr id="6" name="Slide Number Placeholder 5"/>
          <p:cNvSpPr>
            <a:spLocks noGrp="1"/>
          </p:cNvSpPr>
          <p:nvPr>
            <p:ph type="sldNum" sz="quarter" idx="4"/>
          </p:nvPr>
        </p:nvSpPr>
        <p:spPr>
          <a:xfrm>
            <a:off x="10875961" y="63785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203201" y="6388184"/>
            <a:ext cx="1084261" cy="3469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 id="2147483673" r:id="rId19"/>
    <p:sldLayoutId id="2147483674" r:id="rId20"/>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Asshole-Rule-Civilized-Workplace-Surviving-ebook/dp/B000OT8GV2/ref=sr_1_1_twi_kin_2?ie=UTF8&amp;qid=1468588628&amp;sr=8-1&amp;keywords=no+arsehole+rule#nav-subnav" TargetMode="External"/><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hanssamios.com/dokuwiki/navigating_conflict_on_agile_teams_or_why_resolving_conflict_won_t_work" TargetMode="External"/><Relationship Id="rId4" Type="http://schemas.openxmlformats.org/officeDocument/2006/relationships/hyperlink" Target="https://hbr.org/2016/06/how-to-preempt-team-conflict" TargetMode="External"/><Relationship Id="rId5" Type="http://schemas.openxmlformats.org/officeDocument/2006/relationships/hyperlink" Target="https://www.amazon.com/Conflict-Resolution-Briefcase-Books-Daniel-ebook/dp/B000P28S8O/ref=mt_kindle?_encoding=UTF8&amp;me=" TargetMode="External"/><Relationship Id="rId6" Type="http://schemas.openxmlformats.org/officeDocument/2006/relationships/image" Target="../media/image15.jpg"/><Relationship Id="rId1" Type="http://schemas.openxmlformats.org/officeDocument/2006/relationships/slideLayout" Target="../slideLayouts/slideLayout4.xml"/><Relationship Id="rId2" Type="http://schemas.openxmlformats.org/officeDocument/2006/relationships/hyperlink" Target="https://www.youtube.com/watch?v=Lm7amNJQBe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in/hanssamios" TargetMode="External"/><Relationship Id="rId4" Type="http://schemas.openxmlformats.org/officeDocument/2006/relationships/hyperlink" Target="http://t.co/x00UUfKrWQ" TargetMode="External"/><Relationship Id="rId5" Type="http://schemas.openxmlformats.org/officeDocument/2006/relationships/hyperlink" Target="mailto:hans@focussedagile.com" TargetMode="External"/><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image" Target="../media/image7.jpeg"/><Relationship Id="rId9" Type="http://schemas.openxmlformats.org/officeDocument/2006/relationships/image" Target="../media/image8.tiff"/><Relationship Id="rId10" Type="http://schemas.openxmlformats.org/officeDocument/2006/relationships/comments" Target="../comments/comment1.xml"/><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pPr algn="ctr"/>
            <a:r>
              <a:rPr lang="en-US" dirty="0" smtClean="0">
                <a:solidFill>
                  <a:schemeClr val="tx1"/>
                </a:solidFill>
              </a:rPr>
              <a:t>Discuss at Table:</a:t>
            </a:r>
          </a:p>
          <a:p>
            <a:pPr algn="ctr"/>
            <a:r>
              <a:rPr lang="en-US" dirty="0" smtClean="0">
                <a:solidFill>
                  <a:schemeClr val="tx1"/>
                </a:solidFill>
              </a:rPr>
              <a:t>“What Do </a:t>
            </a:r>
            <a:r>
              <a:rPr lang="en-US" dirty="0" err="1" smtClean="0">
                <a:solidFill>
                  <a:schemeClr val="tx1"/>
                </a:solidFill>
              </a:rPr>
              <a:t>yOu</a:t>
            </a:r>
            <a:r>
              <a:rPr lang="en-US" dirty="0" smtClean="0">
                <a:solidFill>
                  <a:schemeClr val="tx1"/>
                </a:solidFill>
              </a:rPr>
              <a:t> Expect To Get Out of This Session?”</a:t>
            </a:r>
            <a:endParaRPr lang="en-US" dirty="0">
              <a:solidFill>
                <a:schemeClr val="tx1"/>
              </a:solidFill>
            </a:endParaRPr>
          </a:p>
        </p:txBody>
      </p:sp>
      <p:sp>
        <p:nvSpPr>
          <p:cNvPr id="8" name="Text Placeholder 7"/>
          <p:cNvSpPr>
            <a:spLocks noGrp="1"/>
          </p:cNvSpPr>
          <p:nvPr>
            <p:ph type="body" sz="quarter" idx="11"/>
          </p:nvPr>
        </p:nvSpPr>
        <p:spPr/>
        <p:txBody>
          <a:bodyPr>
            <a:normAutofit/>
          </a:bodyPr>
          <a:lstStyle/>
          <a:p>
            <a:r>
              <a:rPr lang="en-US" sz="3200" dirty="0" smtClean="0"/>
              <a:t>While You are Waiting For the Session to Start </a:t>
            </a:r>
            <a:r>
              <a:rPr lang="is-IS" sz="3200" dirty="0" smtClean="0"/>
              <a:t>…</a:t>
            </a:r>
            <a:endParaRPr lang="en-US" sz="3200" dirty="0"/>
          </a:p>
        </p:txBody>
      </p:sp>
      <p:sp>
        <p:nvSpPr>
          <p:cNvPr id="4" name="Date Placeholder 3"/>
          <p:cNvSpPr>
            <a:spLocks noGrp="1"/>
          </p:cNvSpPr>
          <p:nvPr>
            <p:ph type="dt" sz="half" idx="2"/>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949290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Assumptions</a:t>
            </a:r>
            <a:endParaRPr lang="en-US"/>
          </a:p>
        </p:txBody>
      </p:sp>
      <p:sp>
        <p:nvSpPr>
          <p:cNvPr id="3" name="Content Placeholder 2"/>
          <p:cNvSpPr>
            <a:spLocks noGrp="1"/>
          </p:cNvSpPr>
          <p:nvPr>
            <p:ph sz="quarter" idx="13"/>
          </p:nvPr>
        </p:nvSpPr>
        <p:spPr/>
        <p:txBody>
          <a:bodyPr/>
          <a:lstStyle/>
          <a:p>
            <a:r>
              <a:rPr lang="en-US" dirty="0" smtClean="0"/>
              <a:t>Introductory - Aimed </a:t>
            </a:r>
            <a:r>
              <a:rPr lang="en-US" dirty="0"/>
              <a:t>At Practices / </a:t>
            </a:r>
            <a:r>
              <a:rPr lang="en-US" dirty="0" smtClean="0"/>
              <a:t>Ideas</a:t>
            </a:r>
          </a:p>
          <a:p>
            <a:endParaRPr lang="en-US" dirty="0" smtClean="0"/>
          </a:p>
          <a:p>
            <a:endParaRPr lang="en-US" dirty="0"/>
          </a:p>
          <a:p>
            <a:r>
              <a:rPr lang="en-US" dirty="0" smtClean="0"/>
              <a:t>People Come to Work without the Explicit intention of P&amp;*!@ING Me Off</a:t>
            </a:r>
          </a:p>
          <a:p>
            <a:pPr lvl="1"/>
            <a:r>
              <a:rPr lang="en-US" dirty="0" smtClean="0"/>
              <a:t>And, in Particular </a:t>
            </a:r>
            <a:r>
              <a:rPr lang="is-IS" dirty="0" smtClean="0"/>
              <a:t>…</a:t>
            </a:r>
            <a:endParaRPr lang="en-US" dirty="0"/>
          </a:p>
        </p:txBody>
      </p:sp>
      <p:pic>
        <p:nvPicPr>
          <p:cNvPr id="8" name="Content Placeholder 7">
            <a:hlinkClick r:id="rId3"/>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7382454" y="1706563"/>
            <a:ext cx="2684891" cy="4084637"/>
          </a:xfrm>
        </p:spPr>
      </p:pic>
      <p:sp>
        <p:nvSpPr>
          <p:cNvPr id="4" name="Date Placeholder 3"/>
          <p:cNvSpPr>
            <a:spLocks noGrp="1"/>
          </p:cNvSpPr>
          <p:nvPr>
            <p:ph type="dt" sz="half" idx="10"/>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528018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Warnings</a:t>
            </a:r>
            <a:endParaRPr lang="en-US" dirty="0"/>
          </a:p>
        </p:txBody>
      </p:sp>
      <p:sp>
        <p:nvSpPr>
          <p:cNvPr id="3" name="Content Placeholder 2"/>
          <p:cNvSpPr>
            <a:spLocks noGrp="1"/>
          </p:cNvSpPr>
          <p:nvPr>
            <p:ph sz="quarter" idx="13"/>
          </p:nvPr>
        </p:nvSpPr>
        <p:spPr>
          <a:xfrm>
            <a:off x="6096000" y="1613797"/>
            <a:ext cx="5106026" cy="4085326"/>
          </a:xfrm>
        </p:spPr>
        <p:txBody>
          <a:bodyPr/>
          <a:lstStyle/>
          <a:p>
            <a:r>
              <a:rPr lang="en-US" dirty="0"/>
              <a:t>I am Not a professional Psychologist or Marriage Guidance </a:t>
            </a:r>
            <a:r>
              <a:rPr lang="en-US" dirty="0" smtClean="0"/>
              <a:t>counselor</a:t>
            </a:r>
            <a:endParaRPr lang="en-US" dirty="0"/>
          </a:p>
          <a:p>
            <a:r>
              <a:rPr lang="en-US" dirty="0" smtClean="0"/>
              <a:t>There will be Conflict</a:t>
            </a:r>
          </a:p>
          <a:p>
            <a:r>
              <a:rPr lang="en-US" dirty="0" smtClean="0"/>
              <a:t>Your </a:t>
            </a:r>
            <a:r>
              <a:rPr lang="en-US" dirty="0"/>
              <a:t>Mileage will vary</a:t>
            </a:r>
          </a:p>
          <a:p>
            <a:pPr lvl="1"/>
            <a:r>
              <a:rPr lang="en-US" dirty="0"/>
              <a:t>Context Dependent</a:t>
            </a:r>
          </a:p>
          <a:p>
            <a:endParaRPr lang="en-US" dirty="0" smtClean="0"/>
          </a:p>
          <a:p>
            <a:endParaRPr lang="en-US" dirty="0"/>
          </a:p>
          <a:p>
            <a:r>
              <a:rPr lang="en-US" dirty="0" smtClean="0"/>
              <a:t>Not </a:t>
            </a:r>
            <a:r>
              <a:rPr lang="en-US" dirty="0"/>
              <a:t>a Dig At Professionals </a:t>
            </a:r>
            <a:r>
              <a:rPr lang="en-US" dirty="0" smtClean="0"/>
              <a:t> </a:t>
            </a:r>
            <a:r>
              <a:rPr lang="is-IS" dirty="0" smtClean="0"/>
              <a:t>…</a:t>
            </a:r>
            <a:endParaRPr lang="en-US" dirty="0"/>
          </a:p>
        </p:txBody>
      </p:sp>
      <p:pic>
        <p:nvPicPr>
          <p:cNvPr id="11" name="Content Placeholder 10"/>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54315" t="10757" r="24270" b="52384"/>
          <a:stretch/>
        </p:blipFill>
        <p:spPr>
          <a:xfrm>
            <a:off x="1275724" y="1391920"/>
            <a:ext cx="3508444" cy="4529080"/>
          </a:xfrm>
        </p:spPr>
      </p:pic>
      <p:sp>
        <p:nvSpPr>
          <p:cNvPr id="4" name="Date Placeholder 3"/>
          <p:cNvSpPr>
            <a:spLocks noGrp="1"/>
          </p:cNvSpPr>
          <p:nvPr>
            <p:ph type="dt" sz="half" idx="10"/>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26128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8000" dirty="0" smtClean="0"/>
              <a:t>Poor </a:t>
            </a:r>
            <a:r>
              <a:rPr lang="en-US" sz="8000" dirty="0" err="1" smtClean="0"/>
              <a:t>REsults</a:t>
            </a:r>
            <a:endParaRPr lang="en-US" sz="8000" dirty="0"/>
          </a:p>
        </p:txBody>
      </p:sp>
      <p:sp>
        <p:nvSpPr>
          <p:cNvPr id="6" name="Text Placeholder 5"/>
          <p:cNvSpPr>
            <a:spLocks noGrp="1"/>
          </p:cNvSpPr>
          <p:nvPr>
            <p:ph type="body" idx="1"/>
          </p:nvPr>
        </p:nvSpPr>
        <p:spPr/>
        <p:txBody>
          <a:bodyPr>
            <a:normAutofit fontScale="92500" lnSpcReduction="20000"/>
          </a:bodyPr>
          <a:lstStyle/>
          <a:p>
            <a:r>
              <a:rPr lang="en-US" sz="4400" dirty="0" smtClean="0"/>
              <a:t>Some Approaches that Did Not Work for Me?</a:t>
            </a:r>
            <a:endParaRPr lang="en-US" sz="4400" dirty="0"/>
          </a:p>
        </p:txBody>
      </p:sp>
    </p:spTree>
    <p:extLst>
      <p:ext uri="{BB962C8B-B14F-4D97-AF65-F5344CB8AC3E}">
        <p14:creationId xmlns:p14="http://schemas.microsoft.com/office/powerpoint/2010/main" val="57302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“I Think This is What You SAID </a:t>
            </a:r>
            <a:r>
              <a:rPr lang="is-IS" dirty="0" smtClean="0">
                <a:solidFill>
                  <a:schemeClr val="tx1"/>
                </a:solidFill>
              </a:rPr>
              <a:t>…”</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335857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“I Feel This way </a:t>
            </a:r>
            <a:r>
              <a:rPr lang="is-IS" dirty="0" smtClean="0">
                <a:solidFill>
                  <a:schemeClr val="tx1"/>
                </a:solidFill>
              </a:rPr>
              <a:t>…”</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635416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“I’m Just Here to Facilitate </a:t>
            </a:r>
            <a:r>
              <a:rPr lang="is-IS" dirty="0" smtClean="0">
                <a:solidFill>
                  <a:schemeClr val="tx1"/>
                </a:solidFill>
              </a:rPr>
              <a:t>…”</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020433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“The Answer is </a:t>
            </a:r>
            <a:r>
              <a:rPr lang="is-IS" dirty="0" smtClean="0">
                <a:solidFill>
                  <a:schemeClr val="tx1"/>
                </a:solidFill>
              </a:rPr>
              <a:t>…”</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295492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“Shall We Play a Game </a:t>
            </a:r>
            <a:r>
              <a:rPr lang="is-IS" dirty="0" smtClean="0">
                <a:solidFill>
                  <a:schemeClr val="tx1"/>
                </a:solidFill>
              </a:rPr>
              <a:t>…”</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08900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“I wish the Team Would Just </a:t>
            </a:r>
            <a:r>
              <a:rPr lang="is-IS" dirty="0" smtClean="0">
                <a:solidFill>
                  <a:schemeClr val="tx1"/>
                </a:solidFill>
              </a:rPr>
              <a:t>…”</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656788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pPr algn="ctr"/>
            <a:r>
              <a:rPr lang="en-US" dirty="0" smtClean="0">
                <a:solidFill>
                  <a:schemeClr val="tx1"/>
                </a:solidFill>
              </a:rPr>
              <a:t>Discuss at Table:</a:t>
            </a:r>
          </a:p>
          <a:p>
            <a:pPr algn="ctr"/>
            <a:r>
              <a:rPr lang="en-US" dirty="0" smtClean="0">
                <a:solidFill>
                  <a:schemeClr val="tx1"/>
                </a:solidFill>
              </a:rPr>
              <a:t>“Identify / Discuss Conflict Situation That Did Not Work out for You – Why didn’t it work out?”</a:t>
            </a:r>
            <a:endParaRPr lang="en-US" dirty="0">
              <a:solidFill>
                <a:schemeClr val="tx1"/>
              </a:solidFill>
            </a:endParaRPr>
          </a:p>
        </p:txBody>
      </p:sp>
      <p:sp>
        <p:nvSpPr>
          <p:cNvPr id="8" name="Text Placeholder 7"/>
          <p:cNvSpPr>
            <a:spLocks noGrp="1"/>
          </p:cNvSpPr>
          <p:nvPr>
            <p:ph type="body" sz="quarter" idx="11"/>
          </p:nvPr>
        </p:nvSpPr>
        <p:spPr/>
        <p:txBody>
          <a:bodyPr>
            <a:normAutofit/>
          </a:bodyPr>
          <a:lstStyle/>
          <a:p>
            <a:r>
              <a:rPr lang="en-US" sz="3200" dirty="0" smtClean="0"/>
              <a:t>Be Prepared To Present 1 Situation Per Table </a:t>
            </a:r>
            <a:r>
              <a:rPr lang="is-IS" sz="3200" dirty="0" smtClean="0"/>
              <a:t>…</a:t>
            </a:r>
            <a:endParaRPr lang="en-US" sz="3200" dirty="0"/>
          </a:p>
        </p:txBody>
      </p:sp>
      <p:sp>
        <p:nvSpPr>
          <p:cNvPr id="4" name="Date Placeholder 3"/>
          <p:cNvSpPr>
            <a:spLocks noGrp="1"/>
          </p:cNvSpPr>
          <p:nvPr>
            <p:ph type="dt" sz="half" idx="2"/>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547570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6"/>
          <p:cNvSpPr txBox="1">
            <a:spLocks/>
          </p:cNvSpPr>
          <p:nvPr/>
        </p:nvSpPr>
        <p:spPr>
          <a:xfrm>
            <a:off x="1901292" y="457200"/>
            <a:ext cx="8233309" cy="864096"/>
          </a:xfrm>
          <a:prstGeom prst="rect">
            <a:avLst/>
          </a:prstGeom>
        </p:spPr>
        <p:txBody>
          <a:bodyPr vert="horz" lIns="91440" tIns="45720" rIns="91440" bIns="45720" rtlCol="0">
            <a:noAutofit/>
          </a:bodyPr>
          <a:lstStyle/>
          <a:p>
            <a:pPr marL="342900" indent="-342900" algn="ctr">
              <a:spcBef>
                <a:spcPct val="20000"/>
              </a:spcBef>
              <a:buClr>
                <a:schemeClr val="tx2"/>
              </a:buClr>
              <a:defRPr/>
            </a:pPr>
            <a:r>
              <a:rPr lang="en-US" sz="2800" b="1" dirty="0">
                <a:solidFill>
                  <a:schemeClr val="bg1"/>
                </a:solidFill>
              </a:rPr>
              <a:t>Agile Stakeholder Participation Benefits</a:t>
            </a:r>
            <a:endParaRPr lang="en-US" dirty="0">
              <a:solidFill>
                <a:schemeClr val="bg1"/>
              </a:solidFill>
            </a:endParaRPr>
          </a:p>
        </p:txBody>
      </p:sp>
      <p:sp>
        <p:nvSpPr>
          <p:cNvPr id="5" name="Title 4"/>
          <p:cNvSpPr>
            <a:spLocks noGrp="1"/>
          </p:cNvSpPr>
          <p:nvPr>
            <p:ph type="ctrTitle"/>
          </p:nvPr>
        </p:nvSpPr>
        <p:spPr/>
        <p:txBody>
          <a:bodyPr>
            <a:normAutofit fontScale="90000"/>
          </a:bodyPr>
          <a:lstStyle/>
          <a:p>
            <a:r>
              <a:rPr lang="en-US" dirty="0"/>
              <a:t>How to Work Personality Issues Without Sounding Like a Marriage Guidance Counsellor</a:t>
            </a:r>
          </a:p>
        </p:txBody>
      </p:sp>
      <p:sp>
        <p:nvSpPr>
          <p:cNvPr id="6" name="Subtitle 5"/>
          <p:cNvSpPr>
            <a:spLocks noGrp="1"/>
          </p:cNvSpPr>
          <p:nvPr>
            <p:ph type="subTitle" idx="1"/>
          </p:nvPr>
        </p:nvSpPr>
        <p:spPr/>
        <p:txBody>
          <a:bodyPr>
            <a:normAutofit fontScale="92500" lnSpcReduction="10000"/>
          </a:bodyPr>
          <a:lstStyle/>
          <a:p>
            <a:r>
              <a:rPr lang="en-US" dirty="0" smtClean="0"/>
              <a:t>Thinking and Approaches</a:t>
            </a:r>
          </a:p>
          <a:p>
            <a:r>
              <a:rPr lang="en-US" dirty="0" smtClean="0"/>
              <a:t>Hans Samios / </a:t>
            </a:r>
            <a:r>
              <a:rPr lang="en-US" dirty="0" err="1" smtClean="0"/>
              <a:t>hanssamios.com</a:t>
            </a:r>
            <a:endParaRPr lang="en-US" dirty="0"/>
          </a:p>
          <a:p>
            <a:r>
              <a:rPr lang="en-US" dirty="0" smtClean="0"/>
              <a:t>Hans @ Focussed Agile</a:t>
            </a:r>
            <a:endParaRPr lang="en-US" dirty="0"/>
          </a:p>
        </p:txBody>
      </p:sp>
      <p:sp>
        <p:nvSpPr>
          <p:cNvPr id="2" name="Date Placeholder 1"/>
          <p:cNvSpPr>
            <a:spLocks noGrp="1"/>
          </p:cNvSpPr>
          <p:nvPr>
            <p:ph type="dt" sz="half" idx="10"/>
          </p:nvPr>
        </p:nvSpPr>
        <p:spPr/>
        <p:txBody>
          <a:bodyPr/>
          <a:lstStyle/>
          <a:p>
            <a:fld id="{B7BB6B33-B1BB-644B-83D8-87F5DE56DD93}" type="datetime1">
              <a:rPr lang="en-US" smtClean="0"/>
              <a:t>7/15/16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72819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92500"/>
          </a:bodyPr>
          <a:lstStyle/>
          <a:p>
            <a:pPr algn="ctr"/>
            <a:r>
              <a:rPr lang="en-US" dirty="0" smtClean="0">
                <a:solidFill>
                  <a:schemeClr val="tx1"/>
                </a:solidFill>
              </a:rPr>
              <a:t>Group De-Brief:</a:t>
            </a:r>
          </a:p>
          <a:p>
            <a:pPr algn="ctr"/>
            <a:r>
              <a:rPr lang="en-US" dirty="0" smtClean="0">
                <a:solidFill>
                  <a:schemeClr val="tx1"/>
                </a:solidFill>
              </a:rPr>
              <a:t>Brief Description of the situation</a:t>
            </a:r>
          </a:p>
          <a:p>
            <a:pPr algn="ctr"/>
            <a:r>
              <a:rPr lang="en-US" dirty="0" smtClean="0">
                <a:solidFill>
                  <a:schemeClr val="tx1"/>
                </a:solidFill>
              </a:rPr>
              <a:t>How was Result Different to </a:t>
            </a:r>
            <a:r>
              <a:rPr lang="en-US" dirty="0" err="1" smtClean="0">
                <a:solidFill>
                  <a:schemeClr val="tx1"/>
                </a:solidFill>
              </a:rPr>
              <a:t>expection</a:t>
            </a:r>
            <a:r>
              <a:rPr lang="en-US" dirty="0" smtClean="0">
                <a:solidFill>
                  <a:schemeClr val="tx1"/>
                </a:solidFill>
              </a:rPr>
              <a:t>?</a:t>
            </a:r>
          </a:p>
          <a:p>
            <a:pPr algn="ctr"/>
            <a:r>
              <a:rPr lang="en-US" dirty="0" smtClean="0">
                <a:solidFill>
                  <a:schemeClr val="tx1"/>
                </a:solidFill>
              </a:rPr>
              <a:t>What Did You Learn?</a:t>
            </a:r>
            <a:endParaRPr lang="en-US" dirty="0">
              <a:solidFill>
                <a:schemeClr val="tx1"/>
              </a:solidFill>
            </a:endParaRPr>
          </a:p>
        </p:txBody>
      </p:sp>
      <p:sp>
        <p:nvSpPr>
          <p:cNvPr id="8" name="Text Placeholder 7"/>
          <p:cNvSpPr>
            <a:spLocks noGrp="1"/>
          </p:cNvSpPr>
          <p:nvPr>
            <p:ph type="body" sz="quarter" idx="11"/>
          </p:nvPr>
        </p:nvSpPr>
        <p:spPr/>
        <p:txBody>
          <a:bodyPr>
            <a:normAutofit/>
          </a:bodyPr>
          <a:lstStyle/>
          <a:p>
            <a:endParaRPr lang="en-US" sz="3200" dirty="0"/>
          </a:p>
        </p:txBody>
      </p:sp>
      <p:sp>
        <p:nvSpPr>
          <p:cNvPr id="4" name="Date Placeholder 3"/>
          <p:cNvSpPr>
            <a:spLocks noGrp="1"/>
          </p:cNvSpPr>
          <p:nvPr>
            <p:ph type="dt" sz="half" idx="2"/>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87746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7200" dirty="0"/>
              <a:t>approaches that have worked for me</a:t>
            </a:r>
          </a:p>
        </p:txBody>
      </p:sp>
      <p:sp>
        <p:nvSpPr>
          <p:cNvPr id="8" name="Text Placeholder 7"/>
          <p:cNvSpPr>
            <a:spLocks noGrp="1"/>
          </p:cNvSpPr>
          <p:nvPr>
            <p:ph type="body" idx="1"/>
          </p:nvPr>
        </p:nvSpPr>
        <p:spPr/>
        <p:txBody>
          <a:bodyPr>
            <a:normAutofit/>
          </a:bodyPr>
          <a:lstStyle/>
          <a:p>
            <a:r>
              <a:rPr lang="en-US" sz="3600" dirty="0" smtClean="0"/>
              <a:t>(Or, At Least, I think They Have)</a:t>
            </a:r>
            <a:endParaRPr lang="en-US" sz="3600" dirty="0"/>
          </a:p>
        </p:txBody>
      </p:sp>
      <p:sp>
        <p:nvSpPr>
          <p:cNvPr id="4" name="Date Placeholder 3"/>
          <p:cNvSpPr>
            <a:spLocks noGrp="1"/>
          </p:cNvSpPr>
          <p:nvPr>
            <p:ph type="dt" sz="half" idx="10"/>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540119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Every </a:t>
            </a:r>
            <a:r>
              <a:rPr lang="en-US" sz="4000" dirty="0"/>
              <a:t>tree was once a sapling, every adult was once a child, and every formal dispute was once an informal conflict</a:t>
            </a:r>
            <a:r>
              <a:rPr lang="en-US" sz="4000" dirty="0" smtClean="0"/>
              <a:t>.</a:t>
            </a:r>
            <a:endParaRPr lang="en-US" sz="4000" dirty="0"/>
          </a:p>
        </p:txBody>
      </p:sp>
      <p:sp>
        <p:nvSpPr>
          <p:cNvPr id="9" name="Text Placeholder 8"/>
          <p:cNvSpPr>
            <a:spLocks noGrp="1"/>
          </p:cNvSpPr>
          <p:nvPr>
            <p:ph type="body" sz="half" idx="13"/>
          </p:nvPr>
        </p:nvSpPr>
        <p:spPr/>
        <p:txBody>
          <a:bodyPr/>
          <a:lstStyle/>
          <a:p>
            <a:endParaRPr lang="en-US" dirty="0"/>
          </a:p>
        </p:txBody>
      </p:sp>
      <p:sp>
        <p:nvSpPr>
          <p:cNvPr id="8" name="Text Placeholder 7"/>
          <p:cNvSpPr>
            <a:spLocks noGrp="1"/>
          </p:cNvSpPr>
          <p:nvPr>
            <p:ph type="body" sz="half" idx="2"/>
          </p:nvPr>
        </p:nvSpPr>
        <p:spPr/>
        <p:txBody>
          <a:bodyPr>
            <a:normAutofit/>
          </a:bodyPr>
          <a:lstStyle/>
          <a:p>
            <a:r>
              <a:rPr lang="en-US" sz="2400"/>
              <a:t>"Conflict Resolution" - Daniel Dana</a:t>
            </a:r>
          </a:p>
        </p:txBody>
      </p:sp>
      <p:sp>
        <p:nvSpPr>
          <p:cNvPr id="4" name="Date Placeholder 3"/>
          <p:cNvSpPr>
            <a:spLocks noGrp="1"/>
          </p:cNvSpPr>
          <p:nvPr>
            <p:ph type="dt" sz="half" idx="10"/>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4588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solidFill>
                  <a:schemeClr val="tx1"/>
                </a:solidFill>
              </a:rPr>
              <a:t>don’t be part of the problem</a:t>
            </a: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604985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Be Mindful of Yourself</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453917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Calm The Situation Down And Get information</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133973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External Facilitator</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712859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Remind People About Their “Purpose”</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83050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Ask Powerful, open Ended Questions</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126441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Just Be Blunt</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907795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Takeaways</a:t>
            </a:r>
            <a:endParaRPr lang="en-US" dirty="0"/>
          </a:p>
        </p:txBody>
      </p:sp>
      <p:sp>
        <p:nvSpPr>
          <p:cNvPr id="5" name="Content Placeholder 4"/>
          <p:cNvSpPr>
            <a:spLocks noGrp="1"/>
          </p:cNvSpPr>
          <p:nvPr>
            <p:ph sz="quarter" idx="13"/>
          </p:nvPr>
        </p:nvSpPr>
        <p:spPr>
          <a:prstGeom prst="rect">
            <a:avLst/>
          </a:prstGeom>
        </p:spPr>
        <p:txBody>
          <a:bodyPr/>
          <a:lstStyle/>
          <a:p>
            <a:r>
              <a:rPr lang="en-US" dirty="0"/>
              <a:t>Increased understanding on how to think about these complex issues.</a:t>
            </a:r>
          </a:p>
          <a:p>
            <a:r>
              <a:rPr lang="en-US" dirty="0"/>
              <a:t>Increased "toolbox" of ideas and approaches you can apply to your situations.</a:t>
            </a:r>
            <a:endParaRPr lang="en-US" dirty="0" smtClean="0"/>
          </a:p>
        </p:txBody>
      </p:sp>
      <p:sp>
        <p:nvSpPr>
          <p:cNvPr id="2" name="Date Placeholder 1"/>
          <p:cNvSpPr>
            <a:spLocks noGrp="1"/>
          </p:cNvSpPr>
          <p:nvPr>
            <p:ph type="dt" sz="half" idx="10"/>
          </p:nvPr>
        </p:nvSpPr>
        <p:spPr/>
        <p:txBody>
          <a:bodyPr/>
          <a:lstStyle/>
          <a:p>
            <a:fld id="{1E1B61FC-C3D5-5F43-9791-E52F6858214D}" type="datetime1">
              <a:rPr lang="en-US" smtClean="0"/>
              <a:t>7/15/16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977983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Create Events That Allow More Complete Expression</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505116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Turn Emotion into Data</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748758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solidFill>
                  <a:schemeClr val="tx1"/>
                </a:solidFill>
              </a:rPr>
              <a:t>Generate data / </a:t>
            </a:r>
            <a:r>
              <a:rPr lang="en-US" dirty="0" smtClean="0">
                <a:solidFill>
                  <a:schemeClr val="tx1"/>
                </a:solidFill>
              </a:rPr>
              <a:t>metrics</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865215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Treat “solutions” As “Experiments”</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109693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a:t>Preventive mediation is the ultimate in simplicity: 'Mediation without an event.'</a:t>
            </a:r>
          </a:p>
        </p:txBody>
      </p:sp>
      <p:sp>
        <p:nvSpPr>
          <p:cNvPr id="9" name="Text Placeholder 8"/>
          <p:cNvSpPr>
            <a:spLocks noGrp="1"/>
          </p:cNvSpPr>
          <p:nvPr>
            <p:ph type="body" sz="half" idx="13"/>
          </p:nvPr>
        </p:nvSpPr>
        <p:spPr/>
        <p:txBody>
          <a:bodyPr/>
          <a:lstStyle/>
          <a:p>
            <a:endParaRPr lang="en-US" dirty="0"/>
          </a:p>
        </p:txBody>
      </p:sp>
      <p:sp>
        <p:nvSpPr>
          <p:cNvPr id="8" name="Text Placeholder 7"/>
          <p:cNvSpPr>
            <a:spLocks noGrp="1"/>
          </p:cNvSpPr>
          <p:nvPr>
            <p:ph type="body" sz="half" idx="2"/>
          </p:nvPr>
        </p:nvSpPr>
        <p:spPr/>
        <p:txBody>
          <a:bodyPr>
            <a:normAutofit/>
          </a:bodyPr>
          <a:lstStyle/>
          <a:p>
            <a:r>
              <a:rPr lang="en-US" sz="2400"/>
              <a:t>"Conflict Resolution" - Daniel Dana</a:t>
            </a:r>
          </a:p>
        </p:txBody>
      </p:sp>
      <p:sp>
        <p:nvSpPr>
          <p:cNvPr id="4" name="Date Placeholder 3"/>
          <p:cNvSpPr>
            <a:spLocks noGrp="1"/>
          </p:cNvSpPr>
          <p:nvPr>
            <p:ph type="dt" sz="half" idx="10"/>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544674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solidFill>
                  <a:schemeClr val="tx1"/>
                </a:solidFill>
              </a:rPr>
              <a:t>Establish “Working Agreements”</a:t>
            </a:r>
            <a:endParaRPr lang="en-US" dirty="0">
              <a:solidFill>
                <a:schemeClr val="tx1"/>
              </a:solidFill>
            </a:endParaRPr>
          </a:p>
        </p:txBody>
      </p:sp>
      <p:sp>
        <p:nvSpPr>
          <p:cNvPr id="4" name="Date Placeholder 3"/>
          <p:cNvSpPr>
            <a:spLocks noGrp="1"/>
          </p:cNvSpPr>
          <p:nvPr>
            <p:ph type="dt" sz="half" idx="2"/>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282352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Help People Self-Manage – </a:t>
            </a:r>
            <a:r>
              <a:rPr lang="en-US" dirty="0" err="1" smtClean="0"/>
              <a:t>ConFlict</a:t>
            </a:r>
            <a:r>
              <a:rPr lang="en-US" dirty="0" smtClean="0"/>
              <a:t> Model</a:t>
            </a:r>
            <a:endParaRPr lang="en-US" dirty="0"/>
          </a:p>
        </p:txBody>
      </p:sp>
      <p:sp>
        <p:nvSpPr>
          <p:cNvPr id="8" name="Content Placeholder 7"/>
          <p:cNvSpPr>
            <a:spLocks noGrp="1"/>
          </p:cNvSpPr>
          <p:nvPr>
            <p:ph sz="quarter" idx="13"/>
          </p:nvPr>
        </p:nvSpPr>
        <p:spPr/>
        <p:txBody>
          <a:bodyPr/>
          <a:lstStyle/>
          <a:p>
            <a:r>
              <a:rPr lang="en-US" dirty="0"/>
              <a:t>Level 1: Problem to Solve – Healthy Conflict</a:t>
            </a:r>
          </a:p>
          <a:p>
            <a:r>
              <a:rPr lang="en-US" dirty="0"/>
              <a:t>Level 2: Disagreement – Self protection is as important as the problem</a:t>
            </a:r>
          </a:p>
          <a:p>
            <a:r>
              <a:rPr lang="en-US" dirty="0"/>
              <a:t>Level 3: Contest. Distorted language emerges and real issues get lost</a:t>
            </a:r>
          </a:p>
          <a:p>
            <a:r>
              <a:rPr lang="en-US" dirty="0"/>
              <a:t>Level 4: Crusade. Language becomes ideological and causes are born</a:t>
            </a:r>
          </a:p>
          <a:p>
            <a:r>
              <a:rPr lang="en-US" dirty="0"/>
              <a:t>Level 5: World war. Full on </a:t>
            </a:r>
            <a:r>
              <a:rPr lang="en-US" dirty="0" smtClean="0"/>
              <a:t>combat</a:t>
            </a:r>
            <a:endParaRPr lang="en-US" dirty="0"/>
          </a:p>
        </p:txBody>
      </p:sp>
      <p:sp>
        <p:nvSpPr>
          <p:cNvPr id="4" name="Date Placeholder 3"/>
          <p:cNvSpPr>
            <a:spLocks noGrp="1"/>
          </p:cNvSpPr>
          <p:nvPr>
            <p:ph type="dt" sz="half" idx="10"/>
          </p:nvPr>
        </p:nvSpPr>
        <p:spPr/>
        <p:txBody>
          <a:bodyPr/>
          <a:lstStyle/>
          <a:p>
            <a:fld id="{4DE2D9F4-33F1-E245-8A98-E19999F3A0BC}"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268847C4-C4B9-5E4F-B35E-1BBAE221F721}" type="slidenum">
              <a:rPr lang="en-US" smtClean="0"/>
              <a:pPr/>
              <a:t>36</a:t>
            </a:fld>
            <a:endParaRPr lang="en-US" dirty="0"/>
          </a:p>
        </p:txBody>
      </p:sp>
    </p:spTree>
    <p:extLst>
      <p:ext uri="{BB962C8B-B14F-4D97-AF65-F5344CB8AC3E}">
        <p14:creationId xmlns:p14="http://schemas.microsoft.com/office/powerpoint/2010/main" val="1377312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Help People Self Manage – Perception Model</a:t>
            </a:r>
            <a:endParaRPr lang="en-US" dirty="0"/>
          </a:p>
        </p:txBody>
      </p:sp>
      <p:sp>
        <p:nvSpPr>
          <p:cNvPr id="9" name="Content Placeholder 8"/>
          <p:cNvSpPr>
            <a:spLocks noGrp="1"/>
          </p:cNvSpPr>
          <p:nvPr>
            <p:ph sz="quarter" idx="13"/>
          </p:nvPr>
        </p:nvSpPr>
        <p:spPr/>
        <p:txBody>
          <a:bodyPr>
            <a:normAutofit fontScale="85000" lnSpcReduction="10000"/>
          </a:bodyPr>
          <a:lstStyle/>
          <a:p>
            <a:r>
              <a:rPr lang="en-US" dirty="0"/>
              <a:t>How people </a:t>
            </a:r>
            <a:r>
              <a:rPr lang="en-US" dirty="0" smtClean="0"/>
              <a:t>look - People </a:t>
            </a:r>
            <a:r>
              <a:rPr lang="en-US" dirty="0"/>
              <a:t>often make snap judgments based on how </a:t>
            </a:r>
            <a:r>
              <a:rPr lang="en-US" dirty="0" smtClean="0"/>
              <a:t>people</a:t>
            </a:r>
          </a:p>
          <a:p>
            <a:pPr lvl="1"/>
            <a:r>
              <a:rPr lang="en-US" dirty="0" smtClean="0"/>
              <a:t>Example Question: </a:t>
            </a:r>
            <a:r>
              <a:rPr lang="en-US" dirty="0"/>
              <a:t>“In your world, what do you notice first about others (dress, speech, demeanor)?”</a:t>
            </a:r>
          </a:p>
          <a:p>
            <a:r>
              <a:rPr lang="en-US" dirty="0" smtClean="0"/>
              <a:t>How people act - People will misjudge people based on their behavior.</a:t>
            </a:r>
          </a:p>
          <a:p>
            <a:pPr lvl="1"/>
            <a:r>
              <a:rPr lang="en-US" dirty="0" smtClean="0"/>
              <a:t>Example Question: </a:t>
            </a:r>
            <a:r>
              <a:rPr lang="en-US" dirty="0"/>
              <a:t>“In your world, are there consequences of being late or missing deadlines?”</a:t>
            </a:r>
          </a:p>
          <a:p>
            <a:r>
              <a:rPr lang="en-US" dirty="0"/>
              <a:t>How people </a:t>
            </a:r>
            <a:r>
              <a:rPr lang="en-US" dirty="0" smtClean="0"/>
              <a:t>speak - People </a:t>
            </a:r>
            <a:r>
              <a:rPr lang="en-US" dirty="0"/>
              <a:t>react to communication styles</a:t>
            </a:r>
            <a:r>
              <a:rPr lang="en-US" dirty="0" smtClean="0"/>
              <a:t>.</a:t>
            </a:r>
            <a:endParaRPr lang="en-US" dirty="0"/>
          </a:p>
          <a:p>
            <a:pPr lvl="1"/>
            <a:r>
              <a:rPr lang="en-US" dirty="0" smtClean="0"/>
              <a:t>Example Question: “In </a:t>
            </a:r>
            <a:r>
              <a:rPr lang="en-US" dirty="0"/>
              <a:t>your world, is unsolicited feedback welcome?”</a:t>
            </a:r>
          </a:p>
          <a:p>
            <a:r>
              <a:rPr lang="en-US" dirty="0"/>
              <a:t>How people think: People have different approaches to problems</a:t>
            </a:r>
            <a:r>
              <a:rPr lang="en-US" dirty="0" smtClean="0"/>
              <a:t>.</a:t>
            </a:r>
          </a:p>
          <a:p>
            <a:pPr lvl="1"/>
            <a:r>
              <a:rPr lang="en-US" dirty="0" smtClean="0"/>
              <a:t>Example Question: “In </a:t>
            </a:r>
            <a:r>
              <a:rPr lang="en-US" dirty="0"/>
              <a:t>your world, is uncertainty viewed as a threat or an opportunity?”</a:t>
            </a:r>
          </a:p>
          <a:p>
            <a:r>
              <a:rPr lang="en-US" dirty="0"/>
              <a:t>How people feel: People have different levels of intensity and react differently </a:t>
            </a:r>
            <a:r>
              <a:rPr lang="en-US" dirty="0" smtClean="0"/>
              <a:t>emotionally</a:t>
            </a:r>
            <a:endParaRPr lang="en-US" dirty="0"/>
          </a:p>
          <a:p>
            <a:pPr lvl="1"/>
            <a:r>
              <a:rPr lang="en-US" dirty="0" smtClean="0"/>
              <a:t>Example Question: “In </a:t>
            </a:r>
            <a:r>
              <a:rPr lang="en-US" dirty="0"/>
              <a:t>your world, what emotions (positive and negative) are acceptable and unacceptable to display in a business context?”</a:t>
            </a:r>
          </a:p>
        </p:txBody>
      </p:sp>
      <p:sp>
        <p:nvSpPr>
          <p:cNvPr id="5" name="Date Placeholder 4"/>
          <p:cNvSpPr>
            <a:spLocks noGrp="1"/>
          </p:cNvSpPr>
          <p:nvPr>
            <p:ph type="dt" sz="half" idx="10"/>
          </p:nvPr>
        </p:nvSpPr>
        <p:spPr/>
        <p:txBody>
          <a:bodyPr/>
          <a:lstStyle/>
          <a:p>
            <a:fld id="{A3835A9C-745C-BC4B-B8CD-8BB36FCF5055}" type="datetime1">
              <a:rPr lang="en-US" smtClean="0"/>
              <a:t>7/15/16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722009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85000" lnSpcReduction="20000"/>
          </a:bodyPr>
          <a:lstStyle/>
          <a:p>
            <a:pPr algn="ctr"/>
            <a:r>
              <a:rPr lang="en-US" dirty="0" smtClean="0">
                <a:solidFill>
                  <a:schemeClr val="tx1"/>
                </a:solidFill>
              </a:rPr>
              <a:t>Discuss at Table:</a:t>
            </a:r>
          </a:p>
          <a:p>
            <a:pPr algn="ctr"/>
            <a:r>
              <a:rPr lang="en-US" dirty="0" smtClean="0">
                <a:solidFill>
                  <a:schemeClr val="tx1"/>
                </a:solidFill>
              </a:rPr>
              <a:t>“Current </a:t>
            </a:r>
            <a:r>
              <a:rPr lang="en-US" dirty="0">
                <a:solidFill>
                  <a:schemeClr val="tx1"/>
                </a:solidFill>
              </a:rPr>
              <a:t>Issue that You might try These </a:t>
            </a:r>
            <a:r>
              <a:rPr lang="en-US" dirty="0" smtClean="0">
                <a:solidFill>
                  <a:schemeClr val="tx1"/>
                </a:solidFill>
              </a:rPr>
              <a:t>Approaches to”</a:t>
            </a:r>
          </a:p>
          <a:p>
            <a:pPr algn="ctr"/>
            <a:r>
              <a:rPr lang="en-US" dirty="0" smtClean="0">
                <a:solidFill>
                  <a:schemeClr val="tx1"/>
                </a:solidFill>
              </a:rPr>
              <a:t>OR</a:t>
            </a:r>
          </a:p>
          <a:p>
            <a:pPr algn="ctr"/>
            <a:r>
              <a:rPr lang="en-US" dirty="0" smtClean="0">
                <a:solidFill>
                  <a:schemeClr val="tx1"/>
                </a:solidFill>
              </a:rPr>
              <a:t>“Discuss </a:t>
            </a:r>
            <a:r>
              <a:rPr lang="en-US" dirty="0">
                <a:solidFill>
                  <a:schemeClr val="tx1"/>
                </a:solidFill>
              </a:rPr>
              <a:t>OTHER APPROACHES THAT HAVE Worked for You”</a:t>
            </a:r>
          </a:p>
        </p:txBody>
      </p:sp>
      <p:sp>
        <p:nvSpPr>
          <p:cNvPr id="8" name="Text Placeholder 7"/>
          <p:cNvSpPr>
            <a:spLocks noGrp="1"/>
          </p:cNvSpPr>
          <p:nvPr>
            <p:ph type="body" sz="quarter" idx="11"/>
          </p:nvPr>
        </p:nvSpPr>
        <p:spPr/>
        <p:txBody>
          <a:bodyPr>
            <a:normAutofit/>
          </a:bodyPr>
          <a:lstStyle/>
          <a:p>
            <a:r>
              <a:rPr lang="en-US" sz="3200" dirty="0" smtClean="0"/>
              <a:t>Be Prepared To Present 1 APPROACH PER Table </a:t>
            </a:r>
            <a:r>
              <a:rPr lang="is-IS" sz="3200" dirty="0" smtClean="0"/>
              <a:t>…</a:t>
            </a:r>
            <a:endParaRPr lang="en-US" sz="3200" dirty="0"/>
          </a:p>
        </p:txBody>
      </p:sp>
      <p:sp>
        <p:nvSpPr>
          <p:cNvPr id="4" name="Date Placeholder 3"/>
          <p:cNvSpPr>
            <a:spLocks noGrp="1"/>
          </p:cNvSpPr>
          <p:nvPr>
            <p:ph type="dt" sz="half" idx="2"/>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472614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ctr"/>
            <a:r>
              <a:rPr lang="en-US" dirty="0" smtClean="0">
                <a:solidFill>
                  <a:schemeClr val="tx1"/>
                </a:solidFill>
              </a:rPr>
              <a:t>Group De-Brief:</a:t>
            </a:r>
          </a:p>
          <a:p>
            <a:pPr algn="ctr"/>
            <a:r>
              <a:rPr lang="en-US" dirty="0" smtClean="0">
                <a:solidFill>
                  <a:schemeClr val="tx1"/>
                </a:solidFill>
              </a:rPr>
              <a:t>Brief Description of the situation</a:t>
            </a:r>
          </a:p>
          <a:p>
            <a:pPr algn="ctr"/>
            <a:r>
              <a:rPr lang="en-US" dirty="0" smtClean="0">
                <a:solidFill>
                  <a:schemeClr val="tx1"/>
                </a:solidFill>
              </a:rPr>
              <a:t>What Approach Will You take?</a:t>
            </a:r>
          </a:p>
          <a:p>
            <a:pPr algn="ctr"/>
            <a:r>
              <a:rPr lang="en-US" dirty="0" smtClean="0">
                <a:solidFill>
                  <a:schemeClr val="tx1"/>
                </a:solidFill>
              </a:rPr>
              <a:t>What Is The Expected Result?</a:t>
            </a:r>
            <a:endParaRPr lang="en-US" dirty="0">
              <a:solidFill>
                <a:schemeClr val="tx1"/>
              </a:solidFill>
            </a:endParaRPr>
          </a:p>
        </p:txBody>
      </p:sp>
      <p:sp>
        <p:nvSpPr>
          <p:cNvPr id="8" name="Text Placeholder 7"/>
          <p:cNvSpPr>
            <a:spLocks noGrp="1"/>
          </p:cNvSpPr>
          <p:nvPr>
            <p:ph type="body" sz="quarter" idx="11"/>
          </p:nvPr>
        </p:nvSpPr>
        <p:spPr/>
        <p:txBody>
          <a:bodyPr>
            <a:normAutofit/>
          </a:bodyPr>
          <a:lstStyle/>
          <a:p>
            <a:endParaRPr lang="en-US" sz="3200" dirty="0"/>
          </a:p>
        </p:txBody>
      </p:sp>
      <p:sp>
        <p:nvSpPr>
          <p:cNvPr id="4" name="Date Placeholder 3"/>
          <p:cNvSpPr>
            <a:spLocks noGrp="1"/>
          </p:cNvSpPr>
          <p:nvPr>
            <p:ph type="dt" sz="half" idx="2"/>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17364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3"/>
          </p:nvPr>
        </p:nvSpPr>
        <p:spPr/>
        <p:txBody>
          <a:bodyPr>
            <a:normAutofit/>
          </a:bodyPr>
          <a:lstStyle/>
          <a:p>
            <a:r>
              <a:rPr lang="en-US" dirty="0"/>
              <a:t>Introduction</a:t>
            </a:r>
          </a:p>
          <a:p>
            <a:pPr lvl="1"/>
            <a:r>
              <a:rPr lang="en-US" dirty="0" smtClean="0"/>
              <a:t>Why Are We Here?</a:t>
            </a:r>
          </a:p>
          <a:p>
            <a:r>
              <a:rPr lang="en-US" dirty="0" smtClean="0"/>
              <a:t>Poor Results</a:t>
            </a:r>
            <a:endParaRPr lang="en-US" dirty="0"/>
          </a:p>
          <a:p>
            <a:pPr lvl="1"/>
            <a:r>
              <a:rPr lang="en-US" dirty="0" smtClean="0"/>
              <a:t>Table exercise: Problem Identification</a:t>
            </a:r>
          </a:p>
          <a:p>
            <a:r>
              <a:rPr lang="en-US" dirty="0" smtClean="0"/>
              <a:t>approaches </a:t>
            </a:r>
            <a:r>
              <a:rPr lang="en-US" dirty="0"/>
              <a:t>that have worked for me </a:t>
            </a:r>
          </a:p>
          <a:p>
            <a:pPr lvl="1"/>
            <a:r>
              <a:rPr lang="en-US" dirty="0"/>
              <a:t>Table </a:t>
            </a:r>
            <a:r>
              <a:rPr lang="en-US" dirty="0" smtClean="0"/>
              <a:t>exercise: Application of ideas</a:t>
            </a:r>
            <a:endParaRPr lang="en-US" dirty="0"/>
          </a:p>
          <a:p>
            <a:r>
              <a:rPr lang="en-US" dirty="0" smtClean="0"/>
              <a:t>Concluding </a:t>
            </a:r>
            <a:r>
              <a:rPr lang="en-US" dirty="0"/>
              <a:t>remarks / close</a:t>
            </a:r>
          </a:p>
          <a:p>
            <a:pPr lvl="1"/>
            <a:r>
              <a:rPr lang="en-US" dirty="0"/>
              <a:t>Re-open question: “when does touchy / feely make sense?”</a:t>
            </a:r>
          </a:p>
          <a:p>
            <a:pPr lvl="1"/>
            <a:r>
              <a:rPr lang="en-US" dirty="0"/>
              <a:t>Review with approaches we have heard</a:t>
            </a:r>
          </a:p>
        </p:txBody>
      </p:sp>
      <p:sp>
        <p:nvSpPr>
          <p:cNvPr id="4" name="Date Placeholder 3"/>
          <p:cNvSpPr>
            <a:spLocks noGrp="1"/>
          </p:cNvSpPr>
          <p:nvPr>
            <p:ph type="dt" sz="half" idx="10"/>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72396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pPr algn="ctr"/>
            <a:r>
              <a:rPr lang="en-US" dirty="0" smtClean="0">
                <a:solidFill>
                  <a:schemeClr val="tx1"/>
                </a:solidFill>
              </a:rPr>
              <a:t>Write Down:</a:t>
            </a:r>
          </a:p>
          <a:p>
            <a:pPr algn="ctr"/>
            <a:r>
              <a:rPr lang="en-US" dirty="0" smtClean="0">
                <a:solidFill>
                  <a:schemeClr val="tx1"/>
                </a:solidFill>
              </a:rPr>
              <a:t>“</a:t>
            </a:r>
            <a:r>
              <a:rPr lang="en-US" dirty="0">
                <a:solidFill>
                  <a:schemeClr val="tx1"/>
                </a:solidFill>
              </a:rPr>
              <a:t>What Are You Going To Do Next Week</a:t>
            </a:r>
            <a:r>
              <a:rPr lang="en-US" dirty="0" smtClean="0">
                <a:solidFill>
                  <a:schemeClr val="tx1"/>
                </a:solidFill>
              </a:rPr>
              <a:t>?”</a:t>
            </a:r>
            <a:endParaRPr lang="en-US" dirty="0">
              <a:solidFill>
                <a:schemeClr val="tx1"/>
              </a:solidFill>
            </a:endParaRPr>
          </a:p>
        </p:txBody>
      </p:sp>
      <p:sp>
        <p:nvSpPr>
          <p:cNvPr id="8" name="Text Placeholder 7"/>
          <p:cNvSpPr>
            <a:spLocks noGrp="1"/>
          </p:cNvSpPr>
          <p:nvPr>
            <p:ph type="body" sz="quarter" idx="11"/>
          </p:nvPr>
        </p:nvSpPr>
        <p:spPr/>
        <p:txBody>
          <a:bodyPr>
            <a:normAutofit/>
          </a:bodyPr>
          <a:lstStyle/>
          <a:p>
            <a:r>
              <a:rPr lang="en-US" sz="3200" dirty="0" smtClean="0"/>
              <a:t>Before We End This Session </a:t>
            </a:r>
            <a:r>
              <a:rPr lang="is-IS" sz="3200" dirty="0" smtClean="0"/>
              <a:t>…</a:t>
            </a:r>
            <a:endParaRPr lang="en-US" sz="3200" dirty="0"/>
          </a:p>
        </p:txBody>
      </p:sp>
      <p:sp>
        <p:nvSpPr>
          <p:cNvPr id="4" name="Date Placeholder 3"/>
          <p:cNvSpPr>
            <a:spLocks noGrp="1"/>
          </p:cNvSpPr>
          <p:nvPr>
            <p:ph type="dt" sz="half" idx="2"/>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032978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a:t>
            </a:r>
            <a:endParaRPr lang="en-US" dirty="0"/>
          </a:p>
        </p:txBody>
      </p:sp>
      <p:sp>
        <p:nvSpPr>
          <p:cNvPr id="8" name="Content Placeholder 7"/>
          <p:cNvSpPr>
            <a:spLocks noGrp="1"/>
          </p:cNvSpPr>
          <p:nvPr>
            <p:ph sz="quarter" idx="13"/>
          </p:nvPr>
        </p:nvSpPr>
        <p:spPr/>
        <p:txBody>
          <a:bodyPr/>
          <a:lstStyle/>
          <a:p>
            <a:endParaRPr lang="en-US" dirty="0"/>
          </a:p>
        </p:txBody>
      </p:sp>
      <p:sp>
        <p:nvSpPr>
          <p:cNvPr id="4" name="Date Placeholder 3"/>
          <p:cNvSpPr>
            <a:spLocks noGrp="1"/>
          </p:cNvSpPr>
          <p:nvPr>
            <p:ph type="dt" sz="half" idx="10"/>
          </p:nvPr>
        </p:nvSpPr>
        <p:spPr/>
        <p:txBody>
          <a:bodyPr/>
          <a:lstStyle/>
          <a:p>
            <a:fld id="{4DE2D9F4-33F1-E245-8A98-E19999F3A0BC}"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268847C4-C4B9-5E4F-B35E-1BBAE221F721}" type="slidenum">
              <a:rPr lang="en-US" smtClean="0"/>
              <a:pPr/>
              <a:t>41</a:t>
            </a:fld>
            <a:endParaRPr lang="en-US" dirty="0"/>
          </a:p>
        </p:txBody>
      </p:sp>
    </p:spTree>
    <p:extLst>
      <p:ext uri="{BB962C8B-B14F-4D97-AF65-F5344CB8AC3E}">
        <p14:creationId xmlns:p14="http://schemas.microsoft.com/office/powerpoint/2010/main" val="1407591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References</a:t>
            </a:r>
            <a:endParaRPr lang="en-US" dirty="0"/>
          </a:p>
        </p:txBody>
      </p:sp>
      <p:sp>
        <p:nvSpPr>
          <p:cNvPr id="2" name="Date Placeholder 1"/>
          <p:cNvSpPr>
            <a:spLocks noGrp="1"/>
          </p:cNvSpPr>
          <p:nvPr>
            <p:ph type="dt" sz="half" idx="10"/>
          </p:nvPr>
        </p:nvSpPr>
        <p:spPr/>
        <p:txBody>
          <a:bodyPr/>
          <a:lstStyle/>
          <a:p>
            <a:fld id="{BE7977E8-3932-0B43-BE3E-C218871FD59B}" type="datetime1">
              <a:rPr lang="en-US" smtClean="0"/>
              <a:t>7/15/16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42</a:t>
            </a:fld>
            <a:endParaRPr lang="en-US" dirty="0"/>
          </a:p>
        </p:txBody>
      </p:sp>
      <p:sp>
        <p:nvSpPr>
          <p:cNvPr id="5" name="Content Placeholder 4"/>
          <p:cNvSpPr>
            <a:spLocks noGrp="1"/>
          </p:cNvSpPr>
          <p:nvPr>
            <p:ph sz="quarter" idx="14"/>
          </p:nvPr>
        </p:nvSpPr>
        <p:spPr/>
        <p:txBody>
          <a:bodyPr/>
          <a:lstStyle/>
          <a:p>
            <a:r>
              <a:rPr lang="en-US" dirty="0" smtClean="0"/>
              <a:t>Video</a:t>
            </a:r>
          </a:p>
          <a:p>
            <a:pPr lvl="1"/>
            <a:r>
              <a:rPr lang="en-US" dirty="0" smtClean="0">
                <a:hlinkClick r:id="rId2"/>
              </a:rPr>
              <a:t>Navigating </a:t>
            </a:r>
            <a:r>
              <a:rPr lang="en-US" dirty="0">
                <a:hlinkClick r:id="rId2"/>
              </a:rPr>
              <a:t>Conflict on Agile Teams: Why "Resolving" Conflict Won't Work</a:t>
            </a:r>
            <a:r>
              <a:rPr lang="en-US" dirty="0" smtClean="0">
                <a:hlinkClick r:id="rId3"/>
              </a:rPr>
              <a:t>.</a:t>
            </a:r>
            <a:r>
              <a:rPr lang="en-US" dirty="0" smtClean="0"/>
              <a:t> – </a:t>
            </a:r>
            <a:r>
              <a:rPr lang="en-US" dirty="0" err="1" smtClean="0"/>
              <a:t>Lyssa</a:t>
            </a:r>
            <a:r>
              <a:rPr lang="en-US" dirty="0" smtClean="0"/>
              <a:t> Adkins</a:t>
            </a:r>
          </a:p>
          <a:p>
            <a:r>
              <a:rPr lang="en-US" dirty="0" smtClean="0"/>
              <a:t>Article</a:t>
            </a:r>
          </a:p>
          <a:p>
            <a:pPr lvl="1"/>
            <a:r>
              <a:rPr lang="en-US" dirty="0" smtClean="0">
                <a:hlinkClick r:id="rId4"/>
              </a:rPr>
              <a:t>How to Preempt Team Conflict</a:t>
            </a:r>
            <a:r>
              <a:rPr lang="en-US" dirty="0" smtClean="0"/>
              <a:t> – HBR</a:t>
            </a:r>
            <a:endParaRPr lang="en-US" dirty="0"/>
          </a:p>
        </p:txBody>
      </p:sp>
      <p:pic>
        <p:nvPicPr>
          <p:cNvPr id="8" name="Content Placeholder 7">
            <a:hlinkClick r:id="rId5"/>
          </p:cNvPr>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2112376" y="1706563"/>
            <a:ext cx="2709448" cy="4084637"/>
          </a:xfrm>
        </p:spPr>
      </p:pic>
    </p:spTree>
    <p:extLst>
      <p:ext uri="{BB962C8B-B14F-4D97-AF65-F5344CB8AC3E}">
        <p14:creationId xmlns:p14="http://schemas.microsoft.com/office/powerpoint/2010/main" val="63558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3800" dirty="0" smtClean="0"/>
              <a:t>Questions?</a:t>
            </a:r>
            <a:endParaRPr lang="en-US" sz="13800" dirty="0"/>
          </a:p>
        </p:txBody>
      </p:sp>
      <p:sp>
        <p:nvSpPr>
          <p:cNvPr id="5" name="Text Placeholder 4"/>
          <p:cNvSpPr>
            <a:spLocks noGrp="1"/>
          </p:cNvSpPr>
          <p:nvPr>
            <p:ph type="body" sz="half" idx="2"/>
          </p:nvPr>
        </p:nvSpPr>
        <p:spPr/>
        <p:txBody>
          <a:bodyPr/>
          <a:lstStyle/>
          <a:p>
            <a:endParaRPr lang="en-US"/>
          </a:p>
        </p:txBody>
      </p:sp>
      <p:sp>
        <p:nvSpPr>
          <p:cNvPr id="2" name="Date Placeholder 1"/>
          <p:cNvSpPr>
            <a:spLocks noGrp="1"/>
          </p:cNvSpPr>
          <p:nvPr>
            <p:ph type="dt" sz="half" idx="10"/>
          </p:nvPr>
        </p:nvSpPr>
        <p:spPr/>
        <p:txBody>
          <a:bodyPr/>
          <a:lstStyle/>
          <a:p>
            <a:fld id="{E7548F1B-0D33-9641-BAF2-328648FED3FD}" type="datetime1">
              <a:rPr lang="en-US" smtClean="0"/>
              <a:t>7/15/16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672319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History</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dirty="0" smtClean="0"/>
              <a:t>2016-07-15: First draft complete</a:t>
            </a:r>
          </a:p>
          <a:p>
            <a:r>
              <a:rPr lang="en-US" dirty="0" smtClean="0"/>
              <a:t>2016-07-10: Initial Slide Version</a:t>
            </a:r>
          </a:p>
          <a:p>
            <a:r>
              <a:rPr lang="en-US" dirty="0" smtClean="0"/>
              <a:t>2016-05-01: Initial</a:t>
            </a:r>
            <a:r>
              <a:rPr lang="en-US" baseline="0" dirty="0" smtClean="0"/>
              <a:t> Outline / research</a:t>
            </a:r>
            <a:endParaRPr lang="en-US" dirty="0"/>
          </a:p>
        </p:txBody>
      </p:sp>
      <p:sp>
        <p:nvSpPr>
          <p:cNvPr id="4" name="Date Placeholder 3"/>
          <p:cNvSpPr>
            <a:spLocks noGrp="1"/>
          </p:cNvSpPr>
          <p:nvPr>
            <p:ph type="dt" sz="half" idx="10"/>
          </p:nvPr>
        </p:nvSpPr>
        <p:spPr/>
        <p:txBody>
          <a:bodyPr/>
          <a:lstStyle/>
          <a:p>
            <a:fld id="{2CD769CE-A373-3A4A-B80A-3ECC1BE020FE}"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776276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Supporting Slides</a:t>
            </a:r>
            <a:endParaRPr lang="en-US" dirty="0"/>
          </a:p>
        </p:txBody>
      </p:sp>
      <p:sp>
        <p:nvSpPr>
          <p:cNvPr id="2" name="Text Placeholder 1"/>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fld id="{F96061AD-F20D-9D45-B4A5-6A64EB9C1ED5}" type="datetime1">
              <a:rPr lang="en-US" smtClean="0"/>
              <a:t>7/15/16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1431643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smtClean="0"/>
              <a:t>We </a:t>
            </a:r>
            <a:r>
              <a:rPr lang="en-US" sz="4000"/>
              <a:t>can’t fight our way out of conflict, but we can think our way out of it</a:t>
            </a:r>
            <a:r>
              <a:rPr lang="en-US" sz="4000" smtClean="0"/>
              <a:t>.</a:t>
            </a:r>
            <a:endParaRPr lang="en-US" sz="4000" dirty="0"/>
          </a:p>
        </p:txBody>
      </p:sp>
      <p:sp>
        <p:nvSpPr>
          <p:cNvPr id="9" name="Text Placeholder 8"/>
          <p:cNvSpPr>
            <a:spLocks noGrp="1"/>
          </p:cNvSpPr>
          <p:nvPr>
            <p:ph type="body" sz="half" idx="13"/>
          </p:nvPr>
        </p:nvSpPr>
        <p:spPr/>
        <p:txBody>
          <a:bodyPr/>
          <a:lstStyle/>
          <a:p>
            <a:endParaRPr lang="en-US" dirty="0"/>
          </a:p>
        </p:txBody>
      </p:sp>
      <p:sp>
        <p:nvSpPr>
          <p:cNvPr id="8" name="Text Placeholder 7"/>
          <p:cNvSpPr>
            <a:spLocks noGrp="1"/>
          </p:cNvSpPr>
          <p:nvPr>
            <p:ph type="body" sz="half" idx="2"/>
          </p:nvPr>
        </p:nvSpPr>
        <p:spPr/>
        <p:txBody>
          <a:bodyPr>
            <a:normAutofit/>
          </a:bodyPr>
          <a:lstStyle/>
          <a:p>
            <a:r>
              <a:rPr lang="en-US" sz="2400"/>
              <a:t>"Conflict Resolution" - Daniel Dana</a:t>
            </a:r>
          </a:p>
        </p:txBody>
      </p:sp>
      <p:sp>
        <p:nvSpPr>
          <p:cNvPr id="4" name="Date Placeholder 3"/>
          <p:cNvSpPr>
            <a:spLocks noGrp="1"/>
          </p:cNvSpPr>
          <p:nvPr>
            <p:ph type="dt" sz="half" idx="10"/>
          </p:nvPr>
        </p:nvSpPr>
        <p:spPr/>
        <p:txBody>
          <a:bodyPr/>
          <a:lstStyle/>
          <a:p>
            <a:fld id="{5F678795-3DB3-4C48-B735-B2D7C246720D}"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162228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7" y="210315"/>
            <a:ext cx="10769600" cy="480131"/>
          </a:xfrm>
        </p:spPr>
        <p:txBody>
          <a:bodyPr>
            <a:normAutofit/>
          </a:bodyPr>
          <a:lstStyle/>
          <a:p>
            <a:r>
              <a:rPr lang="en-US" sz="2800" dirty="0">
                <a:hlinkClick r:id="rId3"/>
              </a:rPr>
              <a:t>Hans Samios</a:t>
            </a:r>
            <a:r>
              <a:rPr lang="en-US" sz="2800" dirty="0"/>
              <a:t>  | </a:t>
            </a:r>
            <a:r>
              <a:rPr lang="en-US" sz="2800" dirty="0">
                <a:hlinkClick r:id="rId4"/>
              </a:rPr>
              <a:t>@hanssamios </a:t>
            </a:r>
            <a:r>
              <a:rPr lang="en-US" sz="2800" dirty="0"/>
              <a:t>| </a:t>
            </a:r>
            <a:r>
              <a:rPr lang="en-US" sz="2800" dirty="0" err="1" smtClean="0">
                <a:hlinkClick r:id="rId5"/>
              </a:rPr>
              <a:t>hans@FocussedAgile.com</a:t>
            </a:r>
            <a:endParaRPr lang="en-US" sz="2800" dirty="0"/>
          </a:p>
        </p:txBody>
      </p:sp>
      <p:sp>
        <p:nvSpPr>
          <p:cNvPr id="4" name="Content Placeholder 3"/>
          <p:cNvSpPr>
            <a:spLocks noGrp="1"/>
          </p:cNvSpPr>
          <p:nvPr>
            <p:ph sz="half" idx="2"/>
          </p:nvPr>
        </p:nvSpPr>
        <p:spPr>
          <a:xfrm>
            <a:off x="6172199" y="1201218"/>
            <a:ext cx="5190067" cy="4513783"/>
          </a:xfrm>
        </p:spPr>
        <p:txBody>
          <a:bodyPr>
            <a:normAutofit lnSpcReduction="10000"/>
          </a:bodyPr>
          <a:lstStyle/>
          <a:p>
            <a:pPr>
              <a:lnSpc>
                <a:spcPct val="100000"/>
              </a:lnSpc>
              <a:spcBef>
                <a:spcPts val="600"/>
              </a:spcBef>
            </a:pPr>
            <a:r>
              <a:rPr lang="en-US" sz="1800" dirty="0" smtClean="0"/>
              <a:t>Currently Program Coach at Dean Health Plan</a:t>
            </a:r>
          </a:p>
          <a:p>
            <a:pPr lvl="1">
              <a:lnSpc>
                <a:spcPct val="100000"/>
              </a:lnSpc>
              <a:spcBef>
                <a:spcPts val="600"/>
              </a:spcBef>
            </a:pPr>
            <a:r>
              <a:rPr lang="en-US" sz="1400" dirty="0" smtClean="0"/>
              <a:t>SAFe </a:t>
            </a:r>
            <a:r>
              <a:rPr lang="en-US" sz="1400" dirty="0" err="1" smtClean="0"/>
              <a:t>implementaton</a:t>
            </a:r>
            <a:endParaRPr lang="en-US" sz="1400" dirty="0" smtClean="0"/>
          </a:p>
          <a:p>
            <a:pPr>
              <a:lnSpc>
                <a:spcPct val="100000"/>
              </a:lnSpc>
              <a:spcBef>
                <a:spcPts val="600"/>
              </a:spcBef>
            </a:pPr>
            <a:r>
              <a:rPr lang="en-US" sz="1800" dirty="0" smtClean="0"/>
              <a:t>Since </a:t>
            </a:r>
            <a:r>
              <a:rPr lang="en-US" sz="1800" dirty="0"/>
              <a:t>2011 Agile Coach at Intergraph SG&amp;I</a:t>
            </a:r>
          </a:p>
          <a:p>
            <a:pPr lvl="1">
              <a:lnSpc>
                <a:spcPct val="100000"/>
              </a:lnSpc>
              <a:spcBef>
                <a:spcPts val="600"/>
              </a:spcBef>
            </a:pPr>
            <a:r>
              <a:rPr lang="en-US" sz="1400" dirty="0"/>
              <a:t>60 teams, 8 countries</a:t>
            </a:r>
          </a:p>
          <a:p>
            <a:pPr>
              <a:lnSpc>
                <a:spcPct val="100000"/>
              </a:lnSpc>
              <a:spcBef>
                <a:spcPts val="600"/>
              </a:spcBef>
            </a:pPr>
            <a:r>
              <a:rPr lang="en-US" sz="1800" dirty="0"/>
              <a:t>Since 2007 Agile Coach at Intergraph PP&amp;M</a:t>
            </a:r>
          </a:p>
          <a:p>
            <a:pPr lvl="1">
              <a:lnSpc>
                <a:spcPct val="100000"/>
              </a:lnSpc>
              <a:spcBef>
                <a:spcPts val="600"/>
              </a:spcBef>
            </a:pPr>
            <a:r>
              <a:rPr lang="en-US" sz="1400" dirty="0"/>
              <a:t>75 teams, 12 countries</a:t>
            </a:r>
          </a:p>
          <a:p>
            <a:pPr>
              <a:lnSpc>
                <a:spcPct val="100000"/>
              </a:lnSpc>
              <a:spcBef>
                <a:spcPts val="600"/>
              </a:spcBef>
            </a:pPr>
            <a:r>
              <a:rPr lang="en-US" sz="1800" dirty="0"/>
              <a:t>Team roles</a:t>
            </a:r>
          </a:p>
          <a:p>
            <a:pPr lvl="1">
              <a:lnSpc>
                <a:spcPct val="100000"/>
              </a:lnSpc>
              <a:spcBef>
                <a:spcPts val="600"/>
              </a:spcBef>
            </a:pPr>
            <a:r>
              <a:rPr lang="en-US" sz="1400" dirty="0"/>
              <a:t>Product Owner, Scrum Master, Team Member</a:t>
            </a:r>
          </a:p>
          <a:p>
            <a:pPr>
              <a:lnSpc>
                <a:spcPct val="100000"/>
              </a:lnSpc>
              <a:spcBef>
                <a:spcPts val="600"/>
              </a:spcBef>
            </a:pPr>
            <a:r>
              <a:rPr lang="en-US" sz="1800" dirty="0"/>
              <a:t>Previously</a:t>
            </a:r>
          </a:p>
          <a:p>
            <a:pPr lvl="1">
              <a:lnSpc>
                <a:spcPct val="100000"/>
              </a:lnSpc>
              <a:spcBef>
                <a:spcPts val="600"/>
              </a:spcBef>
            </a:pPr>
            <a:r>
              <a:rPr lang="en-US" sz="1400" dirty="0"/>
              <a:t>VP Product Development and  Management</a:t>
            </a:r>
          </a:p>
          <a:p>
            <a:pPr>
              <a:lnSpc>
                <a:spcPct val="100000"/>
              </a:lnSpc>
              <a:spcBef>
                <a:spcPts val="600"/>
              </a:spcBef>
            </a:pPr>
            <a:r>
              <a:rPr lang="en-US" sz="1800" dirty="0"/>
              <a:t>BSc Computer Science / Statistics at Sydney University </a:t>
            </a:r>
          </a:p>
          <a:p>
            <a:pPr>
              <a:lnSpc>
                <a:spcPct val="100000"/>
              </a:lnSpc>
              <a:spcBef>
                <a:spcPts val="600"/>
              </a:spcBef>
            </a:pPr>
            <a:r>
              <a:rPr lang="en-US" sz="1800" dirty="0"/>
              <a:t>Focus in helping companies </a:t>
            </a:r>
            <a:r>
              <a:rPr lang="en-US" sz="1800" dirty="0" smtClean="0"/>
              <a:t>Improve Their Effectiveness</a:t>
            </a:r>
            <a:endParaRPr lang="en-US" sz="1800" dirty="0"/>
          </a:p>
        </p:txBody>
      </p:sp>
      <p:pic>
        <p:nvPicPr>
          <p:cNvPr id="5" name="Picture 4"/>
          <p:cNvPicPr>
            <a:picLocks noChangeAspect="1"/>
          </p:cNvPicPr>
          <p:nvPr/>
        </p:nvPicPr>
        <p:blipFill>
          <a:blip r:embed="rId6"/>
          <a:stretch>
            <a:fillRect/>
          </a:stretch>
        </p:blipFill>
        <p:spPr>
          <a:xfrm>
            <a:off x="892130" y="1201218"/>
            <a:ext cx="1877871" cy="652038"/>
          </a:xfrm>
          <a:prstGeom prst="rect">
            <a:avLst/>
          </a:prstGeom>
        </p:spPr>
      </p:pic>
      <p:pic>
        <p:nvPicPr>
          <p:cNvPr id="11" name="Picture 10" descr="Scaled_Agile_Framework(R)_SPC_Cert_Mark.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158" y="2180382"/>
            <a:ext cx="1757843" cy="652355"/>
          </a:xfrm>
          <a:prstGeom prst="rect">
            <a:avLst/>
          </a:prstGeom>
        </p:spPr>
      </p:pic>
      <p:pic>
        <p:nvPicPr>
          <p:cNvPr id="7" name="Content Placeholder 8"/>
          <p:cNvPicPr>
            <a:picLocks noGrp="1" noChangeAspect="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3178440" y="1201218"/>
            <a:ext cx="262000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stretch>
            <a:fillRect/>
          </a:stretch>
        </p:blipFill>
        <p:spPr>
          <a:xfrm>
            <a:off x="1012158" y="3159863"/>
            <a:ext cx="1792528" cy="678559"/>
          </a:xfrm>
          <a:prstGeom prst="rect">
            <a:avLst/>
          </a:prstGeom>
        </p:spPr>
      </p:pic>
    </p:spTree>
    <p:extLst>
      <p:ext uri="{BB962C8B-B14F-4D97-AF65-F5344CB8AC3E}">
        <p14:creationId xmlns:p14="http://schemas.microsoft.com/office/powerpoint/2010/main" val="177152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8000" dirty="0" smtClean="0"/>
              <a:t>Introduction</a:t>
            </a:r>
            <a:endParaRPr lang="en-US" sz="8000" dirty="0"/>
          </a:p>
        </p:txBody>
      </p:sp>
      <p:sp>
        <p:nvSpPr>
          <p:cNvPr id="6" name="Text Placeholder 5"/>
          <p:cNvSpPr>
            <a:spLocks noGrp="1"/>
          </p:cNvSpPr>
          <p:nvPr>
            <p:ph type="body" idx="1"/>
          </p:nvPr>
        </p:nvSpPr>
        <p:spPr/>
        <p:txBody>
          <a:bodyPr>
            <a:normAutofit/>
          </a:bodyPr>
          <a:lstStyle/>
          <a:p>
            <a:r>
              <a:rPr lang="en-US" sz="4400" dirty="0" smtClean="0"/>
              <a:t>Why Are We Here?</a:t>
            </a:r>
            <a:endParaRPr lang="en-US" sz="4400" dirty="0"/>
          </a:p>
        </p:txBody>
      </p:sp>
    </p:spTree>
    <p:extLst>
      <p:ext uri="{BB962C8B-B14F-4D97-AF65-F5344CB8AC3E}">
        <p14:creationId xmlns:p14="http://schemas.microsoft.com/office/powerpoint/2010/main" val="209969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 is Really About </a:t>
            </a:r>
            <a:r>
              <a:rPr lang="is-IS" dirty="0" smtClean="0"/>
              <a:t>…</a:t>
            </a: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733329" y="1613799"/>
            <a:ext cx="6722097" cy="4508705"/>
          </a:xfrm>
        </p:spPr>
      </p:pic>
      <p:sp>
        <p:nvSpPr>
          <p:cNvPr id="4" name="Date Placeholder 3"/>
          <p:cNvSpPr>
            <a:spLocks noGrp="1"/>
          </p:cNvSpPr>
          <p:nvPr>
            <p:ph type="dt" sz="half" idx="10"/>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668676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60959" y="1706563"/>
            <a:ext cx="4212281" cy="4084637"/>
          </a:xfrm>
        </p:spPr>
      </p:pic>
      <p:sp>
        <p:nvSpPr>
          <p:cNvPr id="12" name="Title 11"/>
          <p:cNvSpPr>
            <a:spLocks noGrp="1"/>
          </p:cNvSpPr>
          <p:nvPr>
            <p:ph type="title"/>
          </p:nvPr>
        </p:nvSpPr>
        <p:spPr/>
        <p:txBody>
          <a:bodyPr/>
          <a:lstStyle/>
          <a:p>
            <a:r>
              <a:rPr lang="en-US" dirty="0" smtClean="0"/>
              <a:t>Engineers Are Typically Not </a:t>
            </a:r>
            <a:r>
              <a:rPr lang="is-IS" dirty="0" smtClean="0"/>
              <a:t>…</a:t>
            </a:r>
            <a:endParaRPr lang="en-US" dirty="0"/>
          </a:p>
        </p:txBody>
      </p:sp>
      <p:pic>
        <p:nvPicPr>
          <p:cNvPr id="19" name="Content Placeholder 18"/>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r="25827"/>
          <a:stretch/>
        </p:blipFill>
        <p:spPr>
          <a:xfrm>
            <a:off x="5482668" y="1706564"/>
            <a:ext cx="6000764" cy="4084636"/>
          </a:xfrm>
        </p:spPr>
      </p:pic>
      <p:sp>
        <p:nvSpPr>
          <p:cNvPr id="4" name="Date Placeholder 3"/>
          <p:cNvSpPr>
            <a:spLocks noGrp="1"/>
          </p:cNvSpPr>
          <p:nvPr>
            <p:ph type="dt" sz="half" idx="10"/>
          </p:nvPr>
        </p:nvSpPr>
        <p:spPr/>
        <p:txBody>
          <a:bodyPr/>
          <a:lstStyle/>
          <a:p>
            <a:fld id="{E09DF145-4EA8-054C-8369-F6472B3F5F32}" type="datetime1">
              <a:rPr lang="en-US" smtClean="0"/>
              <a:t>7/15/16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210976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Result </a:t>
            </a:r>
            <a:r>
              <a:rPr lang="is-IS" dirty="0" smtClean="0"/>
              <a:t>…</a:t>
            </a:r>
            <a:endParaRPr lang="en-US" dirty="0"/>
          </a:p>
        </p:txBody>
      </p:sp>
      <p:pic>
        <p:nvPicPr>
          <p:cNvPr id="10" name="Content Placeholder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47539" y="1613799"/>
            <a:ext cx="9096922" cy="4548461"/>
          </a:xfrm>
        </p:spPr>
      </p:pic>
      <p:sp>
        <p:nvSpPr>
          <p:cNvPr id="5" name="Date Placeholder 4"/>
          <p:cNvSpPr>
            <a:spLocks noGrp="1"/>
          </p:cNvSpPr>
          <p:nvPr>
            <p:ph type="dt" sz="half" idx="10"/>
          </p:nvPr>
        </p:nvSpPr>
        <p:spPr/>
        <p:txBody>
          <a:bodyPr/>
          <a:lstStyle/>
          <a:p>
            <a:fld id="{A3835A9C-745C-BC4B-B8CD-8BB36FCF5055}" type="datetime1">
              <a:rPr lang="en-US" smtClean="0"/>
              <a:t>7/15/16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966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Introduction to Scrum for Stakeholders" id="{B20F74BF-73DB-1F4D-9D26-A5608959B81C}" vid="{4B906153-761C-3848-B650-A898DE781B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Introduction to Scrum for Stakeholders</Template>
  <TotalTime>441</TotalTime>
  <Words>6283</Words>
  <Application>Microsoft Macintosh PowerPoint</Application>
  <PresentationFormat>Widescreen</PresentationFormat>
  <Paragraphs>431</Paragraphs>
  <Slides>46</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Calibri</vt:lpstr>
      <vt:lpstr>MS PGothic</vt:lpstr>
      <vt:lpstr>ＭＳ Ｐゴシック</vt:lpstr>
      <vt:lpstr>Tw Cen MT</vt:lpstr>
      <vt:lpstr>Arial</vt:lpstr>
      <vt:lpstr>Droplet</vt:lpstr>
      <vt:lpstr>PowerPoint Presentation</vt:lpstr>
      <vt:lpstr>How to Work Personality Issues Without Sounding Like a Marriage Guidance Counsellor</vt:lpstr>
      <vt:lpstr>Key Takeaways</vt:lpstr>
      <vt:lpstr>Agenda</vt:lpstr>
      <vt:lpstr>Hans Samios  | @hanssamios | hans@FocussedAgile.com</vt:lpstr>
      <vt:lpstr>Introduction</vt:lpstr>
      <vt:lpstr>This Presentation is Really About …</vt:lpstr>
      <vt:lpstr>Engineers Are Typically Not …</vt:lpstr>
      <vt:lpstr>Result …</vt:lpstr>
      <vt:lpstr>Assumptions</vt:lpstr>
      <vt:lpstr>Warnings</vt:lpstr>
      <vt:lpstr>Poor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approaches that have worked for me</vt:lpstr>
      <vt:lpstr>Every tree was once a sapling, every adult was once a child, and every formal dispute was once an informal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Preventive mediation is the ultimate in simplicity: 'Mediation without an event.'</vt:lpstr>
      <vt:lpstr>PowerPoint Presentation</vt:lpstr>
      <vt:lpstr>Help People Self-Manage – ConFlict Model</vt:lpstr>
      <vt:lpstr>Help People Self Manage – Perception Model</vt:lpstr>
      <vt:lpstr>PowerPoint Presentation</vt:lpstr>
      <vt:lpstr>PowerPoint Presentation</vt:lpstr>
      <vt:lpstr>PowerPoint Presentation</vt:lpstr>
      <vt:lpstr>Conclusion</vt:lpstr>
      <vt:lpstr>References</vt:lpstr>
      <vt:lpstr>Questions?</vt:lpstr>
      <vt:lpstr>Change History</vt:lpstr>
      <vt:lpstr>Supporting Slides</vt:lpstr>
      <vt:lpstr>We can’t fight our way out of conflict, but we can think our way out of it.</vt:lpstr>
    </vt:vector>
  </TitlesOfParts>
  <Manager/>
  <Company>Focussed Agile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Testing</dc:title>
  <dc:subject>Developing approach to testing now that you are agile</dc:subject>
  <dc:creator>Hans Samios</dc:creator>
  <cp:keywords>Testing, QA, Approach</cp:keywords>
  <dc:description/>
  <cp:lastModifiedBy>Hans Samios</cp:lastModifiedBy>
  <cp:revision>104</cp:revision>
  <dcterms:created xsi:type="dcterms:W3CDTF">2015-11-10T00:10:21Z</dcterms:created>
  <dcterms:modified xsi:type="dcterms:W3CDTF">2016-07-15T18:24:10Z</dcterms:modified>
  <cp:category/>
</cp:coreProperties>
</file>